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30"/>
  </p:notesMasterIdLst>
  <p:handoutMasterIdLst>
    <p:handoutMasterId r:id="rId31"/>
  </p:handoutMasterIdLst>
  <p:sldIdLst>
    <p:sldId id="256" r:id="rId2"/>
    <p:sldId id="290" r:id="rId3"/>
    <p:sldId id="292" r:id="rId4"/>
    <p:sldId id="293" r:id="rId5"/>
    <p:sldId id="294" r:id="rId6"/>
    <p:sldId id="295" r:id="rId7"/>
    <p:sldId id="296" r:id="rId8"/>
    <p:sldId id="305" r:id="rId9"/>
    <p:sldId id="309" r:id="rId10"/>
    <p:sldId id="297" r:id="rId11"/>
    <p:sldId id="310" r:id="rId12"/>
    <p:sldId id="298" r:id="rId13"/>
    <p:sldId id="307" r:id="rId14"/>
    <p:sldId id="265" r:id="rId15"/>
    <p:sldId id="284" r:id="rId16"/>
    <p:sldId id="277" r:id="rId17"/>
    <p:sldId id="275" r:id="rId18"/>
    <p:sldId id="286" r:id="rId19"/>
    <p:sldId id="270" r:id="rId20"/>
    <p:sldId id="279" r:id="rId21"/>
    <p:sldId id="287" r:id="rId22"/>
    <p:sldId id="304" r:id="rId23"/>
    <p:sldId id="288" r:id="rId24"/>
    <p:sldId id="291" r:id="rId25"/>
    <p:sldId id="299" r:id="rId26"/>
    <p:sldId id="301" r:id="rId27"/>
    <p:sldId id="274" r:id="rId28"/>
    <p:sldId id="289" r:id="rId29"/>
  </p:sldIdLst>
  <p:sldSz cx="12192000" cy="6858000"/>
  <p:notesSz cx="6858000"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1" d="100"/>
          <a:sy n="121"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AB1F6510-C21A-4D92-90EC-919A569F06C2}" type="datetimeFigureOut">
              <a:rPr lang="bg-BG" smtClean="0"/>
              <a:t>16.12.2020 г.</a:t>
            </a:fld>
            <a:endParaRPr lang="bg-BG"/>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BD87615E-7984-41CF-871B-3D238308BE2B}" type="slidenum">
              <a:rPr lang="bg-BG" smtClean="0"/>
              <a:t>‹#›</a:t>
            </a:fld>
            <a:endParaRPr lang="bg-BG"/>
          </a:p>
        </p:txBody>
      </p:sp>
    </p:spTree>
    <p:extLst>
      <p:ext uri="{BB962C8B-B14F-4D97-AF65-F5344CB8AC3E}">
        <p14:creationId xmlns:p14="http://schemas.microsoft.com/office/powerpoint/2010/main" val="2800982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6C3893F-4923-4B86-9100-EFC1FEB50598}" type="datetimeFigureOut">
              <a:rPr lang="bg-BG" smtClean="0"/>
              <a:t>16.12.2020 г.</a:t>
            </a:fld>
            <a:endParaRPr lang="bg-BG"/>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B8BB2460-BF2A-447E-A500-301C02C6FA20}" type="slidenum">
              <a:rPr lang="bg-BG" smtClean="0"/>
              <a:t>‹#›</a:t>
            </a:fld>
            <a:endParaRPr lang="bg-BG"/>
          </a:p>
        </p:txBody>
      </p:sp>
    </p:spTree>
    <p:extLst>
      <p:ext uri="{BB962C8B-B14F-4D97-AF65-F5344CB8AC3E}">
        <p14:creationId xmlns:p14="http://schemas.microsoft.com/office/powerpoint/2010/main" val="41641184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6" name="Slide Number Placeholder 5"/>
          <p:cNvSpPr>
            <a:spLocks noGrp="1"/>
          </p:cNvSpPr>
          <p:nvPr>
            <p:ph type="sldNum" sz="quarter" idx="12"/>
          </p:nvPr>
        </p:nvSpPr>
        <p:spPr/>
        <p:txBody>
          <a:bodyPr/>
          <a:lstStyle/>
          <a:p>
            <a:fld id="{B8BB2460-BF2A-447E-A500-301C02C6FA20}" type="slidenum">
              <a:rPr lang="bg-BG" smtClean="0"/>
              <a:t>1</a:t>
            </a:fld>
            <a:endParaRPr lang="bg-BG"/>
          </a:p>
        </p:txBody>
      </p:sp>
    </p:spTree>
    <p:extLst>
      <p:ext uri="{BB962C8B-B14F-4D97-AF65-F5344CB8AC3E}">
        <p14:creationId xmlns:p14="http://schemas.microsoft.com/office/powerpoint/2010/main" val="74378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7C2D1A14-0CCA-4644-8232-FB6E0FF5FC80}" type="datetime1">
              <a:rPr lang="bg-BG" smtClean="0"/>
              <a:t>16.12.2020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404881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46B39A0-1E4B-48E7-999F-A7307449F732}" type="datetime1">
              <a:rPr lang="bg-BG" smtClean="0"/>
              <a:t>16.12.2020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360064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2B03BD-D61B-45F0-9530-8C9A3270E852}" type="datetime1">
              <a:rPr lang="bg-BG" smtClean="0"/>
              <a:t>16.12.2020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303449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59CB939-3E66-416B-9416-D051E7D84274}" type="datetime1">
              <a:rPr lang="bg-BG" smtClean="0"/>
              <a:t>16.12.2020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224997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D2C95-774A-4E2D-AE6F-B5A74040DF25}" type="datetime1">
              <a:rPr lang="bg-BG" smtClean="0"/>
              <a:t>16.12.2020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382853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96FA6216-5FBC-424A-A0A9-1B13268DF144}" type="datetime1">
              <a:rPr lang="bg-BG" smtClean="0"/>
              <a:t>16.12.2020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359700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9B9972E6-B6E5-4A7E-A0D1-4F9757BFE28E}" type="datetime1">
              <a:rPr lang="bg-BG" smtClean="0"/>
              <a:t>16.12.2020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9108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A31EE244-103E-4FAF-9443-6744935BF5F1}" type="datetime1">
              <a:rPr lang="bg-BG" smtClean="0"/>
              <a:t>16.12.2020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44010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138C2-4675-4FF2-83EA-525371D8AAE2}" type="datetime1">
              <a:rPr lang="bg-BG" smtClean="0"/>
              <a:t>16.12.2020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355642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1D560-C9F1-4BC0-9061-E66F2A7B7E17}" type="datetime1">
              <a:rPr lang="bg-BG" smtClean="0"/>
              <a:t>16.12.2020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188361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82D7E-3E36-4343-8726-349682FE8293}" type="datetime1">
              <a:rPr lang="bg-BG" smtClean="0"/>
              <a:t>16.12.2020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0EBFC83-ED95-4048-8DE8-9BE9E6006A23}" type="slidenum">
              <a:rPr lang="bg-BG" smtClean="0"/>
              <a:t>‹#›</a:t>
            </a:fld>
            <a:endParaRPr lang="bg-BG"/>
          </a:p>
        </p:txBody>
      </p:sp>
    </p:spTree>
    <p:extLst>
      <p:ext uri="{BB962C8B-B14F-4D97-AF65-F5344CB8AC3E}">
        <p14:creationId xmlns:p14="http://schemas.microsoft.com/office/powerpoint/2010/main" val="172091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E49B5-DAF6-490F-9626-08021A09115A}" type="datetime1">
              <a:rPr lang="bg-BG" smtClean="0"/>
              <a:t>16.12.2020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BFC83-ED95-4048-8DE8-9BE9E6006A23}" type="slidenum">
              <a:rPr lang="bg-BG" smtClean="0"/>
              <a:t>‹#›</a:t>
            </a:fld>
            <a:endParaRPr lang="bg-BG"/>
          </a:p>
        </p:txBody>
      </p:sp>
    </p:spTree>
    <p:extLst>
      <p:ext uri="{BB962C8B-B14F-4D97-AF65-F5344CB8AC3E}">
        <p14:creationId xmlns:p14="http://schemas.microsoft.com/office/powerpoint/2010/main" val="345899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BREXIT%2018.12.2020%20v01.pptx"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p.customs.bg/eporta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ustoms.bg/wps/portal/agency/media-center/on-focus/10-12-brexit-changes/!ut/p/z1/pZJbc4IwEIV_Sx98zGTDRcIjKpUqyqgFhZcOYoC0EhSpl3_fOJ12RlsvneZtJ9_unD1ncYRnOBLxlmdxzUsRL2UdRs0XZ0Qt4lGlT42WDSMy6Np91SVjTcPTUwA6QMFy3KFv0kcCbQ1H9_TDhWfBff3fgDfROzCauLbqBCNoecat_gBHOFolfIFDSijQtDlHuq4nSGO6ieaUmGhB9MRIm0yZK8aRTkS9qnMcxhkTyaEBG16zBhRswWOUMFGzqgGlQGmZvG8aQAARBc0rtuc1SvJYZGxzrvqnrOi6KdOjjpO9u0R-mP3A7g1U1fbUc-A0mK6nXQegrd8CviZcy-7Mfcf5XNMKhk9dSyU4lD4Yl31Q8XTL2Q77oqwKeY2TP4blAO7dOgB54fx1vY4sGWwpw9vXePaPZOU4pRq0B5kUGtc54iIt8exXdFX4vl9Q9YDexvaY7p7TfLl1rYcP2qywzw!!/?1dmy&amp;urile=wcm:path:/agency/site/media-center/on-focus/10-12-brexit-changes_filelist/0ef2e88b-0071-4a2f-b44f-8a031b48cd23"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ustoms.bg/wps/portal/agency/home/info-business/customs-activities/brex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ustoms.bg/wps/portal/agency/home/info-business/customs-activities/brexi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ustoms.bg/wps/portal/agency/home/info-business/customs-activities/brexi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uidance/transporting-goods-between-great-britain-and-the-eu-from-1-january-2021-guidance-for-hauliers.b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the-border-operating-mode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gov.uk/prepare-to-export-from-great-britain-from-january-2021" TargetMode="External"/><Relationship Id="rId5" Type="http://schemas.openxmlformats.org/officeDocument/2006/relationships/hyperlink" Target="https://www.gov.uk/prepare-to-import-to-great-britain-from-january-2021" TargetMode="External"/><Relationship Id="rId4" Type="http://schemas.openxmlformats.org/officeDocument/2006/relationships/hyperlink" Target="https://www.gov.uk/government/publications/changes-to-vat-treatment-of-overseas-goods-sold-to-customers-from-1-january-2021/changes-to-vat-treatment-of-overseas-goods-sold-to-customers-from-1-january-202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servicedesk@customs.b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servicedesk.customs.bg/logi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1600"/>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2192000" cy="6858000"/>
          </a:xfrm>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endParaRPr lang="ru-RU" sz="2000" b="1" dirty="0" smtClean="0">
              <a:effectLst>
                <a:outerShdw blurRad="38100" dist="38100" dir="2700000" algn="tl">
                  <a:srgbClr val="000000">
                    <a:alpha val="43137"/>
                  </a:srgbClr>
                </a:outerShdw>
              </a:effectLst>
            </a:endParaRPr>
          </a:p>
          <a:p>
            <a:pPr algn="ctr" fontAlgn="auto">
              <a:lnSpc>
                <a:spcPct val="150000"/>
              </a:lnSpc>
              <a:spcBef>
                <a:spcPts val="0"/>
              </a:spcBef>
              <a:spcAft>
                <a:spcPts val="0"/>
              </a:spcAft>
              <a:defRPr/>
            </a:pP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p>
          <a:p>
            <a:pPr algn="ctr" fontAlgn="auto">
              <a:lnSpc>
                <a:spcPct val="150000"/>
              </a:lnSpc>
              <a:spcBef>
                <a:spcPts val="0"/>
              </a:spcBef>
              <a:spcAft>
                <a:spcPts val="0"/>
              </a:spcAft>
              <a:defRPr/>
            </a:pPr>
            <a:r>
              <a:rPr lang="bg-BG"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endPar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Агенция</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„Митници“</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bg-BG"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декември</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2020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p>
          <a:p>
            <a:pPr algn="ctr" fontAlgn="auto">
              <a:spcBef>
                <a:spcPts val="0"/>
              </a:spcBef>
              <a:spcAft>
                <a:spcPts val="0"/>
              </a:spcAft>
              <a:defRPr/>
            </a:pP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ru-RU"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16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4530725"/>
          </a:xfrm>
        </p:spPr>
        <p:txBody>
          <a:bodyPr>
            <a:normAutofit/>
          </a:bodyPr>
          <a:lstStyle/>
          <a:p>
            <a:pPr marL="0" indent="0">
              <a:buNone/>
            </a:pPr>
            <a:endParaRPr lang="en-US" sz="2300" b="1" dirty="0" smtClean="0">
              <a:latin typeface="Times New Roman" panose="02020603050405020304" pitchFamily="18" charset="0"/>
              <a:cs typeface="Times New Roman" panose="02020603050405020304" pitchFamily="18" charset="0"/>
            </a:endParaRPr>
          </a:p>
          <a:p>
            <a:pPr marL="0" indent="0">
              <a:buNone/>
            </a:pPr>
            <a:r>
              <a:rPr lang="bg-BG" sz="2400" b="1" dirty="0" smtClean="0">
                <a:latin typeface="Times New Roman" panose="02020603050405020304" pitchFamily="18" charset="0"/>
                <a:cs typeface="Times New Roman" panose="02020603050405020304" pitchFamily="18" charset="0"/>
              </a:rPr>
              <a:t>Начислява </a:t>
            </a:r>
            <a:r>
              <a:rPr lang="bg-BG" sz="2400" b="1" dirty="0">
                <a:latin typeface="Times New Roman" panose="02020603050405020304" pitchFamily="18" charset="0"/>
                <a:cs typeface="Times New Roman" panose="02020603050405020304" pitchFamily="18" charset="0"/>
              </a:rPr>
              <a:t>се мито </a:t>
            </a:r>
            <a:endParaRPr lang="bg-BG" sz="2400" dirty="0">
              <a:latin typeface="Times New Roman" panose="02020603050405020304" pitchFamily="18" charset="0"/>
              <a:cs typeface="Times New Roman" panose="02020603050405020304" pitchFamily="18" charset="0"/>
            </a:endParaRPr>
          </a:p>
          <a:p>
            <a:r>
              <a:rPr lang="bg-BG" sz="2400" dirty="0">
                <a:latin typeface="Times New Roman" panose="02020603050405020304" pitchFamily="18" charset="0"/>
                <a:cs typeface="Times New Roman" panose="02020603050405020304" pitchFamily="18" charset="0"/>
              </a:rPr>
              <a:t>митото се явява нов данък </a:t>
            </a:r>
            <a:r>
              <a:rPr lang="en-US" sz="2400" dirty="0">
                <a:latin typeface="Times New Roman" panose="02020603050405020304" pitchFamily="18" charset="0"/>
                <a:cs typeface="Times New Roman" panose="02020603050405020304" pitchFamily="18" charset="0"/>
              </a:rPr>
              <a:t>(</a:t>
            </a:r>
            <a:r>
              <a:rPr lang="bg-BG" sz="2400" dirty="0">
                <a:latin typeface="Times New Roman" panose="02020603050405020304" pitchFamily="18" charset="0"/>
                <a:cs typeface="Times New Roman" panose="02020603050405020304" pitchFamily="18" charset="0"/>
              </a:rPr>
              <a:t>който отсъства при търговия в рамките на ЕС, за разлика от ДДС и акциз</a:t>
            </a:r>
            <a:r>
              <a:rPr lang="en-US" sz="2400" dirty="0" smtClean="0">
                <a:latin typeface="Times New Roman" panose="02020603050405020304" pitchFamily="18" charset="0"/>
                <a:cs typeface="Times New Roman" panose="02020603050405020304" pitchFamily="18" charset="0"/>
              </a:rPr>
              <a:t>)</a:t>
            </a:r>
            <a:r>
              <a:rPr lang="bg-BG" sz="2400" dirty="0" smtClean="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a:p>
            <a:r>
              <a:rPr lang="bg-BG" sz="2400" dirty="0">
                <a:latin typeface="Times New Roman" panose="02020603050405020304" pitchFamily="18" charset="0"/>
                <a:cs typeface="Times New Roman" panose="02020603050405020304" pitchFamily="18" charset="0"/>
              </a:rPr>
              <a:t>ставката на митото зависи от стоката и държавата на </a:t>
            </a:r>
            <a:r>
              <a:rPr lang="bg-BG" sz="2400" dirty="0" smtClean="0">
                <a:latin typeface="Times New Roman" panose="02020603050405020304" pitchFamily="18" charset="0"/>
                <a:cs typeface="Times New Roman" panose="02020603050405020304" pitchFamily="18" charset="0"/>
              </a:rPr>
              <a:t>произход;</a:t>
            </a:r>
            <a:endParaRPr lang="bg-BG" sz="2400" dirty="0">
              <a:latin typeface="Times New Roman" panose="02020603050405020304" pitchFamily="18" charset="0"/>
              <a:cs typeface="Times New Roman" panose="02020603050405020304" pitchFamily="18" charset="0"/>
            </a:endParaRPr>
          </a:p>
          <a:p>
            <a:r>
              <a:rPr lang="bg-BG" sz="2400" dirty="0">
                <a:latin typeface="Times New Roman" panose="02020603050405020304" pitchFamily="18" charset="0"/>
                <a:cs typeface="Times New Roman" panose="02020603050405020304" pitchFamily="18" charset="0"/>
              </a:rPr>
              <a:t>справка за ставката може да се направи в консултационен модул </a:t>
            </a:r>
            <a:r>
              <a:rPr lang="bg-BG" sz="2400" dirty="0" smtClean="0">
                <a:latin typeface="Times New Roman" panose="02020603050405020304" pitchFamily="18" charset="0"/>
                <a:cs typeface="Times New Roman" panose="02020603050405020304" pitchFamily="18" charset="0"/>
              </a:rPr>
              <a:t>ТАРИК: </a:t>
            </a:r>
            <a:r>
              <a:rPr lang="en-US" sz="2400" dirty="0" smtClean="0">
                <a:latin typeface="Times New Roman" panose="02020603050405020304" pitchFamily="18" charset="0"/>
                <a:cs typeface="Times New Roman" panose="02020603050405020304" pitchFamily="18" charset="0"/>
                <a:hlinkClick r:id="rId3" action="ppaction://hlinkpres?slideindex=1&amp;slidetitle=" tooltip="https://customs.bg/wps/portal/agency/home/info-business/customs-activities/nomenclatures-and-tariffs/TARIC"/>
              </a:rPr>
              <a:t>https</a:t>
            </a:r>
            <a:r>
              <a:rPr lang="en-US" sz="2400" dirty="0">
                <a:latin typeface="Times New Roman" panose="02020603050405020304" pitchFamily="18" charset="0"/>
                <a:cs typeface="Times New Roman" panose="02020603050405020304" pitchFamily="18" charset="0"/>
                <a:hlinkClick r:id="rId3" action="ppaction://hlinkpres?slideindex=1&amp;slidetitle=" tooltip="https://customs.bg/wps/portal/agency/home/info-business/customs-activities/nomenclatures-and-tariffs/TARIC"/>
              </a:rPr>
              <a:t>://</a:t>
            </a:r>
            <a:r>
              <a:rPr lang="en-US" sz="2400" dirty="0" smtClean="0">
                <a:latin typeface="Times New Roman" panose="02020603050405020304" pitchFamily="18" charset="0"/>
                <a:cs typeface="Times New Roman" panose="02020603050405020304" pitchFamily="18" charset="0"/>
                <a:hlinkClick r:id="rId3" action="ppaction://hlinkpres?slideindex=1&amp;slidetitle=" tooltip="https://customs.bg/wps/portal/agency/home/info-business/customs-activities/nomenclatures-and-tariffs/TARIC"/>
              </a:rPr>
              <a:t>customs.bg/wps/portal/agency/home/info-business/customs-activities/nomenclatures-and-tariffs/TARIC</a:t>
            </a:r>
            <a:endParaRPr lang="bg-BG" sz="24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ВЪВЕЖДАНЕ НА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СТОКИ </a:t>
            </a: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ОК</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МИТНИЧЕСКО ЗАДЪЛЖЕНИЕ</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10</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78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4721931"/>
          </a:xfrm>
        </p:spPr>
        <p:txBody>
          <a:bodyPr>
            <a:normAutofit fontScale="70000" lnSpcReduction="20000"/>
          </a:bodyPr>
          <a:lstStyle/>
          <a:p>
            <a:pPr marL="0" indent="0">
              <a:buNone/>
            </a:pPr>
            <a:r>
              <a:rPr lang="bg-BG" sz="3200" b="1" dirty="0">
                <a:latin typeface="Times New Roman" panose="02020603050405020304" pitchFamily="18" charset="0"/>
                <a:cs typeface="Times New Roman" panose="02020603050405020304" pitchFamily="18" charset="0"/>
              </a:rPr>
              <a:t>Начислява се ДДС </a:t>
            </a:r>
            <a:endParaRPr lang="bg-BG" sz="32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Начисляването </a:t>
            </a:r>
            <a:r>
              <a:rPr lang="ru-RU" sz="2400" dirty="0">
                <a:latin typeface="Times New Roman" panose="02020603050405020304" pitchFamily="18" charset="0"/>
                <a:cs typeface="Times New Roman" panose="02020603050405020304" pitchFamily="18" charset="0"/>
              </a:rPr>
              <a:t>на ДДС при внос се извършва от митническите органи, като размерът на данъка се взема под отчет по реда, определен за митническото задължение. </a:t>
            </a:r>
          </a:p>
          <a:p>
            <a:pPr algn="just"/>
            <a:r>
              <a:rPr lang="ru-RU" sz="2400" dirty="0">
                <a:latin typeface="Times New Roman" panose="02020603050405020304" pitchFamily="18" charset="0"/>
                <a:cs typeface="Times New Roman" panose="02020603050405020304" pitchFamily="18" charset="0"/>
              </a:rPr>
              <a:t>Определението за внос по смисъла на ЗДДС е в чл. 16 от </a:t>
            </a:r>
            <a:r>
              <a:rPr lang="ru-RU" sz="2400" dirty="0" smtClean="0">
                <a:latin typeface="Times New Roman" panose="02020603050405020304" pitchFamily="18" charset="0"/>
                <a:cs typeface="Times New Roman" panose="02020603050405020304" pitchFamily="18" charset="0"/>
              </a:rPr>
              <a:t>ЗДДС</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Внос на стоки по смисъла на този закон е въвеждането на несъюзни стоки на територията на страната, но когато при въвеждане на територията на страната стоките са със статут на временно складирани стоки или са поставени в свободна зона или под митнически режими - митническо складиране, активно усъвършенстване, временен внос с пълно освобождаване от вносни мита, външен транзит, вносът се смята за осъществен само когато стоките се допуснат за свободно обращение.</a:t>
            </a:r>
            <a:endParaRPr lang="bg-BG" sz="2400" dirty="0">
              <a:latin typeface="Times New Roman" panose="02020603050405020304" pitchFamily="18" charset="0"/>
              <a:cs typeface="Times New Roman" panose="02020603050405020304" pitchFamily="18" charset="0"/>
            </a:endParaRPr>
          </a:p>
          <a:p>
            <a:pPr algn="just"/>
            <a:r>
              <a:rPr lang="bg-BG" sz="2400" dirty="0">
                <a:latin typeface="Times New Roman" panose="02020603050405020304" pitchFamily="18" charset="0"/>
                <a:cs typeface="Times New Roman" panose="02020603050405020304" pitchFamily="18" charset="0"/>
              </a:rPr>
              <a:t>ДДС се дължи се при допускане за свободно обращение и крайна употреба (ДДС при внос се начислява от митническите органи също така и при поставяне на стоките под митнически режим специфична употреба и временен внос с частично освобождаване от вносни мита)</a:t>
            </a:r>
          </a:p>
          <a:p>
            <a:pPr algn="just"/>
            <a:r>
              <a:rPr lang="bg-BG" sz="2400" dirty="0">
                <a:latin typeface="Times New Roman" panose="02020603050405020304" pitchFamily="18" charset="0"/>
                <a:cs typeface="Times New Roman" panose="02020603050405020304" pitchFamily="18" charset="0"/>
              </a:rPr>
              <a:t>Митническите органи разрешават вдигането на стоките след заплащане или обезпечаване на начисления данък по реда, определен за митническото задължение, освен в случаите, когато данъка се начислява от вносителя (отложено начисляване на ДДС при внос по чл</a:t>
            </a:r>
            <a:r>
              <a:rPr lang="bg-BG" sz="2400" dirty="0" smtClean="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167а от ЗДДС или специалния ред </a:t>
            </a:r>
            <a:r>
              <a:rPr lang="ru-RU" sz="2400" dirty="0">
                <a:latin typeface="Times New Roman" panose="02020603050405020304" pitchFamily="18" charset="0"/>
                <a:cs typeface="Times New Roman" panose="02020603050405020304" pitchFamily="18" charset="0"/>
              </a:rPr>
              <a:t>за начисляване на данък при внос за инвестиционни проекти по чл. 164 от ЗДДС</a:t>
            </a:r>
            <a:r>
              <a:rPr lang="bg-BG" sz="2400" dirty="0">
                <a:latin typeface="Times New Roman" panose="02020603050405020304" pitchFamily="18" charset="0"/>
                <a:cs typeface="Times New Roman" panose="02020603050405020304" pitchFamily="18" charset="0"/>
              </a:rPr>
              <a:t> </a:t>
            </a:r>
            <a:r>
              <a:rPr lang="bg-BG" sz="2400" dirty="0" smtClean="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a:p>
            <a:pPr algn="just"/>
            <a:r>
              <a:rPr lang="bg-BG" sz="2400" dirty="0">
                <a:latin typeface="Times New Roman" panose="02020603050405020304" pitchFamily="18" charset="0"/>
                <a:cs typeface="Times New Roman" panose="02020603050405020304" pitchFamily="18" charset="0"/>
              </a:rPr>
              <a:t>ставката на ДДС при внос на стоки на територията на страната е в размер на 20 на сто (чл. 66, ал. 1, т. 2 от ЗДДС). </a:t>
            </a:r>
            <a:r>
              <a:rPr lang="ru-RU" sz="2400" dirty="0">
                <a:latin typeface="Times New Roman" panose="02020603050405020304" pitchFamily="18" charset="0"/>
                <a:cs typeface="Times New Roman" panose="02020603050405020304" pitchFamily="18" charset="0"/>
              </a:rPr>
              <a:t>Ставката на данъка е 9 на сто при внос на определени стоки като книги; храни, подходящи за бебета или за малки деца, бебешки пелени и подобни бебешки хигиенни артикули ( която се прилага временно от 01.07.2020 г. до 31.12.2021 г)  </a:t>
            </a:r>
            <a:endParaRPr lang="bg-BG" sz="24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ВЪВЕЖДАНЕ НА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СТОКИ </a:t>
            </a: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ОК</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МИТНИЧЕСКО ЗАДЪЛЖЕНИЕ</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11</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690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921669"/>
            <a:ext cx="10515600" cy="4317400"/>
          </a:xfrm>
        </p:spPr>
        <p:txBody>
          <a:bodyPr>
            <a:normAutofit/>
          </a:bodyPr>
          <a:lstStyle/>
          <a:p>
            <a:pPr marL="228600" lvl="1" algn="just">
              <a:spcBef>
                <a:spcPts val="1000"/>
              </a:spcBef>
            </a:pPr>
            <a:r>
              <a:rPr lang="ru-RU" dirty="0" smtClean="0">
                <a:latin typeface="Times New Roman" panose="02020603050405020304" pitchFamily="18" charset="0"/>
                <a:cs typeface="Times New Roman" panose="02020603050405020304" pitchFamily="18" charset="0"/>
              </a:rPr>
              <a:t>След </a:t>
            </a:r>
            <a:r>
              <a:rPr lang="bg-BG" dirty="0" smtClean="0">
                <a:latin typeface="Times New Roman" panose="02020603050405020304" pitchFamily="18" charset="0"/>
                <a:cs typeface="Times New Roman" panose="02020603050405020304" pitchFamily="18" charset="0"/>
              </a:rPr>
              <a:t>изтичането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 </a:t>
            </a:r>
            <a:r>
              <a:rPr lang="bg-BG" dirty="0" smtClean="0">
                <a:latin typeface="Times New Roman" panose="02020603050405020304" pitchFamily="18" charset="0"/>
                <a:cs typeface="Times New Roman" panose="02020603050405020304" pitchFamily="18" charset="0"/>
              </a:rPr>
              <a:t>преходния период общия режим за облагане </a:t>
            </a:r>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акциз,  </a:t>
            </a:r>
            <a:r>
              <a:rPr lang="bg-BG" dirty="0">
                <a:latin typeface="Times New Roman" panose="02020603050405020304" pitchFamily="18" charset="0"/>
                <a:cs typeface="Times New Roman" panose="02020603050405020304" pitchFamily="18" charset="0"/>
              </a:rPr>
              <a:t>регламентиран в Директива 2008/118/ЕО</a:t>
            </a:r>
            <a:r>
              <a:rPr lang="ru-RU" dirty="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няма да се прилага </a:t>
            </a: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отношение на </a:t>
            </a:r>
            <a:r>
              <a:rPr lang="bg-BG" dirty="0" smtClean="0">
                <a:latin typeface="Times New Roman" panose="02020603050405020304" pitchFamily="18" charset="0"/>
                <a:cs typeface="Times New Roman" panose="02020603050405020304" pitchFamily="18" charset="0"/>
              </a:rPr>
              <a:t>Обединеното кралство</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marL="0" lvl="1" indent="0" algn="just">
              <a:spcBef>
                <a:spcPts val="1000"/>
              </a:spcBef>
              <a:buNone/>
            </a:pPr>
            <a:endParaRPr lang="bg-BG" sz="2000" dirty="0">
              <a:latin typeface="Times New Roman" panose="02020603050405020304" pitchFamily="18" charset="0"/>
              <a:cs typeface="Times New Roman" panose="02020603050405020304" pitchFamily="18" charset="0"/>
            </a:endParaRPr>
          </a:p>
          <a:p>
            <a:pPr algn="just"/>
            <a:r>
              <a:rPr lang="bg-BG" sz="2400" dirty="0">
                <a:latin typeface="Times New Roman" panose="02020603050405020304" pitchFamily="18" charset="0"/>
                <a:cs typeface="Times New Roman" panose="02020603050405020304" pitchFamily="18" charset="0"/>
              </a:rPr>
              <a:t>При </a:t>
            </a:r>
            <a:r>
              <a:rPr lang="bg-BG" sz="2400" dirty="0" smtClean="0">
                <a:latin typeface="Times New Roman" panose="02020603050405020304" pitchFamily="18" charset="0"/>
                <a:cs typeface="Times New Roman" panose="02020603050405020304" pitchFamily="18" charset="0"/>
              </a:rPr>
              <a:t>въвеждане </a:t>
            </a:r>
            <a:r>
              <a:rPr lang="bg-BG" sz="2400" dirty="0">
                <a:latin typeface="Times New Roman" panose="02020603050405020304" pitchFamily="18" charset="0"/>
                <a:cs typeface="Times New Roman" panose="02020603050405020304" pitchFamily="18" charset="0"/>
              </a:rPr>
              <a:t>на акцизни стоки на територията на ЕС от ОК или при извеждане на акцизни стоки от територията на ЕС към ОК ще са приложими разпоредбите за внасяне и изнасяне в съответствие с Директива 2008/118/ЕО.</a:t>
            </a:r>
          </a:p>
          <a:p>
            <a:pPr marL="0" indent="0" algn="just">
              <a:buNone/>
            </a:pPr>
            <a:endParaRPr lang="bg-BG" sz="2000" dirty="0">
              <a:latin typeface="Times New Roman" panose="02020603050405020304" pitchFamily="18" charset="0"/>
              <a:cs typeface="Times New Roman" panose="02020603050405020304" pitchFamily="18" charset="0"/>
            </a:endParaRPr>
          </a:p>
          <a:p>
            <a:pPr lvl="0" algn="just"/>
            <a:r>
              <a:rPr lang="bg-BG" sz="2400" dirty="0">
                <a:latin typeface="Times New Roman" panose="02020603050405020304" pitchFamily="18" charset="0"/>
                <a:cs typeface="Times New Roman" panose="02020603050405020304" pitchFamily="18" charset="0"/>
              </a:rPr>
              <a:t>При внасяне на територията на страната акцизните стоки от Обединеното Кралство подлежат на облагане с акциз, освен когато са поставени </a:t>
            </a:r>
            <a:r>
              <a:rPr lang="bg-BG" sz="2400" dirty="0" smtClean="0">
                <a:latin typeface="Times New Roman" panose="02020603050405020304" pitchFamily="18" charset="0"/>
                <a:cs typeface="Times New Roman" panose="02020603050405020304" pitchFamily="18" charset="0"/>
              </a:rPr>
              <a:t>под </a:t>
            </a:r>
            <a:r>
              <a:rPr lang="bg-BG" sz="2400" dirty="0">
                <a:latin typeface="Times New Roman" panose="02020603050405020304" pitchFamily="18" charset="0"/>
                <a:cs typeface="Times New Roman" panose="02020603050405020304" pitchFamily="18" charset="0"/>
              </a:rPr>
              <a:t>режим отложено плащане на акциз</a:t>
            </a:r>
            <a:r>
              <a:rPr lang="bg-BG" sz="24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АКЦИЗНО ЗАКОНОДАТЕЛСТВО</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12</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621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5007594"/>
          </a:xfrm>
        </p:spPr>
        <p:txBody>
          <a:bodyPr>
            <a:noAutofit/>
          </a:bodyPr>
          <a:lstStyle/>
          <a:p>
            <a:pPr marL="342900" lvl="2" indent="-342900" algn="just">
              <a:spcBef>
                <a:spcPts val="1000"/>
              </a:spcBef>
            </a:pPr>
            <a:r>
              <a:rPr lang="bg-BG" sz="2200" dirty="0" smtClean="0">
                <a:latin typeface="Times New Roman" panose="02020603050405020304" pitchFamily="18" charset="0"/>
                <a:cs typeface="Times New Roman" panose="02020603050405020304" pitchFamily="18" charset="0"/>
              </a:rPr>
              <a:t>В съответствие с член 8 от Протокола за Ирландия/Северна Ирландия, който е част от Споразумението за оттегляне, правилата на Съюза в областта на акцизите ще продължат да се прилагат в Северна Ирландия след преходния период по отношение на стоките, за да се избегне създаването на „твърда“ граница между Ирландия и Северна </a:t>
            </a:r>
            <a:r>
              <a:rPr lang="ru-RU" sz="2200" dirty="0" smtClean="0">
                <a:latin typeface="Times New Roman" panose="02020603050405020304" pitchFamily="18" charset="0"/>
                <a:cs typeface="Times New Roman" panose="02020603050405020304" pitchFamily="18" charset="0"/>
              </a:rPr>
              <a:t>Ирландия</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marL="0" lvl="2" indent="0" algn="just">
              <a:spcBef>
                <a:spcPts val="1000"/>
              </a:spcBef>
              <a:buNone/>
            </a:pPr>
            <a:endParaRPr lang="ru-RU" sz="1000" dirty="0">
              <a:latin typeface="Times New Roman" panose="02020603050405020304" pitchFamily="18" charset="0"/>
              <a:cs typeface="Times New Roman" panose="02020603050405020304" pitchFamily="18" charset="0"/>
            </a:endParaRPr>
          </a:p>
          <a:p>
            <a:pPr marL="342900" lvl="2" indent="-342900" algn="just">
              <a:spcBef>
                <a:spcPts val="1000"/>
              </a:spcBef>
            </a:pPr>
            <a:r>
              <a:rPr lang="bg-BG" sz="2200" dirty="0" smtClean="0">
                <a:latin typeface="Times New Roman" panose="02020603050405020304" pitchFamily="18" charset="0"/>
                <a:cs typeface="Times New Roman" panose="02020603050405020304" pitchFamily="18" charset="0"/>
              </a:rPr>
              <a:t>Движението на акцизни стоки между Съюза и Северна Ирландия ще бъде третирано като движение в рамките на Съюза </a:t>
            </a:r>
            <a:r>
              <a:rPr lang="en-US"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РЕГЛАМЕНТ ЗА ИЗПЪЛНЕНИЕ (ЕС) 2020/1811 НА КОМИСИЯТА</a:t>
            </a:r>
            <a:r>
              <a:rPr lang="en-US" sz="2200" dirty="0">
                <a:latin typeface="Times New Roman" panose="02020603050405020304" pitchFamily="18" charset="0"/>
                <a:cs typeface="Times New Roman" panose="02020603050405020304" pitchFamily="18" charset="0"/>
              </a:rPr>
              <a:t>/01.12.2020</a:t>
            </a:r>
            <a:r>
              <a:rPr lang="en-US" sz="2200" dirty="0" smtClean="0">
                <a:latin typeface="Times New Roman" panose="02020603050405020304" pitchFamily="18" charset="0"/>
                <a:cs typeface="Times New Roman" panose="02020603050405020304" pitchFamily="18" charset="0"/>
              </a:rPr>
              <a:t>).</a:t>
            </a:r>
            <a:endParaRPr lang="bg-BG" sz="2200" dirty="0" smtClean="0">
              <a:latin typeface="Times New Roman" panose="02020603050405020304" pitchFamily="18" charset="0"/>
              <a:cs typeface="Times New Roman" panose="02020603050405020304" pitchFamily="18" charset="0"/>
            </a:endParaRPr>
          </a:p>
          <a:p>
            <a:pPr marL="0" lvl="2" indent="0" algn="just">
              <a:spcBef>
                <a:spcPts val="1000"/>
              </a:spcBef>
              <a:buNone/>
            </a:pPr>
            <a:endParaRPr lang="bg-BG" sz="1000" dirty="0">
              <a:latin typeface="Times New Roman" panose="02020603050405020304" pitchFamily="18" charset="0"/>
              <a:cs typeface="Times New Roman" panose="02020603050405020304" pitchFamily="18" charset="0"/>
            </a:endParaRPr>
          </a:p>
          <a:p>
            <a:pPr marL="342900" lvl="2" indent="-342900" algn="just">
              <a:spcBef>
                <a:spcPts val="1000"/>
              </a:spcBef>
            </a:pPr>
            <a:r>
              <a:rPr lang="bg-BG" sz="2200" dirty="0" smtClean="0">
                <a:latin typeface="Times New Roman" panose="02020603050405020304" pitchFamily="18" charset="0"/>
                <a:cs typeface="Times New Roman" panose="02020603050405020304" pitchFamily="18" charset="0"/>
              </a:rPr>
              <a:t>Поради това е необходимо икономическите оператори, които са установени в Северна Ирландия и възнамеряват да придвижват акцизни стоки до и от държави членки под режим отложено плащане на акциз, да са регистрирани и оправомощени в SEED, както и да използват процедурите на Съюза в областта на акцизите </a:t>
            </a:r>
            <a:r>
              <a:rPr lang="ru-RU" sz="2200" dirty="0" smtClean="0">
                <a:latin typeface="Times New Roman" panose="02020603050405020304" pitchFamily="18" charset="0"/>
                <a:cs typeface="Times New Roman" panose="02020603050405020304" pitchFamily="18" charset="0"/>
              </a:rPr>
              <a:t>и </a:t>
            </a:r>
            <a:r>
              <a:rPr lang="ru-RU" sz="2200" dirty="0">
                <a:latin typeface="Times New Roman" panose="02020603050405020304" pitchFamily="18" charset="0"/>
                <a:cs typeface="Times New Roman" panose="02020603050405020304" pitchFamily="18" charset="0"/>
              </a:rPr>
              <a:t>EMCS.</a:t>
            </a:r>
            <a:endParaRPr lang="bg-BG" sz="22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lvl="2" algn="ctr" rtl="0">
              <a:lnSpc>
                <a:spcPct val="90000"/>
              </a:lnSpc>
              <a:defRPr/>
            </a:pP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АКЦИЗНИ СТОКИ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13</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31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18147" y="1802167"/>
            <a:ext cx="10535653" cy="4919307"/>
          </a:xfrm>
        </p:spPr>
        <p:txBody>
          <a:bodyPr>
            <a:normAutofit fontScale="92500" lnSpcReduction="10000"/>
          </a:bodyPr>
          <a:lstStyle/>
          <a:p>
            <a:pPr marL="514350" indent="-285750" algn="just">
              <a:spcAft>
                <a:spcPts val="600"/>
              </a:spcAft>
            </a:pPr>
            <a:r>
              <a:rPr lang="ru-RU" b="1" dirty="0" smtClean="0">
                <a:latin typeface="Times New Roman" panose="02020603050405020304" pitchFamily="18" charset="0"/>
                <a:cs typeface="Times New Roman" panose="02020603050405020304" pitchFamily="18" charset="0"/>
              </a:rPr>
              <a:t>Единен </a:t>
            </a:r>
            <a:r>
              <a:rPr lang="ru-RU" b="1" dirty="0">
                <a:latin typeface="Times New Roman" panose="02020603050405020304" pitchFamily="18" charset="0"/>
                <a:cs typeface="Times New Roman" panose="02020603050405020304" pitchFamily="18" charset="0"/>
              </a:rPr>
              <a:t>портал за </a:t>
            </a:r>
            <a:r>
              <a:rPr lang="bg-BG" b="1" dirty="0" smtClean="0">
                <a:latin typeface="Times New Roman" panose="02020603050405020304" pitchFamily="18" charset="0"/>
                <a:cs typeface="Times New Roman" panose="02020603050405020304" pitchFamily="18" charset="0"/>
              </a:rPr>
              <a:t>електронно общуване с Българската митническа </a:t>
            </a:r>
            <a:r>
              <a:rPr lang="ru-RU" b="1" dirty="0" smtClean="0">
                <a:latin typeface="Times New Roman" panose="02020603050405020304" pitchFamily="18" charset="0"/>
                <a:cs typeface="Times New Roman" panose="02020603050405020304" pitchFamily="18" charset="0"/>
              </a:rPr>
              <a:t>администрация </a:t>
            </a:r>
            <a:r>
              <a:rPr lang="ru-RU" b="1" dirty="0">
                <a:latin typeface="Times New Roman" panose="02020603050405020304" pitchFamily="18" charset="0"/>
                <a:cs typeface="Times New Roman" panose="02020603050405020304" pitchFamily="18" charset="0"/>
              </a:rPr>
              <a:t>(Е-Портал</a:t>
            </a:r>
            <a:r>
              <a:rPr lang="ru-RU" b="1" dirty="0" smtClean="0">
                <a:latin typeface="Times New Roman" panose="02020603050405020304" pitchFamily="18" charset="0"/>
                <a:cs typeface="Times New Roman" panose="02020603050405020304" pitchFamily="18" charset="0"/>
              </a:rPr>
              <a:t>):</a:t>
            </a:r>
          </a:p>
          <a:p>
            <a:pPr lvl="1" indent="0" algn="just">
              <a:spcAft>
                <a:spcPts val="600"/>
              </a:spcAft>
              <a:buNone/>
            </a:pPr>
            <a:r>
              <a:rPr lang="en-US" sz="2600" b="1" dirty="0">
                <a:latin typeface="Times New Roman" panose="02020603050405020304" pitchFamily="18" charset="0"/>
                <a:cs typeface="Times New Roman" panose="02020603050405020304" pitchFamily="18" charset="0"/>
                <a:hlinkClick r:id="rId3"/>
              </a:rPr>
              <a:t>https://</a:t>
            </a:r>
            <a:r>
              <a:rPr lang="en-US" sz="3000" b="1" dirty="0">
                <a:latin typeface="Times New Roman" panose="02020603050405020304" pitchFamily="18" charset="0"/>
                <a:cs typeface="Times New Roman" panose="02020603050405020304" pitchFamily="18" charset="0"/>
                <a:hlinkClick r:id="rId3"/>
              </a:rPr>
              <a:t>ep.customs.bg/eportal</a:t>
            </a:r>
            <a:r>
              <a:rPr lang="en-US" sz="2600" b="1" dirty="0" smtClean="0">
                <a:latin typeface="Times New Roman" panose="02020603050405020304" pitchFamily="18" charset="0"/>
                <a:cs typeface="Times New Roman" panose="02020603050405020304" pitchFamily="18" charset="0"/>
                <a:hlinkClick r:id="rId3"/>
              </a:rPr>
              <a:t>/</a:t>
            </a:r>
            <a:endParaRPr lang="bg-BG" sz="2600" b="1" dirty="0" smtClean="0">
              <a:latin typeface="Times New Roman" panose="02020603050405020304" pitchFamily="18" charset="0"/>
              <a:cs typeface="Times New Roman" panose="02020603050405020304" pitchFamily="18" charset="0"/>
            </a:endParaRPr>
          </a:p>
          <a:p>
            <a:pPr lvl="1" indent="0" algn="just">
              <a:spcAft>
                <a:spcPts val="600"/>
              </a:spcAft>
              <a:buNone/>
            </a:pPr>
            <a:endParaRPr lang="bg-BG" sz="1700" b="1" dirty="0" smtClean="0">
              <a:latin typeface="Times New Roman" panose="02020603050405020304" pitchFamily="18" charset="0"/>
              <a:cs typeface="Times New Roman" panose="02020603050405020304" pitchFamily="18" charset="0"/>
            </a:endParaRPr>
          </a:p>
          <a:p>
            <a:pPr marL="1028700" lvl="1" indent="-342900" algn="just">
              <a:spcAft>
                <a:spcPts val="600"/>
              </a:spcAft>
              <a:buFont typeface="Wingdings" panose="05000000000000000000" pitchFamily="2" charset="2"/>
              <a:buChar char="Ø"/>
            </a:pPr>
            <a:r>
              <a:rPr lang="bg-BG" sz="2200" b="1" dirty="0" smtClean="0">
                <a:latin typeface="Times New Roman" panose="02020603050405020304" pitchFamily="18" charset="0"/>
                <a:cs typeface="Times New Roman" panose="02020603050405020304" pitchFamily="18" charset="0"/>
              </a:rPr>
              <a:t>Новини / секция Актуално;</a:t>
            </a:r>
          </a:p>
          <a:p>
            <a:pPr marL="1028700" lvl="1" indent="-342900" algn="just">
              <a:spcAft>
                <a:spcPts val="600"/>
              </a:spcAft>
              <a:buFont typeface="Wingdings" panose="05000000000000000000" pitchFamily="2" charset="2"/>
              <a:buChar char="Ø"/>
            </a:pPr>
            <a:r>
              <a:rPr lang="bg-BG" sz="2200" b="1" dirty="0" smtClean="0">
                <a:latin typeface="Times New Roman" panose="02020603050405020304" pitchFamily="18" charset="0"/>
                <a:cs typeface="Times New Roman" panose="02020603050405020304" pitchFamily="18" charset="0"/>
              </a:rPr>
              <a:t>Получаване на известия от ИО:</a:t>
            </a:r>
          </a:p>
          <a:p>
            <a:pPr marL="1485900" lvl="2" indent="-342900" algn="just">
              <a:spcAft>
                <a:spcPts val="600"/>
              </a:spcAft>
              <a:buFont typeface="Wingdings" panose="05000000000000000000" pitchFamily="2" charset="2"/>
              <a:buChar char="ü"/>
            </a:pPr>
            <a:r>
              <a:rPr lang="bg-BG" sz="1900" dirty="0" smtClean="0">
                <a:latin typeface="Times New Roman" panose="02020603050405020304" pitchFamily="18" charset="0"/>
                <a:cs typeface="Times New Roman" panose="02020603050405020304" pitchFamily="18" charset="0"/>
              </a:rPr>
              <a:t>Обратна връзка с ИО /за регистрирани потребители/;</a:t>
            </a:r>
          </a:p>
          <a:p>
            <a:pPr marL="1485900" lvl="2" indent="-342900" algn="just">
              <a:spcAft>
                <a:spcPts val="600"/>
              </a:spcAft>
              <a:buFont typeface="Wingdings" panose="05000000000000000000" pitchFamily="2" charset="2"/>
              <a:buChar char="ü"/>
            </a:pPr>
            <a:r>
              <a:rPr lang="en-US" sz="1900" dirty="0" smtClean="0">
                <a:latin typeface="Times New Roman" panose="02020603050405020304" pitchFamily="18" charset="0"/>
                <a:cs typeface="Times New Roman" panose="02020603050405020304" pitchFamily="18" charset="0"/>
              </a:rPr>
              <a:t>RSS </a:t>
            </a:r>
            <a:r>
              <a:rPr lang="bg-BG" sz="1900" dirty="0" smtClean="0">
                <a:latin typeface="Times New Roman" panose="02020603050405020304" pitchFamily="18" charset="0"/>
                <a:cs typeface="Times New Roman" panose="02020603050405020304" pitchFamily="18" charset="0"/>
              </a:rPr>
              <a:t>канали /за нерегистрирани потребители/.</a:t>
            </a:r>
          </a:p>
          <a:p>
            <a:pPr marL="971550" lvl="1" indent="-285750" algn="just">
              <a:spcAft>
                <a:spcPts val="600"/>
              </a:spcAft>
              <a:buFont typeface="Wingdings" panose="05000000000000000000" pitchFamily="2" charset="2"/>
              <a:buChar char="Ø"/>
            </a:pPr>
            <a:r>
              <a:rPr lang="bg-BG" sz="2200" b="1" dirty="0" smtClean="0">
                <a:latin typeface="Times New Roman" panose="02020603050405020304" pitchFamily="18" charset="0"/>
                <a:cs typeface="Times New Roman" panose="02020603050405020304" pitchFamily="18" charset="0"/>
              </a:rPr>
              <a:t>Карта за работоспособност на информационните системи на АМ по МУ;</a:t>
            </a:r>
          </a:p>
          <a:p>
            <a:pPr marL="971550" lvl="1" indent="-285750" algn="just">
              <a:spcAft>
                <a:spcPts val="600"/>
              </a:spcAft>
              <a:buFont typeface="Wingdings" panose="05000000000000000000" pitchFamily="2" charset="2"/>
              <a:buChar char="Ø"/>
            </a:pPr>
            <a:r>
              <a:rPr lang="bg-BG" sz="2200" b="1" dirty="0" smtClean="0">
                <a:latin typeface="Times New Roman" panose="02020603050405020304" pitchFamily="18" charset="0"/>
                <a:cs typeface="Times New Roman" panose="02020603050405020304" pitchFamily="18" charset="0"/>
              </a:rPr>
              <a:t>Документи /актуални и проекти/ на информационните системи на АМ – Функционални спецификации, Ръководства за външни потребители за работа със системите, Нормативни документи и др.;</a:t>
            </a:r>
          </a:p>
          <a:p>
            <a:pPr marL="971550" lvl="1" indent="-285750" algn="just">
              <a:spcAft>
                <a:spcPts val="600"/>
              </a:spcAft>
              <a:buFont typeface="Wingdings" panose="05000000000000000000" pitchFamily="2" charset="2"/>
              <a:buChar char="Ø"/>
            </a:pPr>
            <a:r>
              <a:rPr lang="bg-BG" sz="2200" b="1" dirty="0" smtClean="0">
                <a:latin typeface="Times New Roman" panose="02020603050405020304" pitchFamily="18" charset="0"/>
                <a:cs typeface="Times New Roman" panose="02020603050405020304" pitchFamily="18" charset="0"/>
              </a:rPr>
              <a:t>Регистрация на ИО.</a:t>
            </a:r>
            <a:endParaRPr lang="bg-BG" sz="2200" b="1" dirty="0">
              <a:latin typeface="Times New Roman" panose="02020603050405020304" pitchFamily="18" charset="0"/>
              <a:cs typeface="Times New Roman" panose="02020603050405020304" pitchFamily="18" charset="0"/>
            </a:endParaRPr>
          </a:p>
          <a:p>
            <a:pPr marL="1028700" lvl="1" indent="-342900" algn="just">
              <a:spcAft>
                <a:spcPts val="600"/>
              </a:spcAft>
              <a:buFont typeface="Wingdings" panose="05000000000000000000" pitchFamily="2" charset="2"/>
              <a:buChar char="ü"/>
            </a:pPr>
            <a:endParaRPr lang="bg-BG" sz="1400" b="1" dirty="0">
              <a:latin typeface="Times New Roman" panose="02020603050405020304" pitchFamily="18" charset="0"/>
              <a:cs typeface="Times New Roman" panose="02020603050405020304" pitchFamily="18" charset="0"/>
            </a:endParaRPr>
          </a:p>
          <a:p>
            <a:pPr indent="0" algn="just">
              <a:spcAft>
                <a:spcPts val="600"/>
              </a:spcAft>
              <a:buNone/>
            </a:pPr>
            <a:endParaRPr lang="bg-BG" sz="2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a:t>
            </a: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АГЕНЦИЯ „МИТНИЦИ</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 - ПОРТАЛ</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14</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65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idx="1"/>
          </p:nvPr>
        </p:nvPicPr>
        <p:blipFill>
          <a:blip r:embed="rId3"/>
          <a:stretch>
            <a:fillRect/>
          </a:stretch>
        </p:blipFill>
        <p:spPr>
          <a:xfrm>
            <a:off x="838200" y="1965876"/>
            <a:ext cx="10515600" cy="3878329"/>
          </a:xfrm>
          <a:prstGeom prst="rect">
            <a:avLst/>
          </a:prstGeom>
        </p:spPr>
      </p:pic>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 - ПОРТАЛ</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15</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054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marL="0" indent="0" algn="ctr">
              <a:buNone/>
            </a:pPr>
            <a:endParaRPr lang="ru-RU" sz="1400" dirty="0">
              <a:latin typeface="Times New Roman" panose="02020603050405020304" pitchFamily="18" charset="0"/>
              <a:cs typeface="Times New Roman" panose="02020603050405020304" pitchFamily="18" charset="0"/>
            </a:endParaRPr>
          </a:p>
          <a:p>
            <a:pPr marL="0" indent="0" algn="ctr">
              <a:buNone/>
            </a:pPr>
            <a:endParaRPr lang="bg-BG" sz="14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 - ПОРТАЛ</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16</a:t>
            </a:fld>
            <a:endParaRPr lang="bg-BG"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663" algn="just">
              <a:spcAft>
                <a:spcPts val="600"/>
              </a:spcAft>
            </a:pPr>
            <a:endParaRPr lang="en-US" sz="1600" dirty="0" smtClean="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286000" y="1892432"/>
            <a:ext cx="7620000" cy="4646480"/>
          </a:xfrm>
          <a:prstGeom prst="rect">
            <a:avLst/>
          </a:prstGeom>
        </p:spPr>
      </p:pic>
    </p:spTree>
    <p:extLst>
      <p:ext uri="{BB962C8B-B14F-4D97-AF65-F5344CB8AC3E}">
        <p14:creationId xmlns:p14="http://schemas.microsoft.com/office/powerpoint/2010/main" val="611606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0" indent="0" algn="just">
              <a:buNone/>
            </a:pPr>
            <a:r>
              <a:rPr lang="ru-RU" sz="1600" dirty="0">
                <a:latin typeface="Times New Roman" panose="02020603050405020304" pitchFamily="18" charset="0"/>
                <a:cs typeface="Times New Roman" panose="02020603050405020304" pitchFamily="18" charset="0"/>
              </a:rPr>
              <a:t>	</a:t>
            </a:r>
            <a:endParaRPr lang="bg-BG" sz="16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 - ПОРТАЛ</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17</a:t>
            </a:fld>
            <a:endParaRPr lang="bg-BG"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663" algn="just">
              <a:spcAft>
                <a:spcPts val="600"/>
              </a:spcAft>
            </a:pPr>
            <a:endParaRPr lang="bg-BG" sz="1600" dirty="0" smtClean="0">
              <a:latin typeface="Times New Roman" panose="02020603050405020304" pitchFamily="18" charset="0"/>
              <a:cs typeface="Times New Roman" panose="02020603050405020304" pitchFamily="18" charset="0"/>
            </a:endParaRPr>
          </a:p>
          <a:p>
            <a:pPr indent="220663" algn="just">
              <a:spcAft>
                <a:spcPts val="600"/>
              </a:spcAft>
            </a:pPr>
            <a:endParaRPr lang="bg-BG" sz="1600" dirty="0" smtClean="0">
              <a:latin typeface="Times New Roman" panose="02020603050405020304" pitchFamily="18" charset="0"/>
              <a:cs typeface="Times New Roman" panose="02020603050405020304" pitchFamily="18" charset="0"/>
            </a:endParaRPr>
          </a:p>
          <a:p>
            <a:pPr indent="220663" algn="just">
              <a:spcAft>
                <a:spcPts val="600"/>
              </a:spcAft>
            </a:pPr>
            <a:endParaRPr lang="bg-BG" sz="1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90368" y="1850193"/>
            <a:ext cx="9899822" cy="4402970"/>
          </a:xfrm>
          <a:prstGeom prst="rect">
            <a:avLst/>
          </a:prstGeom>
        </p:spPr>
      </p:pic>
      <p:sp>
        <p:nvSpPr>
          <p:cNvPr id="9" name="Right Arrow 8"/>
          <p:cNvSpPr/>
          <p:nvPr/>
        </p:nvSpPr>
        <p:spPr>
          <a:xfrm>
            <a:off x="1947553" y="5272644"/>
            <a:ext cx="688769" cy="106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281218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15879" y="1825625"/>
            <a:ext cx="10637921" cy="4895850"/>
          </a:xfrm>
        </p:spPr>
        <p:txBody>
          <a:bodyPr>
            <a:noAutofit/>
          </a:bodyPr>
          <a:lstStyle/>
          <a:p>
            <a:pPr marL="0" indent="0" algn="just">
              <a:buNone/>
            </a:pPr>
            <a:r>
              <a:rPr lang="ru-RU" sz="2000" dirty="0" smtClean="0">
                <a:latin typeface="Times New Roman" panose="02020603050405020304" pitchFamily="18" charset="0"/>
                <a:cs typeface="Times New Roman" panose="02020603050405020304" pitchFamily="18" charset="0"/>
              </a:rPr>
              <a:t>Информация </a:t>
            </a:r>
            <a:r>
              <a:rPr lang="bg-BG" sz="2000" dirty="0" smtClean="0">
                <a:latin typeface="Times New Roman" panose="02020603050405020304" pitchFamily="18" charset="0"/>
                <a:cs typeface="Times New Roman" panose="02020603050405020304" pitchFamily="18" charset="0"/>
              </a:rPr>
              <a:t>относно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начините за </a:t>
            </a:r>
            <a:r>
              <a:rPr lang="bg-BG" sz="2000" dirty="0" smtClean="0">
                <a:latin typeface="Times New Roman" panose="02020603050405020304" pitchFamily="18" charset="0"/>
                <a:cs typeface="Times New Roman" panose="02020603050405020304" pitchFamily="18" charset="0"/>
              </a:rPr>
              <a:t>получаване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 ЕОРИ номер можете да намерите </a:t>
            </a:r>
            <a:r>
              <a:rPr lang="bg-BG" sz="2000" dirty="0" smtClean="0">
                <a:latin typeface="Times New Roman" panose="02020603050405020304" pitchFamily="18" charset="0"/>
                <a:cs typeface="Times New Roman" panose="02020603050405020304" pitchFamily="18" charset="0"/>
              </a:rPr>
              <a:t>на</a:t>
            </a:r>
            <a:r>
              <a:rPr lang="ru-RU" sz="2000" dirty="0" smtClean="0">
                <a:latin typeface="Times New Roman" panose="02020603050405020304" pitchFamily="18" charset="0"/>
                <a:cs typeface="Times New Roman" panose="02020603050405020304" pitchFamily="18" charset="0"/>
              </a:rPr>
              <a:t> Е-Портала на АМ, </a:t>
            </a:r>
            <a:r>
              <a:rPr lang="bg-BG" sz="2000" dirty="0" smtClean="0">
                <a:latin typeface="Times New Roman" panose="02020603050405020304" pitchFamily="18" charset="0"/>
                <a:cs typeface="Times New Roman" panose="02020603050405020304" pitchFamily="18" charset="0"/>
              </a:rPr>
              <a:t>меню „Запознаване с Е-Портал“, </a:t>
            </a:r>
            <a:r>
              <a:rPr lang="ru-RU" sz="2000" dirty="0" smtClean="0">
                <a:latin typeface="Times New Roman" panose="02020603050405020304" pitchFamily="18" charset="0"/>
                <a:cs typeface="Times New Roman" panose="02020603050405020304" pitchFamily="18" charset="0"/>
              </a:rPr>
              <a:t>секция</a:t>
            </a:r>
            <a:r>
              <a:rPr lang="ru-RU"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 </a:t>
            </a:r>
            <a:r>
              <a:rPr lang="bg-BG"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Как да</a:t>
            </a:r>
            <a:r>
              <a:rPr lang="ru-RU" sz="2000" dirty="0" smtClean="0">
                <a:latin typeface="Times New Roman" panose="02020603050405020304" pitchFamily="18" charset="0"/>
                <a:cs typeface="Times New Roman" panose="02020603050405020304" pitchFamily="18" charset="0"/>
              </a:rPr>
              <a:t>“:</a:t>
            </a:r>
          </a:p>
          <a:p>
            <a:pPr marL="0" indent="0" algn="just">
              <a:buNone/>
            </a:pPr>
            <a:endParaRPr lang="bg-BG" sz="11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СУИД</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18</a:t>
            </a:fld>
            <a:endParaRPr lang="bg-BG"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990599" y="1978025"/>
            <a:ext cx="10651503" cy="474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663" algn="just">
              <a:spcAft>
                <a:spcPts val="600"/>
              </a:spcAft>
            </a:pPr>
            <a:endParaRPr lang="bg-BG" sz="1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48623" y="2476551"/>
            <a:ext cx="9162440" cy="4184481"/>
          </a:xfrm>
          <a:prstGeom prst="rect">
            <a:avLst/>
          </a:prstGeom>
        </p:spPr>
      </p:pic>
      <p:sp>
        <p:nvSpPr>
          <p:cNvPr id="9" name="Right Arrow 8"/>
          <p:cNvSpPr/>
          <p:nvPr/>
        </p:nvSpPr>
        <p:spPr>
          <a:xfrm>
            <a:off x="1847524" y="5058888"/>
            <a:ext cx="688769" cy="106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6340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97583" y="1825625"/>
            <a:ext cx="11227323" cy="4895850"/>
          </a:xfrm>
        </p:spPr>
        <p:txBody>
          <a:bodyPr>
            <a:noAutofit/>
          </a:bodyPr>
          <a:lstStyle/>
          <a:p>
            <a:pPr marL="0" indent="0" algn="ctr">
              <a:buNone/>
            </a:pPr>
            <a:endParaRPr lang="ru-RU" sz="1400" dirty="0">
              <a:latin typeface="Times New Roman" panose="02020603050405020304" pitchFamily="18" charset="0"/>
              <a:cs typeface="Times New Roman" panose="02020603050405020304" pitchFamily="18" charset="0"/>
            </a:endParaRPr>
          </a:p>
          <a:p>
            <a:pPr marL="0" indent="0" algn="ctr">
              <a:buNone/>
            </a:pPr>
            <a:endParaRPr lang="bg-BG" sz="14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 - ПОРТАЛ</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19</a:t>
            </a:fld>
            <a:endParaRPr lang="bg-BG"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990599" y="1978025"/>
            <a:ext cx="10651503" cy="474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663" algn="just">
              <a:spcAft>
                <a:spcPts val="600"/>
              </a:spcAft>
            </a:pPr>
            <a:endParaRPr lang="bg-BG" sz="16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935455" y="1771482"/>
            <a:ext cx="10321089" cy="4646110"/>
          </a:xfrm>
          <a:prstGeom prst="rect">
            <a:avLst/>
          </a:prstGeom>
        </p:spPr>
      </p:pic>
      <p:sp>
        <p:nvSpPr>
          <p:cNvPr id="10" name="Down Arrow 9"/>
          <p:cNvSpPr/>
          <p:nvPr/>
        </p:nvSpPr>
        <p:spPr>
          <a:xfrm>
            <a:off x="10590099" y="927121"/>
            <a:ext cx="263948" cy="105090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427866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974914"/>
            <a:ext cx="10515600" cy="4450767"/>
          </a:xfrm>
        </p:spPr>
        <p:txBody>
          <a:bodyPr>
            <a:normAutofit/>
          </a:bodyPr>
          <a:lstStyle/>
          <a:p>
            <a:pPr marL="360363" lvl="1" algn="just"/>
            <a:r>
              <a:rPr lang="ru-RU" sz="2000" dirty="0" smtClean="0">
                <a:latin typeface="Times New Roman" panose="02020603050405020304" pitchFamily="18" charset="0"/>
                <a:cs typeface="Times New Roman" panose="02020603050405020304" pitchFamily="18" charset="0"/>
              </a:rPr>
              <a:t>След </a:t>
            </a:r>
            <a:r>
              <a:rPr lang="ru-RU" sz="2000" dirty="0">
                <a:latin typeface="Times New Roman" panose="02020603050405020304" pitchFamily="18" charset="0"/>
                <a:cs typeface="Times New Roman" panose="02020603050405020304" pitchFamily="18" charset="0"/>
              </a:rPr>
              <a:t>края на преходния период Регламент (ЕС) № 952/2013 </a:t>
            </a:r>
            <a:r>
              <a:rPr lang="ru-RU" sz="2000" dirty="0" smtClean="0">
                <a:latin typeface="Times New Roman" panose="02020603050405020304" pitchFamily="18" charset="0"/>
                <a:cs typeface="Times New Roman" panose="02020603050405020304" pitchFamily="18" charset="0"/>
              </a:rPr>
              <a:t>на ЕП и Съвета спира </a:t>
            </a:r>
            <a:r>
              <a:rPr lang="ru-RU" sz="2000" dirty="0">
                <a:latin typeface="Times New Roman" panose="02020603050405020304" pitchFamily="18" charset="0"/>
                <a:cs typeface="Times New Roman" panose="02020603050405020304" pitchFamily="18" charset="0"/>
              </a:rPr>
              <a:t>да се прилага спрямо и в Обединеното кралство, с изключение на Северна </a:t>
            </a:r>
            <a:r>
              <a:rPr lang="ru-RU" sz="2000" dirty="0" smtClean="0">
                <a:latin typeface="Times New Roman" panose="02020603050405020304" pitchFamily="18" charset="0"/>
                <a:cs typeface="Times New Roman" panose="02020603050405020304" pitchFamily="18" charset="0"/>
              </a:rPr>
              <a:t>Ирландия.</a:t>
            </a:r>
            <a:endParaRPr lang="en-US" sz="2000" dirty="0" smtClean="0">
              <a:latin typeface="Times New Roman" panose="02020603050405020304" pitchFamily="18" charset="0"/>
              <a:cs typeface="Times New Roman" panose="02020603050405020304" pitchFamily="18" charset="0"/>
            </a:endParaRPr>
          </a:p>
          <a:p>
            <a:pPr marL="474663" lvl="1" indent="-23813" algn="just">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Обединеното кралство започва да се третира като държава извън ЕС, т.н. трета държава,</a:t>
            </a:r>
          </a:p>
          <a:p>
            <a:pPr marL="474663" lvl="1" indent="-23813" algn="just">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Северна Ирландия </a:t>
            </a:r>
            <a:r>
              <a:rPr lang="en-US" sz="1800" smtClean="0">
                <a:latin typeface="Times New Roman" panose="02020603050405020304" pitchFamily="18" charset="0"/>
                <a:cs typeface="Times New Roman" panose="02020603050405020304" pitchFamily="18" charset="0"/>
              </a:rPr>
              <a:t>(XI) </a:t>
            </a:r>
            <a:r>
              <a:rPr lang="ru-RU" sz="180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държава-членка на </a:t>
            </a:r>
            <a:r>
              <a:rPr lang="ru-RU" sz="1800" dirty="0" smtClean="0">
                <a:latin typeface="Times New Roman" panose="02020603050405020304" pitchFamily="18" charset="0"/>
                <a:cs typeface="Times New Roman" panose="02020603050405020304" pitchFamily="18" charset="0"/>
              </a:rPr>
              <a:t>ЕС</a:t>
            </a:r>
          </a:p>
          <a:p>
            <a:pPr marL="131763" lvl="1" indent="0" algn="just">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по </a:t>
            </a:r>
            <a:r>
              <a:rPr lang="ru-RU" sz="1800" dirty="0">
                <a:latin typeface="Times New Roman" panose="02020603050405020304" pitchFamily="18" charset="0"/>
                <a:cs typeface="Times New Roman" panose="02020603050405020304" pitchFamily="18" charset="0"/>
              </a:rPr>
              <a:t>отношение на митническото  законодателство</a:t>
            </a:r>
            <a:r>
              <a:rPr lang="en-US" sz="1800" dirty="0">
                <a:latin typeface="Times New Roman" panose="02020603050405020304" pitchFamily="18" charset="0"/>
                <a:cs typeface="Times New Roman" panose="02020603050405020304" pitchFamily="18" charset="0"/>
              </a:rPr>
              <a:t>.</a:t>
            </a:r>
          </a:p>
          <a:p>
            <a:pPr marL="360363" lvl="1" algn="just"/>
            <a:r>
              <a:rPr lang="ru-RU" sz="2000" dirty="0" smtClean="0">
                <a:latin typeface="Times New Roman" panose="02020603050405020304" pitchFamily="18" charset="0"/>
                <a:cs typeface="Times New Roman" panose="02020603050405020304" pitchFamily="18" charset="0"/>
              </a:rPr>
              <a:t>След </a:t>
            </a:r>
            <a:r>
              <a:rPr lang="bg-BG" sz="2000" dirty="0">
                <a:latin typeface="Times New Roman" panose="02020603050405020304" pitchFamily="18" charset="0"/>
                <a:cs typeface="Times New Roman" panose="02020603050405020304" pitchFamily="18" charset="0"/>
              </a:rPr>
              <a:t>изтичането</a:t>
            </a:r>
            <a:r>
              <a:rPr lang="ru-RU" sz="2000" dirty="0">
                <a:latin typeface="Times New Roman" panose="02020603050405020304" pitchFamily="18" charset="0"/>
                <a:cs typeface="Times New Roman" panose="02020603050405020304" pitchFamily="18" charset="0"/>
              </a:rPr>
              <a:t> на </a:t>
            </a:r>
            <a:r>
              <a:rPr lang="bg-BG" sz="2000" dirty="0">
                <a:latin typeface="Times New Roman" panose="02020603050405020304" pitchFamily="18" charset="0"/>
                <a:cs typeface="Times New Roman" panose="02020603050405020304" pitchFamily="18" charset="0"/>
              </a:rPr>
              <a:t>преходния период правилата на Съюза относно</a:t>
            </a:r>
            <a:r>
              <a:rPr lang="en-US"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общия режим за облагане с акциз </a:t>
            </a:r>
            <a:r>
              <a:rPr lang="bg-BG" sz="2000" dirty="0" smtClean="0">
                <a:latin typeface="Times New Roman" panose="02020603050405020304" pitchFamily="18" charset="0"/>
                <a:cs typeface="Times New Roman" panose="02020603050405020304" pitchFamily="18" charset="0"/>
              </a:rPr>
              <a:t>вече </a:t>
            </a:r>
            <a:r>
              <a:rPr lang="bg-BG" sz="2000" dirty="0">
                <a:latin typeface="Times New Roman" panose="02020603050405020304" pitchFamily="18" charset="0"/>
                <a:cs typeface="Times New Roman" panose="02020603050405020304" pitchFamily="18" charset="0"/>
              </a:rPr>
              <a:t>няма </a:t>
            </a:r>
            <a:r>
              <a:rPr lang="ru-RU" sz="2000" dirty="0">
                <a:latin typeface="Times New Roman" panose="02020603050405020304" pitchFamily="18" charset="0"/>
                <a:cs typeface="Times New Roman" panose="02020603050405020304" pitchFamily="18" charset="0"/>
              </a:rPr>
              <a:t>да се </a:t>
            </a:r>
            <a:r>
              <a:rPr lang="bg-BG" sz="2000" dirty="0">
                <a:latin typeface="Times New Roman" panose="02020603050405020304" pitchFamily="18" charset="0"/>
                <a:cs typeface="Times New Roman" panose="02020603050405020304" pitchFamily="18" charset="0"/>
              </a:rPr>
              <a:t>прилагат по отношение на Обединеното кралство</a:t>
            </a:r>
            <a:r>
              <a:rPr lang="ru-RU" sz="2000" dirty="0">
                <a:latin typeface="Times New Roman" panose="02020603050405020304" pitchFamily="18" charset="0"/>
                <a:cs typeface="Times New Roman" panose="02020603050405020304" pitchFamily="18" charset="0"/>
              </a:rPr>
              <a:t>. </a:t>
            </a:r>
          </a:p>
          <a:p>
            <a:pPr marL="450850" lvl="2" indent="0" algn="just">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Независимо </a:t>
            </a:r>
            <a:r>
              <a:rPr lang="ru-RU" sz="1800" dirty="0">
                <a:latin typeface="Times New Roman" panose="02020603050405020304" pitchFamily="18" charset="0"/>
                <a:cs typeface="Times New Roman" panose="02020603050405020304" pitchFamily="18" charset="0"/>
              </a:rPr>
              <a:t>от </a:t>
            </a:r>
            <a:r>
              <a:rPr lang="bg-BG" sz="1800" dirty="0" smtClean="0">
                <a:latin typeface="Times New Roman" panose="02020603050405020304" pitchFamily="18" charset="0"/>
                <a:cs typeface="Times New Roman" panose="02020603050405020304" pitchFamily="18" charset="0"/>
              </a:rPr>
              <a:t>това, в съответствие с член 8 от Протокола за Ирландия/Северна Ирландия, който е част от Споразумението за оттегляне, правилата на Съюза в областта на акцизите ще продължат да се прилагат в Северна Ирландия след преходния период по отношение на стоките, за да се избегне създаването на „твърда“ граница между Ирландия и Северна Ирландия. </a:t>
            </a:r>
          </a:p>
          <a:p>
            <a:pPr marL="450850" lvl="2" indent="177800" algn="just">
              <a:buFont typeface="Wingdings" panose="05000000000000000000" pitchFamily="2" charset="2"/>
              <a:buChar char="Ø"/>
            </a:pPr>
            <a:r>
              <a:rPr lang="bg-BG" sz="1800" dirty="0" smtClean="0">
                <a:latin typeface="Times New Roman" panose="02020603050405020304" pitchFamily="18" charset="0"/>
                <a:cs typeface="Times New Roman" panose="02020603050405020304" pitchFamily="18" charset="0"/>
              </a:rPr>
              <a:t>Движението на акцизни стоки между Съюза и Северна Ирландия ще бъде третирано </a:t>
            </a:r>
            <a:r>
              <a:rPr lang="bg-BG" sz="1800" dirty="0" err="1" smtClean="0">
                <a:latin typeface="Times New Roman" panose="02020603050405020304" pitchFamily="18" charset="0"/>
                <a:cs typeface="Times New Roman" panose="02020603050405020304" pitchFamily="18" charset="0"/>
              </a:rPr>
              <a:t>ка</a:t>
            </a:r>
            <a:r>
              <a:rPr lang="ru-RU" sz="1800" dirty="0" smtClean="0">
                <a:latin typeface="Times New Roman" panose="02020603050405020304" pitchFamily="18" charset="0"/>
                <a:cs typeface="Times New Roman" panose="02020603050405020304" pitchFamily="18" charset="0"/>
              </a:rPr>
              <a:t>то </a:t>
            </a:r>
            <a:r>
              <a:rPr lang="ru-RU" sz="1800" dirty="0">
                <a:latin typeface="Times New Roman" panose="02020603050405020304" pitchFamily="18" charset="0"/>
                <a:cs typeface="Times New Roman" panose="02020603050405020304" pitchFamily="18" charset="0"/>
              </a:rPr>
              <a:t>движение в </a:t>
            </a:r>
            <a:r>
              <a:rPr lang="bg-BG" sz="1800" dirty="0" smtClean="0">
                <a:latin typeface="Times New Roman" panose="02020603050405020304" pitchFamily="18" charset="0"/>
                <a:cs typeface="Times New Roman" panose="02020603050405020304" pitchFamily="18" charset="0"/>
              </a:rPr>
              <a:t>рамките на Съюза </a:t>
            </a:r>
            <a:r>
              <a:rPr lang="en-US"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РЕГЛАМЕНТ ЗА ИЗПЪЛНЕНИЕ (ЕС) 2020/1811 НА КОМИСИЯТА</a:t>
            </a:r>
            <a:r>
              <a:rPr lang="en-US" sz="1800" dirty="0">
                <a:latin typeface="Times New Roman" panose="02020603050405020304" pitchFamily="18" charset="0"/>
                <a:cs typeface="Times New Roman" panose="02020603050405020304" pitchFamily="18" charset="0"/>
              </a:rPr>
              <a:t>/01.12.2020).</a:t>
            </a:r>
            <a:endParaRPr lang="bg-BG" sz="18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484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97583" y="1825625"/>
            <a:ext cx="10656217" cy="4530725"/>
          </a:xfrm>
        </p:spPr>
        <p:txBody>
          <a:bodyPr>
            <a:noAutofit/>
          </a:bodyPr>
          <a:lstStyle/>
          <a:p>
            <a:pPr marL="0" indent="0" algn="ctr">
              <a:buNone/>
            </a:pPr>
            <a:endParaRPr lang="ru-RU" sz="1400" dirty="0">
              <a:latin typeface="Times New Roman" panose="02020603050405020304" pitchFamily="18" charset="0"/>
              <a:cs typeface="Times New Roman" panose="02020603050405020304" pitchFamily="18" charset="0"/>
            </a:endParaRPr>
          </a:p>
          <a:p>
            <a:pPr marL="0" indent="0" algn="ctr">
              <a:buNone/>
            </a:pPr>
            <a:endParaRPr lang="bg-BG" sz="14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СУИД</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20</a:t>
            </a:fld>
            <a:endParaRPr lang="bg-BG"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838201" y="1921669"/>
            <a:ext cx="10515600" cy="474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85750">
              <a:spcAft>
                <a:spcPts val="600"/>
              </a:spcAft>
            </a:pPr>
            <a:r>
              <a:rPr lang="bg-BG" altLang="en-US" sz="2000" b="1" dirty="0">
                <a:latin typeface="Times New Roman" panose="02020603050405020304" pitchFamily="18" charset="0"/>
                <a:cs typeface="Times New Roman" panose="02020603050405020304" pitchFamily="18" charset="0"/>
              </a:rPr>
              <a:t>Система за управление на идентификация и достъп до информационните системи на Агенция „Митници“ (СУИД</a:t>
            </a:r>
            <a:r>
              <a:rPr lang="bg-BG" altLang="en-US" sz="2000" b="1" dirty="0" smtClean="0">
                <a:latin typeface="Times New Roman" panose="02020603050405020304" pitchFamily="18" charset="0"/>
                <a:cs typeface="Times New Roman" panose="02020603050405020304" pitchFamily="18" charset="0"/>
              </a:rPr>
              <a:t>):</a:t>
            </a:r>
          </a:p>
          <a:p>
            <a:pPr marL="514350" indent="-285750">
              <a:spcAft>
                <a:spcPts val="600"/>
              </a:spcAft>
            </a:pPr>
            <a:endParaRPr lang="bg-BG" altLang="en-US" sz="2000" b="1" dirty="0">
              <a:latin typeface="Times New Roman" panose="02020603050405020304" pitchFamily="18" charset="0"/>
              <a:cs typeface="Times New Roman" panose="02020603050405020304" pitchFamily="18" charset="0"/>
            </a:endParaRPr>
          </a:p>
          <a:p>
            <a:pPr marL="514350" indent="-285750">
              <a:spcAft>
                <a:spcPts val="600"/>
              </a:spcAft>
            </a:pPr>
            <a:endParaRPr lang="bg-BG" altLang="en-US" sz="2000" b="1" dirty="0" smtClean="0">
              <a:latin typeface="Times New Roman" panose="02020603050405020304" pitchFamily="18" charset="0"/>
              <a:cs typeface="Times New Roman" panose="02020603050405020304" pitchFamily="18" charset="0"/>
            </a:endParaRPr>
          </a:p>
          <a:p>
            <a:pPr indent="0">
              <a:spcAft>
                <a:spcPts val="600"/>
              </a:spcAft>
              <a:buNone/>
            </a:pPr>
            <a:r>
              <a:rPr lang="bg-BG" altLang="en-US" sz="1600" b="1" dirty="0">
                <a:latin typeface="Times New Roman" panose="02020603050405020304" pitchFamily="18" charset="0"/>
                <a:cs typeface="Times New Roman" panose="02020603050405020304" pitchFamily="18" charset="0"/>
              </a:rPr>
              <a:t/>
            </a:r>
            <a:br>
              <a:rPr lang="bg-BG" altLang="en-US" sz="1600" b="1" dirty="0">
                <a:latin typeface="Times New Roman" panose="02020603050405020304" pitchFamily="18" charset="0"/>
                <a:cs typeface="Times New Roman" panose="02020603050405020304" pitchFamily="18" charset="0"/>
              </a:rPr>
            </a:br>
            <a:endParaRPr lang="bg-BG" sz="16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81461"/>
            <a:ext cx="10515600" cy="3165625"/>
          </a:xfrm>
          <a:prstGeom prst="rect">
            <a:avLst/>
          </a:prstGeom>
        </p:spPr>
      </p:pic>
    </p:spTree>
    <p:extLst>
      <p:ext uri="{BB962C8B-B14F-4D97-AF65-F5344CB8AC3E}">
        <p14:creationId xmlns:p14="http://schemas.microsoft.com/office/powerpoint/2010/main" val="3824057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15879" y="1921669"/>
            <a:ext cx="10637921" cy="4799806"/>
          </a:xfrm>
        </p:spPr>
        <p:txBody>
          <a:bodyPr>
            <a:noAutofit/>
          </a:bodyPr>
          <a:lstStyle/>
          <a:p>
            <a:r>
              <a:rPr lang="bg-BG" sz="2000" b="1" dirty="0" smtClean="0">
                <a:latin typeface="Times New Roman" panose="02020603050405020304" pitchFamily="18" charset="0"/>
                <a:cs typeface="Times New Roman" panose="02020603050405020304" pitchFamily="18" charset="0"/>
              </a:rPr>
              <a:t>Промени в Системата за референтни данни (СРД2):</a:t>
            </a:r>
          </a:p>
          <a:p>
            <a:pPr lvl="1">
              <a:buFont typeface="Wingdings" panose="05000000000000000000" pitchFamily="2" charset="2"/>
              <a:buChar char="Ø"/>
            </a:pPr>
            <a:r>
              <a:rPr lang="bg-BG" sz="2000" dirty="0" smtClean="0">
                <a:latin typeface="Times New Roman" panose="02020603050405020304" pitchFamily="18" charset="0"/>
                <a:cs typeface="Times New Roman" panose="02020603050405020304" pitchFamily="18" charset="0"/>
              </a:rPr>
              <a:t> На код </a:t>
            </a:r>
            <a:r>
              <a:rPr lang="en-US" sz="2000" dirty="0" smtClean="0">
                <a:latin typeface="Times New Roman" panose="02020603050405020304" pitchFamily="18" charset="0"/>
                <a:cs typeface="Times New Roman" panose="02020603050405020304" pitchFamily="18" charset="0"/>
              </a:rPr>
              <a:t>GB </a:t>
            </a:r>
            <a:r>
              <a:rPr lang="bg-BG" sz="2000" dirty="0" smtClean="0">
                <a:latin typeface="Times New Roman" panose="02020603050405020304" pitchFamily="18" charset="0"/>
                <a:cs typeface="Times New Roman" panose="02020603050405020304" pitchFamily="18" charset="0"/>
              </a:rPr>
              <a:t>е присвоена крайна дата на валидност 31.12.2020 г. (вкл. и МУ с </a:t>
            </a:r>
            <a:r>
              <a:rPr lang="en-US" sz="2000" dirty="0" smtClean="0">
                <a:latin typeface="Times New Roman" panose="02020603050405020304" pitchFamily="18" charset="0"/>
                <a:cs typeface="Times New Roman" panose="02020603050405020304" pitchFamily="18" charset="0"/>
              </a:rPr>
              <a:t>GB%);</a:t>
            </a:r>
            <a:endParaRPr lang="bg-BG" sz="20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bg-BG" sz="2000" dirty="0" smtClean="0">
                <a:latin typeface="Times New Roman" panose="02020603050405020304" pitchFamily="18" charset="0"/>
                <a:cs typeface="Times New Roman" panose="02020603050405020304" pitchFamily="18" charset="0"/>
              </a:rPr>
              <a:t> Код </a:t>
            </a:r>
            <a:r>
              <a:rPr lang="en-US" sz="2000" dirty="0" smtClean="0">
                <a:latin typeface="Times New Roman" panose="02020603050405020304" pitchFamily="18" charset="0"/>
                <a:cs typeface="Times New Roman" panose="02020603050405020304" pitchFamily="18" charset="0"/>
              </a:rPr>
              <a:t>XI (United Kingdom (Northern Ireland)) </a:t>
            </a:r>
            <a:r>
              <a:rPr lang="bg-BG" sz="2000" dirty="0" smtClean="0">
                <a:latin typeface="Times New Roman" panose="02020603050405020304" pitchFamily="18" charset="0"/>
                <a:cs typeface="Times New Roman" panose="02020603050405020304" pitchFamily="18" charset="0"/>
              </a:rPr>
              <a:t>е въведен с дата на валидност от 01.01.2021 г.  (вкл. и МУ с </a:t>
            </a:r>
            <a:r>
              <a:rPr lang="en-US" sz="2000" dirty="0" smtClean="0">
                <a:latin typeface="Times New Roman" panose="02020603050405020304" pitchFamily="18" charset="0"/>
                <a:cs typeface="Times New Roman" panose="02020603050405020304" pitchFamily="18" charset="0"/>
              </a:rPr>
              <a:t>XI%).</a:t>
            </a:r>
            <a:endParaRPr lang="bg-BG" sz="2000" dirty="0" smtClean="0">
              <a:latin typeface="Times New Roman" panose="02020603050405020304" pitchFamily="18" charset="0"/>
              <a:cs typeface="Times New Roman" panose="02020603050405020304" pitchFamily="18" charset="0"/>
            </a:endParaRPr>
          </a:p>
          <a:p>
            <a:pPr marL="457200" lvl="1" indent="0">
              <a:buNone/>
            </a:pPr>
            <a:endParaRPr lang="bg-BG" sz="1600" b="1" dirty="0" smtClean="0">
              <a:latin typeface="Times New Roman" panose="02020603050405020304" pitchFamily="18" charset="0"/>
              <a:cs typeface="Times New Roman" panose="02020603050405020304" pitchFamily="18" charset="0"/>
            </a:endParaRPr>
          </a:p>
          <a:p>
            <a:r>
              <a:rPr lang="bg-BG" sz="2000" b="1" dirty="0" smtClean="0">
                <a:latin typeface="Times New Roman" panose="02020603050405020304" pitchFamily="18" charset="0"/>
                <a:cs typeface="Times New Roman" panose="02020603050405020304" pitchFamily="18" charset="0"/>
              </a:rPr>
              <a:t>Промени в Системата за идентификация и регистрация на икономически оператори </a:t>
            </a:r>
            <a:r>
              <a:rPr lang="ru-RU" sz="2000" b="1" dirty="0" smtClean="0">
                <a:latin typeface="Times New Roman" panose="02020603050405020304" pitchFamily="18" charset="0"/>
                <a:cs typeface="Times New Roman" panose="02020603050405020304" pitchFamily="18" charset="0"/>
              </a:rPr>
              <a:t>(ЕОРИ2_БГ)</a:t>
            </a:r>
            <a:r>
              <a:rPr lang="bg-BG" sz="2000" b="1"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bg-BG" sz="2000" dirty="0" smtClean="0">
                <a:latin typeface="Times New Roman" panose="02020603050405020304" pitchFamily="18" charset="0"/>
                <a:cs typeface="Times New Roman" panose="02020603050405020304" pitchFamily="18" charset="0"/>
              </a:rPr>
              <a:t> ЕОРИ номера от типа </a:t>
            </a:r>
            <a:r>
              <a:rPr lang="en-US" sz="2000" dirty="0" smtClean="0">
                <a:latin typeface="Times New Roman" panose="02020603050405020304" pitchFamily="18" charset="0"/>
                <a:cs typeface="Times New Roman" panose="02020603050405020304" pitchFamily="18" charset="0"/>
              </a:rPr>
              <a:t>GB% </a:t>
            </a:r>
            <a:r>
              <a:rPr lang="bg-BG" sz="2000" dirty="0" smtClean="0">
                <a:latin typeface="Times New Roman" panose="02020603050405020304" pitchFamily="18" charset="0"/>
                <a:cs typeface="Times New Roman" panose="02020603050405020304" pitchFamily="18" charset="0"/>
              </a:rPr>
              <a:t>са с крайна дата на валидност 31.12.2020 г. </a:t>
            </a:r>
          </a:p>
          <a:p>
            <a:pPr lvl="1">
              <a:buFont typeface="Wingdings" panose="05000000000000000000" pitchFamily="2" charset="2"/>
              <a:buChar char="Ø"/>
            </a:pPr>
            <a:endParaRPr lang="bg-BG" sz="2000" dirty="0" smtClean="0">
              <a:latin typeface="Times New Roman" panose="02020603050405020304" pitchFamily="18" charset="0"/>
              <a:cs typeface="Times New Roman" panose="02020603050405020304" pitchFamily="18" charset="0"/>
            </a:endParaRPr>
          </a:p>
          <a:p>
            <a:pPr marL="457200" lvl="1" indent="0">
              <a:buNone/>
            </a:pPr>
            <a:r>
              <a:rPr lang="bg-BG" sz="2000" i="1" dirty="0">
                <a:latin typeface="Times New Roman" panose="02020603050405020304" pitchFamily="18" charset="0"/>
                <a:cs typeface="Times New Roman" panose="02020603050405020304" pitchFamily="18" charset="0"/>
              </a:rPr>
              <a:t>ЕОРИ номера, издадени от Британската митническа администрация (започващи с </a:t>
            </a:r>
            <a:r>
              <a:rPr lang="en-US" sz="2000" i="1" dirty="0">
                <a:latin typeface="Times New Roman" panose="02020603050405020304" pitchFamily="18" charset="0"/>
                <a:cs typeface="Times New Roman" panose="02020603050405020304" pitchFamily="18" charset="0"/>
              </a:rPr>
              <a:t>GB</a:t>
            </a:r>
            <a:r>
              <a:rPr lang="en-US" sz="2000" i="1" dirty="0" smtClean="0">
                <a:latin typeface="Times New Roman" panose="02020603050405020304" pitchFamily="18" charset="0"/>
                <a:cs typeface="Times New Roman" panose="02020603050405020304" pitchFamily="18" charset="0"/>
              </a:rPr>
              <a:t>)</a:t>
            </a:r>
            <a:r>
              <a:rPr lang="bg-BG" sz="2000" i="1" dirty="0" smtClean="0">
                <a:latin typeface="Times New Roman" panose="02020603050405020304" pitchFamily="18" charset="0"/>
                <a:cs typeface="Times New Roman" panose="02020603050405020304" pitchFamily="18" charset="0"/>
              </a:rPr>
              <a:t>, </a:t>
            </a:r>
            <a:r>
              <a:rPr lang="bg-BG" sz="2000" i="1" dirty="0">
                <a:latin typeface="Times New Roman" panose="02020603050405020304" pitchFamily="18" charset="0"/>
                <a:cs typeface="Times New Roman" panose="02020603050405020304" pitchFamily="18" charset="0"/>
              </a:rPr>
              <a:t>от </a:t>
            </a:r>
            <a:r>
              <a:rPr lang="en-US" sz="2000" i="1" dirty="0">
                <a:latin typeface="Times New Roman" panose="02020603050405020304" pitchFamily="18" charset="0"/>
                <a:cs typeface="Times New Roman" panose="02020603050405020304" pitchFamily="18" charset="0"/>
              </a:rPr>
              <a:t>0</a:t>
            </a:r>
            <a:r>
              <a:rPr lang="bg-BG" sz="2000" i="1"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0</a:t>
            </a:r>
            <a:r>
              <a:rPr lang="bg-BG" sz="2000" i="1" dirty="0">
                <a:latin typeface="Times New Roman" panose="02020603050405020304" pitchFamily="18" charset="0"/>
                <a:cs typeface="Times New Roman" panose="02020603050405020304" pitchFamily="18" charset="0"/>
              </a:rPr>
              <a:t>1.2021 г. няма да са валидни, но регистрациите и прикачените към тях профили за достъп до информационните системи на </a:t>
            </a:r>
            <a:r>
              <a:rPr lang="bg-BG" sz="2000" i="1" dirty="0" smtClean="0">
                <a:latin typeface="Times New Roman" panose="02020603050405020304" pitchFamily="18" charset="0"/>
                <a:cs typeface="Times New Roman" panose="02020603050405020304" pitchFamily="18" charset="0"/>
              </a:rPr>
              <a:t>Агенция „Митници“ </a:t>
            </a:r>
            <a:r>
              <a:rPr lang="bg-BG" sz="2000" i="1" dirty="0">
                <a:latin typeface="Times New Roman" panose="02020603050405020304" pitchFamily="18" charset="0"/>
                <a:cs typeface="Times New Roman" panose="02020603050405020304" pitchFamily="18" charset="0"/>
              </a:rPr>
              <a:t>ще останат активни.</a:t>
            </a:r>
            <a:endParaRPr lang="en-US" sz="2000" i="1" dirty="0">
              <a:latin typeface="Times New Roman" panose="02020603050405020304" pitchFamily="18" charset="0"/>
              <a:cs typeface="Times New Roman" panose="02020603050405020304" pitchFamily="18" charset="0"/>
            </a:endParaRPr>
          </a:p>
          <a:p>
            <a:pPr marL="457200" lvl="1" indent="0">
              <a:buNone/>
            </a:pPr>
            <a:endParaRPr lang="bg-BG" sz="1600" dirty="0" smtClean="0">
              <a:latin typeface="Times New Roman" panose="02020603050405020304" pitchFamily="18" charset="0"/>
              <a:cs typeface="Times New Roman" panose="02020603050405020304" pitchFamily="18" charset="0"/>
            </a:endParaRPr>
          </a:p>
          <a:p>
            <a:pPr marL="457200" lvl="1" indent="0">
              <a:buNone/>
            </a:pPr>
            <a:r>
              <a:rPr lang="bg-BG" sz="1600" dirty="0" smtClean="0">
                <a:latin typeface="Times New Roman" panose="02020603050405020304" pitchFamily="18" charset="0"/>
                <a:cs typeface="Times New Roman" panose="02020603050405020304" pitchFamily="18" charset="0"/>
              </a:rPr>
              <a:t>*</a:t>
            </a:r>
            <a:r>
              <a:rPr lang="bg-BG" sz="1200" dirty="0" smtClean="0">
                <a:latin typeface="Times New Roman" panose="02020603050405020304" pitchFamily="18" charset="0"/>
                <a:cs typeface="Times New Roman" panose="02020603050405020304" pitchFamily="18" charset="0"/>
              </a:rPr>
              <a:t>актуализират се от ЕК</a:t>
            </a:r>
            <a:endParaRPr lang="bg-BG" sz="1050" dirty="0" smtClean="0">
              <a:latin typeface="Times New Roman" panose="02020603050405020304" pitchFamily="18" charset="0"/>
              <a:cs typeface="Times New Roman" panose="02020603050405020304" pitchFamily="18" charset="0"/>
            </a:endParaRPr>
          </a:p>
          <a:p>
            <a:pPr marL="457200" lvl="1" indent="0">
              <a:buNone/>
            </a:pPr>
            <a:endParaRPr lang="bg-BG" sz="11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ДЕЙНОСТИ ОТ СТРАНА НА ОК</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21</a:t>
            </a:fld>
            <a:endParaRPr lang="bg-BG"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990599" y="1978025"/>
            <a:ext cx="10651503" cy="474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663" algn="just">
              <a:spcAft>
                <a:spcPts val="600"/>
              </a:spcAft>
            </a:pPr>
            <a:endParaRPr lang="bg-B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23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94935" y="2318871"/>
            <a:ext cx="10358866" cy="4037479"/>
          </a:xfrm>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На вниманието на титулярите на разрешения за предоставяне и поръчителите по поръчителство на общо обезпечение за режим съюзен транзит/общ транзитен </a:t>
            </a:r>
            <a:r>
              <a:rPr lang="ru-RU" sz="2400" dirty="0" smtClean="0">
                <a:latin typeface="Times New Roman" panose="02020603050405020304" pitchFamily="18" charset="0"/>
                <a:cs typeface="Times New Roman" panose="02020603050405020304" pitchFamily="18" charset="0"/>
              </a:rPr>
              <a:t>режим:</a:t>
            </a:r>
          </a:p>
          <a:p>
            <a:pPr marL="0" indent="0" algn="just">
              <a:buNone/>
            </a:pPr>
            <a:r>
              <a:rPr lang="ru-RU" sz="2400" dirty="0" smtClean="0">
                <a:latin typeface="Times New Roman" panose="02020603050405020304" pitchFamily="18" charset="0"/>
                <a:cs typeface="Times New Roman" panose="02020603050405020304" pitchFamily="18" charset="0"/>
              </a:rPr>
              <a:t>Следва </a:t>
            </a:r>
            <a:r>
              <a:rPr lang="ru-RU" sz="2400" dirty="0">
                <a:latin typeface="Times New Roman" panose="02020603050405020304" pitchFamily="18" charset="0"/>
                <a:cs typeface="Times New Roman" panose="02020603050405020304" pitchFamily="18" charset="0"/>
              </a:rPr>
              <a:t>да </a:t>
            </a:r>
            <a:r>
              <a:rPr lang="ru-RU" sz="2400" dirty="0" smtClean="0">
                <a:latin typeface="Times New Roman" panose="02020603050405020304" pitchFamily="18" charset="0"/>
                <a:cs typeface="Times New Roman" panose="02020603050405020304" pitchFamily="18" charset="0"/>
              </a:rPr>
              <a:t>бъде предоставен в </a:t>
            </a:r>
            <a:r>
              <a:rPr lang="ru-RU" sz="2400" dirty="0">
                <a:latin typeface="Times New Roman" panose="02020603050405020304" pitchFamily="18" charset="0"/>
                <a:cs typeface="Times New Roman" panose="02020603050405020304" pitchFamily="18" charset="0"/>
              </a:rPr>
              <a:t>срок до 23.12.2020 г</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hlinkClick r:id="rId3"/>
              </a:rPr>
              <a:t>Анекс към поръчителството за общо обезпечение в митническото учреждение по обезпечението</a:t>
            </a:r>
            <a:r>
              <a:rPr lang="ru-RU" sz="2400" dirty="0">
                <a:latin typeface="Times New Roman" panose="02020603050405020304" pitchFamily="18" charset="0"/>
                <a:cs typeface="Times New Roman" panose="02020603050405020304" pitchFamily="18" charset="0"/>
              </a:rPr>
              <a:t> (ЦМУ на АМ), който да бъде приет и да се </a:t>
            </a:r>
            <a:r>
              <a:rPr lang="ru-RU" sz="2400" dirty="0" smtClean="0">
                <a:latin typeface="Times New Roman" panose="02020603050405020304" pitchFamily="18" charset="0"/>
                <a:cs typeface="Times New Roman" panose="02020603050405020304" pitchFamily="18" charset="0"/>
              </a:rPr>
              <a:t>използва </a:t>
            </a:r>
            <a:r>
              <a:rPr lang="ru-RU" sz="2400" dirty="0">
                <a:latin typeface="Times New Roman" panose="02020603050405020304" pitchFamily="18" charset="0"/>
                <a:cs typeface="Times New Roman" panose="02020603050405020304" pitchFamily="18" charset="0"/>
              </a:rPr>
              <a:t>от 01.01.2021 г</a:t>
            </a:r>
            <a:r>
              <a:rPr lang="ru-RU" sz="2400" dirty="0" smtClean="0">
                <a:latin typeface="Times New Roman" panose="02020603050405020304" pitchFamily="18" charset="0"/>
                <a:cs typeface="Times New Roman" panose="02020603050405020304" pitchFamily="18" charset="0"/>
              </a:rPr>
              <a:t>.</a:t>
            </a:r>
          </a:p>
          <a:p>
            <a:pPr marL="0" indent="0">
              <a:buNone/>
            </a:pPr>
            <a:endParaRPr lang="ru-RU" sz="2400" dirty="0" smtClean="0">
              <a:latin typeface="Times New Roman" panose="02020603050405020304" pitchFamily="18" charset="0"/>
              <a:cs typeface="Times New Roman" panose="02020603050405020304" pitchFamily="18" charset="0"/>
            </a:endParaRPr>
          </a:p>
          <a:p>
            <a:pPr marL="0" lvl="1" indent="0" algn="just">
              <a:buNone/>
            </a:pPr>
            <a:r>
              <a:rPr lang="bg-BG" sz="1600" dirty="0" smtClean="0">
                <a:latin typeface="Times New Roman" panose="02020603050405020304" pitchFamily="18" charset="0"/>
                <a:cs typeface="Times New Roman" panose="02020603050405020304" pitchFamily="18" charset="0"/>
              </a:rPr>
              <a:t>Публикувано</a:t>
            </a:r>
            <a:r>
              <a:rPr lang="ru-RU" sz="1600" dirty="0" smtClean="0">
                <a:latin typeface="Times New Roman" panose="02020603050405020304" pitchFamily="18" charset="0"/>
                <a:cs typeface="Times New Roman" panose="02020603050405020304" pitchFamily="18" charset="0"/>
              </a:rPr>
              <a:t> в рубриката Брек</a:t>
            </a:r>
            <a:r>
              <a:rPr lang="bg-BG" sz="1600" dirty="0">
                <a:latin typeface="Times New Roman" panose="02020603050405020304" pitchFamily="18" charset="0"/>
                <a:cs typeface="Times New Roman" panose="02020603050405020304" pitchFamily="18" charset="0"/>
              </a:rPr>
              <a:t>з</a:t>
            </a:r>
            <a:r>
              <a:rPr lang="ru-RU" sz="1600" dirty="0" smtClean="0">
                <a:latin typeface="Times New Roman" panose="02020603050405020304" pitchFamily="18" charset="0"/>
                <a:cs typeface="Times New Roman" panose="02020603050405020304" pitchFamily="18" charset="0"/>
              </a:rPr>
              <a:t>ит</a:t>
            </a:r>
            <a:r>
              <a:rPr lang="en-US" sz="1600" dirty="0" smtClean="0">
                <a:latin typeface="Times New Roman" panose="02020603050405020304" pitchFamily="18" charset="0"/>
                <a:cs typeface="Times New Roman" panose="02020603050405020304" pitchFamily="18" charset="0"/>
              </a:rPr>
              <a:t>:</a:t>
            </a:r>
          </a:p>
          <a:p>
            <a:pPr marL="0" lvl="1" indent="0" algn="just">
              <a:buNone/>
            </a:pPr>
            <a:r>
              <a:rPr lang="en-US" sz="1600" b="1" dirty="0" smtClean="0">
                <a:latin typeface="Times New Roman" panose="02020603050405020304" pitchFamily="18" charset="0"/>
                <a:cs typeface="Times New Roman" panose="02020603050405020304" pitchFamily="18" charset="0"/>
                <a:hlinkClick r:id="rId4"/>
              </a:rPr>
              <a:t>https</a:t>
            </a:r>
            <a:r>
              <a:rPr lang="en-US" sz="1600" b="1" dirty="0">
                <a:latin typeface="Times New Roman" panose="02020603050405020304" pitchFamily="18" charset="0"/>
                <a:cs typeface="Times New Roman" panose="02020603050405020304" pitchFamily="18" charset="0"/>
                <a:hlinkClick r:id="rId4"/>
              </a:rPr>
              <a:t>://customs.bg/wps/portal/agency/home/info-business/customs-activities/brexit</a:t>
            </a:r>
            <a:endParaRPr lang="bg-BG" sz="16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22</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555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54750"/>
            <a:ext cx="10515600" cy="4501600"/>
          </a:xfrm>
        </p:spPr>
        <p:txBody>
          <a:bodyPr>
            <a:noAutofit/>
          </a:bodyPr>
          <a:lstStyle/>
          <a:p>
            <a:pPr marL="0" indent="0">
              <a:buNone/>
            </a:pPr>
            <a:r>
              <a:rPr lang="bg-BG" sz="2200" b="1" dirty="0" smtClean="0">
                <a:latin typeface="Times New Roman" panose="02020603050405020304" pitchFamily="18" charset="0"/>
                <a:cs typeface="Times New Roman" panose="02020603050405020304" pitchFamily="18" charset="0"/>
              </a:rPr>
              <a:t>На 31 декември 2020 г. Обединеното кралство (ОК) ще се изключат от платформата за обмен на съобщения на ECS !</a:t>
            </a:r>
          </a:p>
          <a:p>
            <a:pPr marL="0" indent="0" algn="just">
              <a:buNone/>
            </a:pPr>
            <a:r>
              <a:rPr lang="bg-BG" sz="2000" dirty="0" smtClean="0">
                <a:latin typeface="Times New Roman" panose="02020603050405020304" pitchFamily="18" charset="0"/>
                <a:cs typeface="Times New Roman" panose="02020603050405020304" pitchFamily="18" charset="0"/>
              </a:rPr>
              <a:t>В тази връзка, обръщаме внимание, че</a:t>
            </a:r>
            <a:r>
              <a:rPr lang="bg-BG" sz="2000" b="1" dirty="0" smtClean="0">
                <a:latin typeface="Times New Roman" panose="02020603050405020304" pitchFamily="18" charset="0"/>
                <a:cs typeface="Times New Roman" panose="02020603050405020304" pitchFamily="18" charset="0"/>
              </a:rPr>
              <a:t> след 31 декември 2020 г. няма да бъде възможен обменът на съобщения между ОК и държавите-членки на ЕС, </a:t>
            </a:r>
            <a:r>
              <a:rPr lang="bg-BG" sz="2000" dirty="0" smtClean="0">
                <a:latin typeface="Times New Roman" panose="02020603050405020304" pitchFamily="18" charset="0"/>
                <a:cs typeface="Times New Roman" panose="02020603050405020304" pitchFamily="18" charset="0"/>
              </a:rPr>
              <a:t>респективно няма да е възможно завършването на движения по електронен път в МИСИ, в случаите, когато износното движение е стартирано преди 31 декември 2020 г., когато МУ на износ е в България, и завършило след тази дата в МУ на напускане в ОК (и обратно).</a:t>
            </a:r>
            <a:br>
              <a:rPr lang="bg-BG" sz="2000" dirty="0" smtClean="0">
                <a:latin typeface="Times New Roman" panose="02020603050405020304" pitchFamily="18" charset="0"/>
                <a:cs typeface="Times New Roman" panose="02020603050405020304" pitchFamily="18" charset="0"/>
              </a:rPr>
            </a:br>
            <a:r>
              <a:rPr lang="bg-BG" sz="2000" dirty="0" smtClean="0">
                <a:latin typeface="Times New Roman" panose="02020603050405020304" pitchFamily="18" charset="0"/>
                <a:cs typeface="Times New Roman" panose="02020603050405020304" pitchFamily="18" charset="0"/>
              </a:rPr>
              <a:t>Това обстоятелство ще доведе до забавяне на потвърждаване напускане на стоките, както и евентуална необходимост от представяне на алтернативни доказателства за напускане, поради което е препоръчително да се избягва стартиране на износни операции непосредствено преди тази дата с МУ на напускане ОК.</a:t>
            </a:r>
          </a:p>
          <a:p>
            <a:pPr marL="0" lvl="1" indent="0" algn="just">
              <a:buNone/>
            </a:pPr>
            <a:endParaRPr lang="bg-BG" sz="1600" dirty="0" smtClean="0">
              <a:latin typeface="Times New Roman" panose="02020603050405020304" pitchFamily="18" charset="0"/>
              <a:cs typeface="Times New Roman" panose="02020603050405020304" pitchFamily="18" charset="0"/>
            </a:endParaRPr>
          </a:p>
          <a:p>
            <a:pPr marL="0" lvl="1" indent="0" algn="just">
              <a:buNone/>
            </a:pPr>
            <a:r>
              <a:rPr lang="bg-BG" sz="1600" dirty="0" smtClean="0">
                <a:latin typeface="Times New Roman" panose="02020603050405020304" pitchFamily="18" charset="0"/>
                <a:cs typeface="Times New Roman" panose="02020603050405020304" pitchFamily="18" charset="0"/>
              </a:rPr>
              <a:t>Публикувано</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рубриката Брек</a:t>
            </a:r>
            <a:r>
              <a:rPr lang="bg-BG" sz="1600" dirty="0">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ит</a:t>
            </a:r>
            <a:r>
              <a:rPr lang="en-US" sz="1600" dirty="0">
                <a:latin typeface="Times New Roman" panose="02020603050405020304" pitchFamily="18" charset="0"/>
                <a:cs typeface="Times New Roman" panose="02020603050405020304" pitchFamily="18" charset="0"/>
              </a:rPr>
              <a:t>:</a:t>
            </a:r>
          </a:p>
          <a:p>
            <a:pPr marL="0" lvl="1" indent="0" algn="just">
              <a:buNone/>
            </a:pPr>
            <a:r>
              <a:rPr lang="en-US" sz="1600" b="1" dirty="0">
                <a:latin typeface="Times New Roman" panose="02020603050405020304" pitchFamily="18" charset="0"/>
                <a:cs typeface="Times New Roman" panose="02020603050405020304" pitchFamily="18" charset="0"/>
                <a:hlinkClick r:id="rId3"/>
              </a:rPr>
              <a:t>https://customs.bg/wps/portal/agency/home/info-business/customs-activities/brexit</a:t>
            </a:r>
            <a:endParaRPr lang="bg-BG" sz="1600" b="1" dirty="0">
              <a:latin typeface="Times New Roman" panose="02020603050405020304" pitchFamily="18" charset="0"/>
              <a:cs typeface="Times New Roman" panose="02020603050405020304" pitchFamily="18" charset="0"/>
            </a:endParaRPr>
          </a:p>
          <a:p>
            <a:pPr marL="0" indent="0">
              <a:buNone/>
            </a:pPr>
            <a:endParaRPr lang="en-US" sz="1600" b="1" dirty="0">
              <a:latin typeface="Times New Roman" panose="02020603050405020304" pitchFamily="18" charset="0"/>
              <a:cs typeface="Times New Roman" panose="02020603050405020304" pitchFamily="18" charset="0"/>
            </a:endParaRPr>
          </a:p>
          <a:p>
            <a:pPr marL="0" indent="0" algn="just">
              <a:buNone/>
            </a:pPr>
            <a:endParaRPr lang="bg-BG" sz="14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ДЕЙНОСТИ ОТ СТРАНА НА ОК</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23</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861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5007594"/>
          </a:xfrm>
        </p:spPr>
        <p:txBody>
          <a:bodyPr/>
          <a:lstStyle/>
          <a:p>
            <a:pPr algn="just"/>
            <a:r>
              <a:rPr lang="bg-BG" sz="2200" b="1" dirty="0" smtClean="0">
                <a:latin typeface="Times New Roman" panose="02020603050405020304" pitchFamily="18" charset="0"/>
                <a:cs typeface="Times New Roman" panose="02020603050405020304" pitchFamily="18" charset="0"/>
              </a:rPr>
              <a:t>Актуална информация за </a:t>
            </a:r>
            <a:r>
              <a:rPr lang="en-US" sz="2200" b="1" dirty="0" smtClean="0">
                <a:latin typeface="Times New Roman" panose="02020603050405020304" pitchFamily="18" charset="0"/>
                <a:cs typeface="Times New Roman" panose="02020603050405020304" pitchFamily="18" charset="0"/>
              </a:rPr>
              <a:t>BREXIT </a:t>
            </a:r>
            <a:r>
              <a:rPr lang="bg-BG" sz="2200" b="1" dirty="0" smtClean="0">
                <a:latin typeface="Times New Roman" panose="02020603050405020304" pitchFamily="18" charset="0"/>
                <a:cs typeface="Times New Roman" panose="02020603050405020304" pitchFamily="18" charset="0"/>
              </a:rPr>
              <a:t>на Интернет страницата на Агенция „Митници“ на адрес:</a:t>
            </a:r>
          </a:p>
          <a:p>
            <a:pPr marL="457200" lvl="1" indent="0" algn="just">
              <a:buNone/>
            </a:pPr>
            <a:r>
              <a:rPr lang="en-US" sz="1800" b="1" dirty="0" smtClean="0">
                <a:latin typeface="Times New Roman" panose="02020603050405020304" pitchFamily="18" charset="0"/>
                <a:cs typeface="Times New Roman" panose="02020603050405020304" pitchFamily="18" charset="0"/>
                <a:hlinkClick r:id="rId3"/>
              </a:rPr>
              <a:t>https://customs.bg/wps/portal/agency/home/info-business/customs-activities/brexit</a:t>
            </a:r>
            <a:endParaRPr lang="bg-BG" sz="1800" b="1" dirty="0" smtClean="0">
              <a:latin typeface="Times New Roman" panose="02020603050405020304" pitchFamily="18" charset="0"/>
              <a:cs typeface="Times New Roman" panose="02020603050405020304" pitchFamily="18" charset="0"/>
            </a:endParaRPr>
          </a:p>
          <a:p>
            <a:pPr marL="457200" lvl="1" indent="0" algn="just">
              <a:buNone/>
            </a:pPr>
            <a:endParaRPr lang="bg-BG"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ИО С </a:t>
            </a: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АГЕНЦИЯ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МИТНИЦИ“</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ИНТЕРНЕТ СТРАНИЦА НА АМ</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24</a:t>
            </a:fld>
            <a:endParaRPr lang="bg-BG"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920" y="2784786"/>
            <a:ext cx="7553670" cy="4048433"/>
          </a:xfrm>
          <a:prstGeom prst="rect">
            <a:avLst/>
          </a:prstGeom>
        </p:spPr>
      </p:pic>
    </p:spTree>
    <p:extLst>
      <p:ext uri="{BB962C8B-B14F-4D97-AF65-F5344CB8AC3E}">
        <p14:creationId xmlns:p14="http://schemas.microsoft.com/office/powerpoint/2010/main" val="618159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2386181"/>
            <a:ext cx="10637921" cy="2975812"/>
          </a:xfrm>
        </p:spPr>
        <p:txBody>
          <a:bodyPr>
            <a:noAutofit/>
          </a:bodyPr>
          <a:lstStyle/>
          <a:p>
            <a:pPr marL="0" indent="0">
              <a:buNone/>
            </a:pPr>
            <a:r>
              <a:rPr lang="bg-BG" sz="2400" b="1" dirty="0" smtClean="0">
                <a:latin typeface="Times New Roman" panose="02020603050405020304" pitchFamily="18" charset="0"/>
                <a:cs typeface="Times New Roman" panose="02020603050405020304" pitchFamily="18" charset="0"/>
              </a:rPr>
              <a:t>Информация от ОК </a:t>
            </a:r>
            <a:r>
              <a:rPr lang="en-US" sz="2400" b="1" dirty="0" smtClean="0">
                <a:latin typeface="Times New Roman" panose="02020603050405020304" pitchFamily="18" charset="0"/>
                <a:cs typeface="Times New Roman" panose="02020603050405020304" pitchFamily="18" charset="0"/>
              </a:rPr>
              <a:t>(</a:t>
            </a:r>
            <a:r>
              <a:rPr lang="bg-BG" sz="2400" b="1" dirty="0" smtClean="0">
                <a:latin typeface="Times New Roman" panose="02020603050405020304" pitchFamily="18" charset="0"/>
                <a:cs typeface="Times New Roman" panose="02020603050405020304" pitchFamily="18" charset="0"/>
              </a:rPr>
              <a:t>на български</a:t>
            </a:r>
            <a:r>
              <a:rPr lang="en-US" sz="2400" b="1" dirty="0" smtClean="0">
                <a:latin typeface="Times New Roman" panose="02020603050405020304" pitchFamily="18" charset="0"/>
                <a:cs typeface="Times New Roman" panose="02020603050405020304" pitchFamily="18" charset="0"/>
              </a:rPr>
              <a:t>)</a:t>
            </a:r>
            <a:r>
              <a:rPr lang="bg-BG" sz="2400" b="1" dirty="0" smtClean="0">
                <a:latin typeface="Times New Roman" panose="02020603050405020304" pitchFamily="18" charset="0"/>
                <a:cs typeface="Times New Roman" panose="02020603050405020304" pitchFamily="18" charset="0"/>
              </a:rPr>
              <a:t>: </a:t>
            </a:r>
            <a:endParaRPr lang="bg-BG" sz="2400" b="1" dirty="0">
              <a:latin typeface="Times New Roman" panose="02020603050405020304" pitchFamily="18" charset="0"/>
              <a:cs typeface="Times New Roman" panose="02020603050405020304" pitchFamily="18" charset="0"/>
            </a:endParaRPr>
          </a:p>
          <a:p>
            <a:r>
              <a:rPr lang="bg-BG" sz="2400" dirty="0">
                <a:latin typeface="Times New Roman" panose="02020603050405020304" pitchFamily="18" charset="0"/>
                <a:cs typeface="Times New Roman" panose="02020603050405020304" pitchFamily="18" charset="0"/>
              </a:rPr>
              <a:t>Транспортиране на стоки между Великобритания и ЕС от 1 януари 2021 г. : ръководство за товарни превозвачи и водачи на товарни автомобили</a:t>
            </a:r>
          </a:p>
          <a:p>
            <a:pPr marL="0" indent="0">
              <a:buNone/>
            </a:pPr>
            <a:r>
              <a:rPr lang="bg-BG" sz="2400" u="sng" dirty="0">
                <a:latin typeface="Times New Roman" panose="02020603050405020304" pitchFamily="18" charset="0"/>
                <a:cs typeface="Times New Roman" panose="02020603050405020304" pitchFamily="18" charset="0"/>
                <a:hlinkClick r:id="rId3"/>
              </a:rPr>
              <a:t>https://www.gov.uk/guidance/transporting-goods-between-great-britain-and-the-eu-from-1-january-2021-guidance-for-hauliers.bg</a:t>
            </a:r>
            <a:r>
              <a:rPr lang="bg-BG" sz="2400" dirty="0">
                <a:latin typeface="Times New Roman" panose="02020603050405020304" pitchFamily="18" charset="0"/>
                <a:cs typeface="Times New Roman" panose="02020603050405020304" pitchFamily="18" charset="0"/>
              </a:rPr>
              <a:t> </a:t>
            </a:r>
          </a:p>
          <a:p>
            <a:pPr marL="0" indent="0" algn="just">
              <a:buNone/>
            </a:pPr>
            <a:endParaRPr lang="bg-BG" sz="14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НОВИТЕ РАЗПОРЕДБИ ОК</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25</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851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84601"/>
            <a:ext cx="10515600" cy="4340767"/>
          </a:xfrm>
        </p:spPr>
        <p:txBody>
          <a:bodyPr>
            <a:noAutofit/>
          </a:bodyPr>
          <a:lstStyle/>
          <a:p>
            <a:pPr marL="0" indent="0">
              <a:buNone/>
            </a:pPr>
            <a:r>
              <a:rPr lang="bg-BG" sz="2000" b="1" dirty="0" smtClean="0">
                <a:latin typeface="Times New Roman" panose="02020603050405020304" pitchFamily="18" charset="0"/>
                <a:cs typeface="Times New Roman" panose="02020603050405020304" pitchFamily="18" charset="0"/>
              </a:rPr>
              <a:t>Информация от ОК </a:t>
            </a:r>
            <a:r>
              <a:rPr lang="en-US" sz="2000" b="1" dirty="0" smtClean="0">
                <a:latin typeface="Times New Roman" panose="02020603050405020304" pitchFamily="18" charset="0"/>
                <a:cs typeface="Times New Roman" panose="02020603050405020304" pitchFamily="18" charset="0"/>
              </a:rPr>
              <a:t>(</a:t>
            </a:r>
            <a:r>
              <a:rPr lang="bg-BG" sz="2000" b="1" dirty="0">
                <a:latin typeface="Times New Roman" panose="02020603050405020304" pitchFamily="18" charset="0"/>
                <a:cs typeface="Times New Roman" panose="02020603050405020304" pitchFamily="18" charset="0"/>
              </a:rPr>
              <a:t>на английски език</a:t>
            </a:r>
            <a:r>
              <a:rPr lang="en-US" sz="2000" b="1" dirty="0">
                <a:latin typeface="Times New Roman" panose="02020603050405020304" pitchFamily="18" charset="0"/>
                <a:cs typeface="Times New Roman" panose="02020603050405020304" pitchFamily="18" charset="0"/>
              </a:rPr>
              <a:t>)</a:t>
            </a:r>
            <a:r>
              <a:rPr lang="bg-BG" sz="2000" b="1" dirty="0">
                <a:latin typeface="Times New Roman" panose="02020603050405020304" pitchFamily="18" charset="0"/>
                <a:cs typeface="Times New Roman" panose="02020603050405020304" pitchFamily="18" charset="0"/>
              </a:rPr>
              <a:t>:</a:t>
            </a:r>
          </a:p>
          <a:p>
            <a:r>
              <a:rPr lang="bg-BG" sz="2000" dirty="0" smtClean="0">
                <a:latin typeface="Times New Roman" panose="02020603050405020304" pitchFamily="18" charset="0"/>
                <a:cs typeface="Times New Roman" panose="02020603050405020304" pitchFamily="18" charset="0"/>
              </a:rPr>
              <a:t>Как ще работи границата с Европейския съюз след преходния период ?</a:t>
            </a:r>
          </a:p>
          <a:p>
            <a:pPr marL="0" indent="0">
              <a:buNone/>
            </a:pPr>
            <a:r>
              <a:rPr lang="bg-BG" sz="2000" u="sng" dirty="0" smtClean="0">
                <a:latin typeface="Times New Roman" panose="02020603050405020304" pitchFamily="18" charset="0"/>
                <a:cs typeface="Times New Roman" panose="02020603050405020304" pitchFamily="18" charset="0"/>
                <a:hlinkClick r:id="rId3"/>
              </a:rPr>
              <a:t>https://www.gov.uk/government/publications/the-border-operating-model</a:t>
            </a:r>
            <a:endParaRPr lang="bg-BG" sz="2000" dirty="0" smtClean="0">
              <a:latin typeface="Times New Roman" panose="02020603050405020304" pitchFamily="18" charset="0"/>
              <a:cs typeface="Times New Roman" panose="02020603050405020304" pitchFamily="18" charset="0"/>
            </a:endParaRPr>
          </a:p>
          <a:p>
            <a:r>
              <a:rPr lang="bg-BG" sz="2000" dirty="0">
                <a:latin typeface="Times New Roman" panose="02020603050405020304" pitchFamily="18" charset="0"/>
                <a:cs typeface="Times New Roman" panose="02020603050405020304" pitchFamily="18" charset="0"/>
              </a:rPr>
              <a:t>Промени в законодателството на Обединеното Кралство Великобритания, по отношение на ДДС третирането на чуждестранни стоки, продавани на клиенти в Обединеното Кралство Великобритания от 1 януари 2021 г. </a:t>
            </a:r>
            <a:endParaRPr lang="bg-BG" sz="2000" dirty="0" smtClean="0">
              <a:latin typeface="Times New Roman" panose="02020603050405020304" pitchFamily="18" charset="0"/>
              <a:cs typeface="Times New Roman" panose="02020603050405020304" pitchFamily="18" charset="0"/>
            </a:endParaRPr>
          </a:p>
          <a:p>
            <a:pPr marL="0" indent="0">
              <a:buNone/>
            </a:pPr>
            <a:r>
              <a:rPr lang="bg-BG" sz="2000" u="sng" dirty="0" smtClean="0">
                <a:latin typeface="Times New Roman" panose="02020603050405020304" pitchFamily="18" charset="0"/>
                <a:cs typeface="Times New Roman" panose="02020603050405020304" pitchFamily="18" charset="0"/>
                <a:hlinkClick r:id="rId4"/>
              </a:rPr>
              <a:t>https</a:t>
            </a:r>
            <a:r>
              <a:rPr lang="bg-BG" sz="2000" u="sng" dirty="0">
                <a:latin typeface="Times New Roman" panose="02020603050405020304" pitchFamily="18" charset="0"/>
                <a:cs typeface="Times New Roman" panose="02020603050405020304" pitchFamily="18" charset="0"/>
                <a:hlinkClick r:id="rId4"/>
              </a:rPr>
              <a:t>://www.gov.uk/government/publications/changes-to-vat-treatment-of-overseas-goods-sold-to-customers-from-1-january-2021/changes-to-vat-treatment-of-overseas-goods-sold-to-customers-from-1-january-2021</a:t>
            </a:r>
            <a:endParaRPr lang="bg-BG" sz="1100" b="1" dirty="0">
              <a:latin typeface="Times New Roman" panose="02020603050405020304" pitchFamily="18" charset="0"/>
              <a:cs typeface="Times New Roman" panose="02020603050405020304" pitchFamily="18" charset="0"/>
            </a:endParaRPr>
          </a:p>
          <a:p>
            <a:r>
              <a:rPr lang="bg-BG" sz="2000" dirty="0">
                <a:latin typeface="Times New Roman" panose="02020603050405020304" pitchFamily="18" charset="0"/>
                <a:cs typeface="Times New Roman" panose="02020603050405020304" pitchFamily="18" charset="0"/>
              </a:rPr>
              <a:t>Внос на стоки от ЕС във Великобритания от 1 януари 2021 г. </a:t>
            </a:r>
          </a:p>
          <a:p>
            <a:pPr marL="0" indent="0">
              <a:buNone/>
            </a:pPr>
            <a:r>
              <a:rPr lang="bg-BG" sz="2000" u="sng" dirty="0">
                <a:latin typeface="Times New Roman" panose="02020603050405020304" pitchFamily="18" charset="0"/>
                <a:cs typeface="Times New Roman" panose="02020603050405020304" pitchFamily="18" charset="0"/>
                <a:hlinkClick r:id="rId5"/>
              </a:rPr>
              <a:t>https://www.gov.uk/prepare-to-import-to-great-britain-from-january-2021</a:t>
            </a:r>
            <a:r>
              <a:rPr lang="bg-BG" sz="2000" dirty="0">
                <a:latin typeface="Times New Roman" panose="02020603050405020304" pitchFamily="18" charset="0"/>
                <a:cs typeface="Times New Roman" panose="02020603050405020304" pitchFamily="18" charset="0"/>
              </a:rPr>
              <a:t>   </a:t>
            </a:r>
          </a:p>
          <a:p>
            <a:r>
              <a:rPr lang="bg-BG" sz="2000" dirty="0">
                <a:latin typeface="Times New Roman" panose="02020603050405020304" pitchFamily="18" charset="0"/>
                <a:cs typeface="Times New Roman" panose="02020603050405020304" pitchFamily="18" charset="0"/>
              </a:rPr>
              <a:t>Износ на стоки от Великобритания за ЕС от 1 януари 2021 г. </a:t>
            </a:r>
          </a:p>
          <a:p>
            <a:pPr marL="0" indent="0">
              <a:buNone/>
            </a:pPr>
            <a:r>
              <a:rPr lang="bg-BG" sz="2000" u="sng" dirty="0">
                <a:latin typeface="Times New Roman" panose="02020603050405020304" pitchFamily="18" charset="0"/>
                <a:cs typeface="Times New Roman" panose="02020603050405020304" pitchFamily="18" charset="0"/>
                <a:hlinkClick r:id="rId6"/>
              </a:rPr>
              <a:t>https://www.gov.uk/prepare-to-export-from-great-britain-from-january-2021</a:t>
            </a:r>
            <a:endParaRPr lang="bg-BG" sz="1100" b="1" dirty="0">
              <a:latin typeface="Times New Roman" panose="02020603050405020304" pitchFamily="18" charset="0"/>
              <a:cs typeface="Times New Roman" panose="02020603050405020304" pitchFamily="18" charset="0"/>
            </a:endParaRPr>
          </a:p>
          <a:p>
            <a:pPr marL="0" indent="0">
              <a:buNone/>
            </a:pPr>
            <a:endParaRPr lang="bg-BG" sz="1800" dirty="0" smtClean="0">
              <a:latin typeface="Times New Roman" panose="02020603050405020304" pitchFamily="18" charset="0"/>
              <a:cs typeface="Times New Roman" panose="02020603050405020304" pitchFamily="18" charset="0"/>
            </a:endParaRPr>
          </a:p>
          <a:p>
            <a:pPr marL="0" indent="0" algn="just">
              <a:buNone/>
            </a:pPr>
            <a:endParaRPr lang="bg-BG" sz="14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НОВИТЕ РАЗПОРЕДБИ ОК</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26</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295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74357" y="1825625"/>
            <a:ext cx="10579444" cy="4351338"/>
          </a:xfrm>
        </p:spPr>
        <p:txBody>
          <a:bodyPr/>
          <a:lstStyle/>
          <a:p>
            <a:pPr marL="0" indent="0" algn="just">
              <a:buNone/>
            </a:pPr>
            <a:endParaRPr lang="bg-BG" b="1" dirty="0" smtClean="0">
              <a:latin typeface="Times New Roman" panose="02020603050405020304" pitchFamily="18" charset="0"/>
              <a:cs typeface="Times New Roman" panose="02020603050405020304" pitchFamily="18" charset="0"/>
            </a:endParaRPr>
          </a:p>
          <a:p>
            <a:pPr marL="0" indent="0" algn="just">
              <a:buNone/>
            </a:pPr>
            <a:r>
              <a:rPr lang="bg-BG" sz="2400" b="1" dirty="0" smtClean="0">
                <a:latin typeface="Times New Roman" panose="02020603050405020304" pitchFamily="18" charset="0"/>
                <a:cs typeface="Times New Roman" panose="02020603050405020304" pitchFamily="18" charset="0"/>
              </a:rPr>
              <a:t>При възникване на допълнителни въпроси по отношение на </a:t>
            </a:r>
            <a:r>
              <a:rPr lang="en-US" sz="2400" b="1" dirty="0" smtClean="0">
                <a:latin typeface="Times New Roman" panose="02020603050405020304" pitchFamily="18" charset="0"/>
                <a:cs typeface="Times New Roman" panose="02020603050405020304" pitchFamily="18" charset="0"/>
              </a:rPr>
              <a:t>BREXIT</a:t>
            </a:r>
            <a:r>
              <a:rPr lang="bg-BG" sz="2400" b="1" dirty="0" smtClean="0">
                <a:latin typeface="Times New Roman" panose="02020603050405020304" pitchFamily="18" charset="0"/>
                <a:cs typeface="Times New Roman" panose="02020603050405020304" pitchFamily="18" charset="0"/>
              </a:rPr>
              <a:t> можете да отправите Вашето запитване към Сървис </a:t>
            </a:r>
            <a:r>
              <a:rPr lang="bg-BG" sz="2400" b="1" dirty="0" err="1" smtClean="0">
                <a:latin typeface="Times New Roman" panose="02020603050405020304" pitchFamily="18" charset="0"/>
                <a:cs typeface="Times New Roman" panose="02020603050405020304" pitchFamily="18" charset="0"/>
              </a:rPr>
              <a:t>Деск</a:t>
            </a:r>
            <a:r>
              <a:rPr lang="bg-BG" sz="2400" b="1" dirty="0" smtClean="0">
                <a:latin typeface="Times New Roman" panose="02020603050405020304" pitchFamily="18" charset="0"/>
                <a:cs typeface="Times New Roman" panose="02020603050405020304" pitchFamily="18" charset="0"/>
              </a:rPr>
              <a:t> на Агенция „Митници“ по един от следните канали за комуникация:</a:t>
            </a:r>
          </a:p>
          <a:p>
            <a:pPr marL="0" indent="0" algn="just">
              <a:buNone/>
            </a:pPr>
            <a:endParaRPr lang="bg-BG" sz="2400" b="1" dirty="0" smtClean="0">
              <a:latin typeface="Times New Roman" panose="02020603050405020304" pitchFamily="18" charset="0"/>
              <a:cs typeface="Times New Roman" panose="02020603050405020304" pitchFamily="18" charset="0"/>
            </a:endParaRPr>
          </a:p>
          <a:p>
            <a:pPr marL="715963" lvl="1" indent="-350838" algn="just">
              <a:buFont typeface="Wingdings" panose="05000000000000000000" pitchFamily="2" charset="2"/>
              <a:buChar char="Ø"/>
            </a:pPr>
            <a:r>
              <a:rPr lang="bg-BG" b="1" dirty="0" smtClean="0">
                <a:solidFill>
                  <a:srgbClr val="000000"/>
                </a:solidFill>
                <a:latin typeface="Times New Roman" panose="02020603050405020304" pitchFamily="18" charset="0"/>
                <a:cs typeface="Times New Roman" panose="02020603050405020304" pitchFamily="18" charset="0"/>
              </a:rPr>
              <a:t>по </a:t>
            </a:r>
            <a:r>
              <a:rPr lang="en-US" b="1" dirty="0" smtClean="0">
                <a:solidFill>
                  <a:srgbClr val="000000"/>
                </a:solidFill>
                <a:latin typeface="Times New Roman" panose="02020603050405020304" pitchFamily="18" charset="0"/>
                <a:cs typeface="Times New Roman" panose="02020603050405020304" pitchFamily="18" charset="0"/>
              </a:rPr>
              <a:t>e-mail</a:t>
            </a:r>
            <a:r>
              <a:rPr lang="en-US" b="1"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hlinkClick r:id="rId3"/>
              </a:rPr>
              <a:t>servicedesk@customs.bg</a:t>
            </a:r>
            <a:r>
              <a:rPr lang="bg-BG" dirty="0" smtClean="0">
                <a:latin typeface="Times New Roman" panose="02020603050405020304" pitchFamily="18" charset="0"/>
                <a:cs typeface="Times New Roman" panose="02020603050405020304" pitchFamily="18" charset="0"/>
              </a:rPr>
              <a:t>, където заявката ще бъде регистрирана от оператор на СД;</a:t>
            </a:r>
          </a:p>
          <a:p>
            <a:pPr marL="715963" lvl="1" indent="-350838" algn="just">
              <a:buFont typeface="Wingdings" panose="05000000000000000000" pitchFamily="2" charset="2"/>
              <a:buChar char="Ø"/>
            </a:pPr>
            <a:r>
              <a:rPr lang="bg-BG" b="1" dirty="0" smtClean="0">
                <a:solidFill>
                  <a:srgbClr val="000000"/>
                </a:solidFill>
                <a:latin typeface="Times New Roman" panose="02020603050405020304" pitchFamily="18" charset="0"/>
                <a:cs typeface="Times New Roman" panose="02020603050405020304" pitchFamily="18" charset="0"/>
              </a:rPr>
              <a:t>на адрес</a:t>
            </a:r>
            <a:r>
              <a:rPr lang="en-US" b="1" dirty="0" smtClean="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servicedesk.customs.bg/login</a:t>
            </a:r>
            <a:r>
              <a:rPr lang="bg-BG" dirty="0" smtClean="0">
                <a:latin typeface="Times New Roman" panose="02020603050405020304" pitchFamily="18" charset="0"/>
                <a:cs typeface="Times New Roman" panose="02020603050405020304" pitchFamily="18" charset="0"/>
              </a:rPr>
              <a:t>, където ще получите регистрационен номер незабавно;</a:t>
            </a:r>
          </a:p>
          <a:p>
            <a:pPr marL="715963" lvl="1" indent="-350838" algn="just">
              <a:buFont typeface="Wingdings" panose="05000000000000000000" pitchFamily="2" charset="2"/>
              <a:buChar char="Ø"/>
            </a:pPr>
            <a:r>
              <a:rPr lang="bg-BG" b="1" dirty="0" smtClean="0">
                <a:solidFill>
                  <a:srgbClr val="000000"/>
                </a:solidFill>
                <a:latin typeface="Times New Roman" panose="02020603050405020304" pitchFamily="18" charset="0"/>
                <a:cs typeface="Times New Roman" panose="02020603050405020304" pitchFamily="18" charset="0"/>
              </a:rPr>
              <a:t>на телефонен номер:</a:t>
            </a:r>
            <a:r>
              <a:rPr lang="en-US" dirty="0">
                <a:solidFill>
                  <a:srgbClr val="000000"/>
                </a:solidFill>
                <a:latin typeface="Times New Roman" panose="02020603050405020304" pitchFamily="18" charset="0"/>
                <a:cs typeface="Times New Roman" panose="02020603050405020304" pitchFamily="18" charset="0"/>
              </a:rPr>
              <a:t> 02/ 9859 </a:t>
            </a:r>
            <a:r>
              <a:rPr lang="en-US" dirty="0" smtClean="0">
                <a:solidFill>
                  <a:srgbClr val="000000"/>
                </a:solidFill>
                <a:latin typeface="Times New Roman" panose="02020603050405020304" pitchFamily="18" charset="0"/>
                <a:cs typeface="Times New Roman" panose="02020603050405020304" pitchFamily="18" charset="0"/>
              </a:rPr>
              <a:t>4980</a:t>
            </a:r>
            <a:r>
              <a:rPr lang="bg-BG" dirty="0" smtClean="0">
                <a:solidFill>
                  <a:srgbClr val="000000"/>
                </a:solidFill>
                <a:latin typeface="Times New Roman" panose="02020603050405020304" pitchFamily="18" charset="0"/>
                <a:cs typeface="Times New Roman" panose="02020603050405020304" pitchFamily="18" charset="0"/>
              </a:rPr>
              <a:t>.</a:t>
            </a:r>
            <a:endParaRPr lang="bg-BG"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НА ИО С АГЕНЦИЯ „МИТНИЦИ“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СЪРВИС ДЕСК</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АМ - КОНТАКТИ</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27</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520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2956594"/>
            <a:ext cx="10515600" cy="1543217"/>
          </a:xfrm>
        </p:spPr>
        <p:txBody>
          <a:bodyPr/>
          <a:lstStyle/>
          <a:p>
            <a:pPr marL="0" indent="0" algn="just">
              <a:buNone/>
            </a:pPr>
            <a:endParaRPr lang="bg-BG" b="1" dirty="0" smtClean="0">
              <a:latin typeface="Times New Roman" panose="02020603050405020304" pitchFamily="18" charset="0"/>
              <a:cs typeface="Times New Roman" panose="02020603050405020304" pitchFamily="18" charset="0"/>
            </a:endParaRPr>
          </a:p>
          <a:p>
            <a:pPr marL="0" indent="0" algn="ctr">
              <a:buNone/>
            </a:pPr>
            <a:r>
              <a:rPr lang="bg-BG" sz="3600" b="1" dirty="0" smtClean="0">
                <a:latin typeface="Times New Roman" panose="02020603050405020304" pitchFamily="18" charset="0"/>
                <a:cs typeface="Times New Roman" panose="02020603050405020304" pitchFamily="18" charset="0"/>
              </a:rPr>
              <a:t>Благодарим за вниманието !</a:t>
            </a: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 </a:t>
            </a:r>
            <a:endParaRPr lang="ru-RU" sz="20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28</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604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3561248"/>
          </a:xfrm>
        </p:spPr>
        <p:txBody>
          <a:bodyPr>
            <a:normAutofit/>
          </a:bodyPr>
          <a:lstStyle/>
          <a:p>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360363" lvl="1" algn="just"/>
            <a:endParaRPr lang="en-US" sz="2000" dirty="0">
              <a:latin typeface="Times New Roman" panose="02020603050405020304" pitchFamily="18" charset="0"/>
              <a:cs typeface="Times New Roman" panose="02020603050405020304" pitchFamily="18" charset="0"/>
            </a:endParaRPr>
          </a:p>
          <a:p>
            <a:pPr marL="360363" lvl="1" algn="just"/>
            <a:r>
              <a:rPr lang="bg-BG" sz="2000" dirty="0">
                <a:latin typeface="Times New Roman" panose="02020603050405020304" pitchFamily="18" charset="0"/>
                <a:cs typeface="Times New Roman" panose="02020603050405020304" pitchFamily="18" charset="0"/>
              </a:rPr>
              <a:t>Ако досега сте имали сделки само в рамките на ЕС – трябва да се подготвите преди следващата сделка с </a:t>
            </a:r>
            <a:r>
              <a:rPr lang="bg-BG" sz="2000" dirty="0" smtClean="0">
                <a:latin typeface="Times New Roman" panose="02020603050405020304" pitchFamily="18" charset="0"/>
                <a:cs typeface="Times New Roman" panose="02020603050405020304" pitchFamily="18" charset="0"/>
              </a:rPr>
              <a:t>ОК</a:t>
            </a:r>
          </a:p>
          <a:p>
            <a:pPr marL="360363" lvl="1" algn="just"/>
            <a:endParaRPr lang="bg-BG" sz="2000" dirty="0" smtClean="0">
              <a:latin typeface="Times New Roman" panose="02020603050405020304" pitchFamily="18" charset="0"/>
              <a:cs typeface="Times New Roman" panose="02020603050405020304" pitchFamily="18" charset="0"/>
            </a:endParaRPr>
          </a:p>
          <a:p>
            <a:pPr marL="360363" lvl="1" algn="just"/>
            <a:r>
              <a:rPr lang="bg-BG" sz="2000" dirty="0">
                <a:latin typeface="Times New Roman" panose="02020603050405020304" pitchFamily="18" charset="0"/>
                <a:cs typeface="Times New Roman" panose="02020603050405020304" pitchFamily="18" charset="0"/>
              </a:rPr>
              <a:t>Ако имате сделки и с трети страни – вероятно вие имате необходимите регистрации и опит</a:t>
            </a:r>
            <a:endParaRPr lang="en-US" sz="2000" dirty="0">
              <a:latin typeface="Times New Roman" panose="02020603050405020304" pitchFamily="18" charset="0"/>
              <a:cs typeface="Times New Roman" panose="02020603050405020304" pitchFamily="18" charset="0"/>
            </a:endParaRPr>
          </a:p>
          <a:p>
            <a:pPr marL="360363" lvl="1" algn="just"/>
            <a:endParaRPr lang="bg-BG" sz="2000" dirty="0">
              <a:latin typeface="Times New Roman" panose="02020603050405020304" pitchFamily="18" charset="0"/>
              <a:cs typeface="Times New Roman" panose="02020603050405020304" pitchFamily="18" charset="0"/>
            </a:endParaRPr>
          </a:p>
          <a:p>
            <a:pPr marL="457200" lvl="1" indent="0" algn="just">
              <a:buNone/>
            </a:pPr>
            <a:endParaRPr lang="bg-BG"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3</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11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3922032"/>
          </a:xfrm>
        </p:spPr>
        <p:txBody>
          <a:bodyPr>
            <a:normAutofit/>
          </a:bodyPr>
          <a:lstStyle/>
          <a:p>
            <a:pPr marL="0" indent="0">
              <a:buNone/>
            </a:pPr>
            <a:endParaRPr lang="bg-BG" sz="2300" dirty="0" smtClean="0">
              <a:latin typeface="Times New Roman" panose="02020603050405020304" pitchFamily="18" charset="0"/>
              <a:cs typeface="Times New Roman" panose="02020603050405020304" pitchFamily="18" charset="0"/>
            </a:endParaRPr>
          </a:p>
          <a:p>
            <a:pPr marL="0" indent="0">
              <a:buNone/>
            </a:pPr>
            <a:r>
              <a:rPr lang="bg-BG" sz="2300" dirty="0" smtClean="0">
                <a:latin typeface="Times New Roman" panose="02020603050405020304" pitchFamily="18" charset="0"/>
                <a:cs typeface="Times New Roman" panose="02020603050405020304" pitchFamily="18" charset="0"/>
              </a:rPr>
              <a:t>Новият </a:t>
            </a:r>
            <a:r>
              <a:rPr lang="bg-BG" sz="2300" dirty="0">
                <a:latin typeface="Times New Roman" panose="02020603050405020304" pitchFamily="18" charset="0"/>
                <a:cs typeface="Times New Roman" panose="02020603050405020304" pitchFamily="18" charset="0"/>
              </a:rPr>
              <a:t>статут на ОК означава, че стоките от ОК, предназначени за Р България:</a:t>
            </a:r>
          </a:p>
          <a:p>
            <a:pPr lvl="0" algn="just"/>
            <a:r>
              <a:rPr lang="bg-BG" sz="2300" dirty="0">
                <a:latin typeface="Times New Roman" panose="02020603050405020304" pitchFamily="18" charset="0"/>
                <a:cs typeface="Times New Roman" panose="02020603050405020304" pitchFamily="18" charset="0"/>
              </a:rPr>
              <a:t>ще са с митнически статус на несъюзни стоки;</a:t>
            </a:r>
          </a:p>
          <a:p>
            <a:pPr lvl="0" algn="just"/>
            <a:r>
              <a:rPr lang="bg-BG" sz="2300" dirty="0">
                <a:latin typeface="Times New Roman" panose="02020603050405020304" pitchFamily="18" charset="0"/>
                <a:cs typeface="Times New Roman" panose="02020603050405020304" pitchFamily="18" charset="0"/>
              </a:rPr>
              <a:t>ще се допускат за свободно обращение и крайна употреба </a:t>
            </a:r>
            <a:r>
              <a:rPr lang="en-US" sz="2300" dirty="0">
                <a:latin typeface="Times New Roman" panose="02020603050405020304" pitchFamily="18" charset="0"/>
                <a:cs typeface="Times New Roman" panose="02020603050405020304" pitchFamily="18" charset="0"/>
              </a:rPr>
              <a:t>(</a:t>
            </a:r>
            <a:r>
              <a:rPr lang="bg-BG" sz="2300" dirty="0">
                <a:latin typeface="Times New Roman" panose="02020603050405020304" pitchFamily="18" charset="0"/>
                <a:cs typeface="Times New Roman" panose="02020603050405020304" pitchFamily="18" charset="0"/>
              </a:rPr>
              <a:t>чл. 201 от Регламент (ЕС) № 952/2013 на </a:t>
            </a:r>
            <a:r>
              <a:rPr lang="en-US" sz="2300" dirty="0" smtClean="0">
                <a:latin typeface="Times New Roman" panose="02020603050405020304" pitchFamily="18" charset="0"/>
                <a:cs typeface="Times New Roman" panose="02020603050405020304" pitchFamily="18" charset="0"/>
              </a:rPr>
              <a:t>E</a:t>
            </a:r>
            <a:r>
              <a:rPr lang="bg-BG" sz="2300" dirty="0" err="1" smtClean="0">
                <a:latin typeface="Times New Roman" panose="02020603050405020304" pitchFamily="18" charset="0"/>
                <a:cs typeface="Times New Roman" panose="02020603050405020304" pitchFamily="18" charset="0"/>
              </a:rPr>
              <a:t>вропейския</a:t>
            </a:r>
            <a:r>
              <a:rPr lang="bg-BG" sz="2300" dirty="0" smtClean="0">
                <a:latin typeface="Times New Roman" panose="02020603050405020304" pitchFamily="18" charset="0"/>
                <a:cs typeface="Times New Roman" panose="02020603050405020304" pitchFamily="18" charset="0"/>
              </a:rPr>
              <a:t> парламент </a:t>
            </a:r>
            <a:r>
              <a:rPr lang="bg-BG" sz="2300" dirty="0">
                <a:latin typeface="Times New Roman" panose="02020603050405020304" pitchFamily="18" charset="0"/>
                <a:cs typeface="Times New Roman" panose="02020603050405020304" pitchFamily="18" charset="0"/>
              </a:rPr>
              <a:t>и на Съвета от 9 октомври 2013 </a:t>
            </a:r>
            <a:r>
              <a:rPr lang="bg-BG" sz="2300" dirty="0" smtClean="0">
                <a:latin typeface="Times New Roman" panose="02020603050405020304" pitchFamily="18" charset="0"/>
                <a:cs typeface="Times New Roman" panose="02020603050405020304" pitchFamily="18" charset="0"/>
              </a:rPr>
              <a:t>г. </a:t>
            </a:r>
            <a:r>
              <a:rPr lang="bg-BG" sz="2300" dirty="0">
                <a:latin typeface="Times New Roman" panose="02020603050405020304" pitchFamily="18" charset="0"/>
                <a:cs typeface="Times New Roman" panose="02020603050405020304" pitchFamily="18" charset="0"/>
              </a:rPr>
              <a:t>за създаване на Митнически кодекс на Съюза (МКС)</a:t>
            </a:r>
            <a:r>
              <a:rPr lang="en-US" sz="2300" dirty="0">
                <a:latin typeface="Times New Roman" panose="02020603050405020304" pitchFamily="18" charset="0"/>
                <a:cs typeface="Times New Roman" panose="02020603050405020304" pitchFamily="18" charset="0"/>
              </a:rPr>
              <a:t>)</a:t>
            </a:r>
            <a:r>
              <a:rPr lang="bg-BG" sz="2300" dirty="0">
                <a:latin typeface="Times New Roman" panose="02020603050405020304" pitchFamily="18" charset="0"/>
                <a:cs typeface="Times New Roman" panose="02020603050405020304" pitchFamily="18" charset="0"/>
              </a:rPr>
              <a:t>;</a:t>
            </a:r>
          </a:p>
          <a:p>
            <a:pPr lvl="0" algn="just"/>
            <a:r>
              <a:rPr lang="bg-BG" sz="2300" dirty="0">
                <a:latin typeface="Times New Roman" panose="02020603050405020304" pitchFamily="18" charset="0"/>
                <a:cs typeface="Times New Roman" panose="02020603050405020304" pitchFamily="18" charset="0"/>
              </a:rPr>
              <a:t>ще се събират дължимите вносни мита и други вземания; </a:t>
            </a:r>
          </a:p>
          <a:p>
            <a:pPr lvl="0" algn="just"/>
            <a:r>
              <a:rPr lang="bg-BG" sz="2300" dirty="0">
                <a:latin typeface="Times New Roman" panose="02020603050405020304" pitchFamily="18" charset="0"/>
                <a:cs typeface="Times New Roman" panose="02020603050405020304" pitchFamily="18" charset="0"/>
              </a:rPr>
              <a:t>ще се прилагат мерките на търговската политика и забраните и ограниченията и ще се изпълняват другите формалности, предвидени при вноса на стоките;</a:t>
            </a:r>
          </a:p>
          <a:p>
            <a:pPr marL="457200" lvl="1" indent="0" algn="just">
              <a:buNone/>
            </a:pPr>
            <a:endParaRPr lang="bg-BG"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4</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32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4299743"/>
          </a:xfrm>
        </p:spPr>
        <p:txBody>
          <a:bodyPr>
            <a:normAutofit lnSpcReduction="10000"/>
          </a:bodyPr>
          <a:lstStyle/>
          <a:p>
            <a:endParaRPr lang="bg-BG" sz="2400" dirty="0" smtClean="0">
              <a:latin typeface="Times New Roman" panose="02020603050405020304" pitchFamily="18" charset="0"/>
              <a:cs typeface="Times New Roman" panose="02020603050405020304" pitchFamily="18" charset="0"/>
            </a:endParaRPr>
          </a:p>
          <a:p>
            <a:pPr algn="just"/>
            <a:r>
              <a:rPr lang="bg-BG" sz="2300" dirty="0">
                <a:latin typeface="Times New Roman" panose="02020603050405020304" pitchFamily="18" charset="0"/>
                <a:cs typeface="Times New Roman" panose="02020603050405020304" pitchFamily="18" charset="0"/>
              </a:rPr>
              <a:t>Всички стоки, предназначени да бъдат поставени под митнически режим, с изключение на режим свободна зона, се обхващат от митническа декларация, подходяща за конкретния режим. Декларацията може да бъде подадена от всяко лице, което може да предостави цялата информация, изисквана за прилагането на разпоредбите, отнасящи се до митническия режим, под който стоките са декларирани.</a:t>
            </a:r>
          </a:p>
          <a:p>
            <a:pPr algn="just"/>
            <a:r>
              <a:rPr lang="bg-BG" sz="2300" dirty="0">
                <a:latin typeface="Times New Roman" panose="02020603050405020304" pitchFamily="18" charset="0"/>
                <a:cs typeface="Times New Roman" panose="02020603050405020304" pitchFamily="18" charset="0"/>
              </a:rPr>
              <a:t>Декларирането се извършва посредством използването на </a:t>
            </a:r>
            <a:r>
              <a:rPr lang="bg-BG" sz="2300" b="1" dirty="0">
                <a:latin typeface="Times New Roman" panose="02020603050405020304" pitchFamily="18" charset="0"/>
                <a:cs typeface="Times New Roman" panose="02020603050405020304" pitchFamily="18" charset="0"/>
              </a:rPr>
              <a:t>средства за електронна обработка на данни</a:t>
            </a:r>
            <a:r>
              <a:rPr lang="bg-BG"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a:t>
            </a:r>
            <a:r>
              <a:rPr lang="bg-BG" sz="2300" dirty="0">
                <a:latin typeface="Times New Roman" panose="02020603050405020304" pitchFamily="18" charset="0"/>
                <a:cs typeface="Times New Roman" panose="02020603050405020304" pitchFamily="18" charset="0"/>
              </a:rPr>
              <a:t>чл. 66 от Закона за митниците</a:t>
            </a:r>
            <a:r>
              <a:rPr lang="en-US" sz="2300" dirty="0">
                <a:latin typeface="Times New Roman" panose="02020603050405020304" pitchFamily="18" charset="0"/>
                <a:cs typeface="Times New Roman" panose="02020603050405020304" pitchFamily="18" charset="0"/>
              </a:rPr>
              <a:t>)</a:t>
            </a:r>
            <a:r>
              <a:rPr lang="bg-BG" sz="2300" dirty="0" smtClean="0">
                <a:latin typeface="Times New Roman" panose="02020603050405020304" pitchFamily="18" charset="0"/>
                <a:cs typeface="Times New Roman" panose="02020603050405020304" pitchFamily="18" charset="0"/>
              </a:rPr>
              <a:t>.</a:t>
            </a:r>
          </a:p>
          <a:p>
            <a:pPr marL="0" indent="0" algn="just">
              <a:buNone/>
            </a:pPr>
            <a:r>
              <a:rPr lang="en-US" sz="2300" b="1" i="1" dirty="0" smtClean="0">
                <a:latin typeface="Times New Roman" panose="02020603050405020304" pitchFamily="18" charset="0"/>
                <a:cs typeface="Times New Roman" panose="02020603050405020304" pitchFamily="18" charset="0"/>
              </a:rPr>
              <a:t>   </a:t>
            </a:r>
            <a:r>
              <a:rPr lang="bg-BG" sz="2300" b="1" i="1" dirty="0" smtClean="0">
                <a:latin typeface="Times New Roman" panose="02020603050405020304" pitchFamily="18" charset="0"/>
                <a:cs typeface="Times New Roman" panose="02020603050405020304" pitchFamily="18" charset="0"/>
              </a:rPr>
              <a:t>Декларирането </a:t>
            </a:r>
            <a:r>
              <a:rPr lang="bg-BG" sz="2300" b="1" i="1" dirty="0">
                <a:latin typeface="Times New Roman" panose="02020603050405020304" pitchFamily="18" charset="0"/>
                <a:cs typeface="Times New Roman" panose="02020603050405020304" pitchFamily="18" charset="0"/>
              </a:rPr>
              <a:t>е единствено </a:t>
            </a:r>
            <a:r>
              <a:rPr lang="bg-BG" sz="2300" b="1" i="1" dirty="0" smtClean="0">
                <a:latin typeface="Times New Roman" panose="02020603050405020304" pitchFamily="18" charset="0"/>
                <a:cs typeface="Times New Roman" panose="02020603050405020304" pitchFamily="18" charset="0"/>
              </a:rPr>
              <a:t>по електронен път чрез:</a:t>
            </a:r>
            <a:endParaRPr lang="en-US" sz="2300" b="1" i="1"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bg-BG" sz="2000" b="1" i="1" dirty="0" smtClean="0">
                <a:latin typeface="Times New Roman" panose="02020603050405020304" pitchFamily="18" charset="0"/>
                <a:cs typeface="Times New Roman" panose="02020603050405020304" pitchFamily="18" charset="0"/>
              </a:rPr>
              <a:t>„система-система</a:t>
            </a:r>
            <a:r>
              <a:rPr lang="bg-BG" sz="2000" b="1" i="1"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b2b</a:t>
            </a:r>
            <a:r>
              <a:rPr lang="bg-BG" sz="2000" b="1" i="1" dirty="0" smtClean="0">
                <a:latin typeface="Times New Roman" panose="02020603050405020304" pitchFamily="18" charset="0"/>
                <a:cs typeface="Times New Roman" panose="02020603050405020304" pitchFamily="18" charset="0"/>
              </a:rPr>
              <a:t>)</a:t>
            </a:r>
            <a:endParaRPr lang="bg-BG" sz="2000" b="1" i="1"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bg-BG" sz="2000" b="1" i="1" dirty="0" smtClean="0">
                <a:latin typeface="Times New Roman" panose="02020603050405020304" pitchFamily="18" charset="0"/>
                <a:cs typeface="Times New Roman" panose="02020603050405020304" pitchFamily="18" charset="0"/>
              </a:rPr>
              <a:t>Е-Портал</a:t>
            </a:r>
            <a:r>
              <a:rPr lang="en-US" sz="2000" b="1" i="1" dirty="0" smtClean="0">
                <a:latin typeface="Times New Roman" panose="02020603050405020304" pitchFamily="18" charset="0"/>
                <a:cs typeface="Times New Roman" panose="02020603050405020304" pitchFamily="18" charset="0"/>
              </a:rPr>
              <a:t> </a:t>
            </a:r>
            <a:r>
              <a:rPr lang="bg-BG" sz="2000" b="1" i="1" dirty="0" smtClean="0">
                <a:latin typeface="Times New Roman" panose="02020603050405020304" pitchFamily="18" charset="0"/>
                <a:cs typeface="Times New Roman" panose="02020603050405020304" pitchFamily="18" charset="0"/>
              </a:rPr>
              <a:t>на АМ</a:t>
            </a:r>
            <a:endParaRPr lang="en-US" sz="2000" b="1" i="1" dirty="0" smtClean="0">
              <a:latin typeface="Times New Roman" panose="02020603050405020304" pitchFamily="18" charset="0"/>
              <a:cs typeface="Times New Roman" panose="02020603050405020304" pitchFamily="18" charset="0"/>
            </a:endParaRPr>
          </a:p>
          <a:p>
            <a:pPr marL="457200" lvl="1" indent="0" algn="just">
              <a:buNone/>
            </a:pPr>
            <a:endParaRPr lang="bg-BG"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5</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911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4251714"/>
          </a:xfrm>
        </p:spPr>
        <p:txBody>
          <a:bodyPr>
            <a:normAutofit/>
          </a:bodyPr>
          <a:lstStyle/>
          <a:p>
            <a:pPr marL="0" indent="0" algn="just">
              <a:buNone/>
            </a:pPr>
            <a:endParaRPr lang="bg-BG" sz="2400" b="1" dirty="0" smtClean="0">
              <a:latin typeface="Times New Roman" panose="02020603050405020304" pitchFamily="18" charset="0"/>
              <a:cs typeface="Times New Roman" panose="02020603050405020304" pitchFamily="18" charset="0"/>
            </a:endParaRPr>
          </a:p>
          <a:p>
            <a:pPr marL="0" indent="0" algn="just">
              <a:buNone/>
            </a:pPr>
            <a:r>
              <a:rPr lang="bg-BG" sz="2300" b="1" dirty="0" smtClean="0">
                <a:latin typeface="Times New Roman" panose="02020603050405020304" pitchFamily="18" charset="0"/>
                <a:cs typeface="Times New Roman" panose="02020603050405020304" pitchFamily="18" charset="0"/>
              </a:rPr>
              <a:t>За </a:t>
            </a:r>
            <a:r>
              <a:rPr lang="bg-BG" sz="2300" b="1" dirty="0">
                <a:latin typeface="Times New Roman" panose="02020603050405020304" pitchFamily="18" charset="0"/>
                <a:cs typeface="Times New Roman" panose="02020603050405020304" pitchFamily="18" charset="0"/>
              </a:rPr>
              <a:t>да може едно лице да подаде данните за стандартна митническа декларация по електронен път</a:t>
            </a:r>
            <a:r>
              <a:rPr lang="bg-BG" sz="2300" dirty="0">
                <a:latin typeface="Times New Roman" panose="02020603050405020304" pitchFamily="18" charset="0"/>
                <a:cs typeface="Times New Roman" panose="02020603050405020304" pitchFamily="18" charset="0"/>
              </a:rPr>
              <a:t>, е необходимо да има:</a:t>
            </a:r>
          </a:p>
          <a:p>
            <a:pPr lvl="0" algn="just"/>
            <a:r>
              <a:rPr lang="bg-BG" sz="2300" dirty="0">
                <a:latin typeface="Times New Roman" panose="02020603050405020304" pitchFamily="18" charset="0"/>
                <a:cs typeface="Times New Roman" panose="02020603050405020304" pitchFamily="18" charset="0"/>
              </a:rPr>
              <a:t>квалифициран електронен </a:t>
            </a:r>
            <a:r>
              <a:rPr lang="bg-BG" sz="2300" dirty="0" smtClean="0">
                <a:latin typeface="Times New Roman" panose="02020603050405020304" pitchFamily="18" charset="0"/>
                <a:cs typeface="Times New Roman" panose="02020603050405020304" pitchFamily="18" charset="0"/>
              </a:rPr>
              <a:t>подпис;</a:t>
            </a:r>
            <a:endParaRPr lang="bg-BG" sz="2300" dirty="0">
              <a:latin typeface="Times New Roman" panose="02020603050405020304" pitchFamily="18" charset="0"/>
              <a:cs typeface="Times New Roman" panose="02020603050405020304" pitchFamily="18" charset="0"/>
            </a:endParaRPr>
          </a:p>
          <a:p>
            <a:pPr lvl="0"/>
            <a:r>
              <a:rPr lang="bg-BG" sz="2300" dirty="0">
                <a:latin typeface="Times New Roman" panose="02020603050405020304" pitchFamily="18" charset="0"/>
                <a:cs typeface="Times New Roman" panose="02020603050405020304" pitchFamily="18" charset="0"/>
              </a:rPr>
              <a:t>EORI регистрация - за идентификация на икономически оператори и други лица при взаимодействията им с митническите </a:t>
            </a:r>
            <a:r>
              <a:rPr lang="bg-BG" sz="2300" dirty="0" smtClean="0">
                <a:latin typeface="Times New Roman" panose="02020603050405020304" pitchFamily="18" charset="0"/>
                <a:cs typeface="Times New Roman" panose="02020603050405020304" pitchFamily="18" charset="0"/>
              </a:rPr>
              <a:t>органи;</a:t>
            </a:r>
            <a:endParaRPr lang="bg-BG" sz="2300" dirty="0">
              <a:latin typeface="Times New Roman" panose="02020603050405020304" pitchFamily="18" charset="0"/>
              <a:cs typeface="Times New Roman" panose="02020603050405020304" pitchFamily="18" charset="0"/>
            </a:endParaRPr>
          </a:p>
          <a:p>
            <a:pPr lvl="0" algn="just"/>
            <a:r>
              <a:rPr lang="bg-BG" sz="2300" dirty="0">
                <a:latin typeface="Times New Roman" panose="02020603050405020304" pitchFamily="18" charset="0"/>
                <a:cs typeface="Times New Roman" panose="02020603050405020304" pitchFamily="18" charset="0"/>
              </a:rPr>
              <a:t>регистрация за подаване на данни по електронен </a:t>
            </a:r>
            <a:r>
              <a:rPr lang="bg-BG" sz="2300" dirty="0" smtClean="0">
                <a:latin typeface="Times New Roman" panose="02020603050405020304" pitchFamily="18" charset="0"/>
                <a:cs typeface="Times New Roman" panose="02020603050405020304" pitchFamily="18" charset="0"/>
              </a:rPr>
              <a:t>път</a:t>
            </a:r>
            <a:r>
              <a:rPr lang="en-US" sz="2300" dirty="0" smtClean="0">
                <a:latin typeface="Times New Roman" panose="02020603050405020304" pitchFamily="18" charset="0"/>
                <a:cs typeface="Times New Roman" panose="02020603050405020304" pitchFamily="18" charset="0"/>
              </a:rPr>
              <a:t> </a:t>
            </a:r>
            <a:r>
              <a:rPr lang="bg-BG" sz="2300" dirty="0" smtClean="0">
                <a:latin typeface="Times New Roman" panose="02020603050405020304" pitchFamily="18" charset="0"/>
                <a:cs typeface="Times New Roman" panose="02020603050405020304" pitchFamily="18" charset="0"/>
              </a:rPr>
              <a:t>на Е-Портала на АМ</a:t>
            </a:r>
            <a:endParaRPr lang="bg-BG" sz="2300" dirty="0">
              <a:latin typeface="Times New Roman" panose="02020603050405020304" pitchFamily="18" charset="0"/>
              <a:cs typeface="Times New Roman" panose="02020603050405020304" pitchFamily="18" charset="0"/>
            </a:endParaRPr>
          </a:p>
          <a:p>
            <a:pPr lvl="0"/>
            <a:r>
              <a:rPr lang="bg-BG" sz="2300" dirty="0">
                <a:latin typeface="Times New Roman" panose="02020603050405020304" pitchFamily="18" charset="0"/>
                <a:cs typeface="Times New Roman" panose="02020603050405020304" pitchFamily="18" charset="0"/>
              </a:rPr>
              <a:t>да е направило необходимите делегации </a:t>
            </a:r>
            <a:r>
              <a:rPr lang="en-US" sz="2300" dirty="0">
                <a:latin typeface="Times New Roman" panose="02020603050405020304" pitchFamily="18" charset="0"/>
                <a:cs typeface="Times New Roman" panose="02020603050405020304" pitchFamily="18" charset="0"/>
              </a:rPr>
              <a:t>(</a:t>
            </a:r>
            <a:r>
              <a:rPr lang="bg-BG" sz="2300" dirty="0">
                <a:latin typeface="Times New Roman" panose="02020603050405020304" pitchFamily="18" charset="0"/>
                <a:cs typeface="Times New Roman" panose="02020603050405020304" pitchFamily="18" charset="0"/>
              </a:rPr>
              <a:t>упълномощавания</a:t>
            </a:r>
            <a:r>
              <a:rPr lang="en-US" sz="2300" dirty="0">
                <a:latin typeface="Times New Roman" panose="02020603050405020304" pitchFamily="18" charset="0"/>
                <a:cs typeface="Times New Roman" panose="02020603050405020304" pitchFamily="18" charset="0"/>
              </a:rPr>
              <a:t>)</a:t>
            </a:r>
            <a:r>
              <a:rPr lang="bg-BG" sz="2300" dirty="0">
                <a:latin typeface="Times New Roman" panose="02020603050405020304" pitchFamily="18" charset="0"/>
                <a:cs typeface="Times New Roman" panose="02020603050405020304" pitchFamily="18" charset="0"/>
              </a:rPr>
              <a:t> към митнически представители </a:t>
            </a:r>
            <a:r>
              <a:rPr lang="en-US" sz="2300" dirty="0" smtClean="0">
                <a:latin typeface="Times New Roman" panose="02020603050405020304" pitchFamily="18" charset="0"/>
                <a:cs typeface="Times New Roman" panose="02020603050405020304" pitchFamily="18" charset="0"/>
              </a:rPr>
              <a:t>(</a:t>
            </a:r>
            <a:r>
              <a:rPr lang="bg-BG" sz="2300" dirty="0" smtClean="0">
                <a:latin typeface="Times New Roman" panose="02020603050405020304" pitchFamily="18" charset="0"/>
                <a:cs typeface="Times New Roman" panose="02020603050405020304" pitchFamily="18" charset="0"/>
              </a:rPr>
              <a:t>незадължително</a:t>
            </a:r>
            <a:r>
              <a:rPr lang="en-US" sz="2300" dirty="0" smtClean="0">
                <a:latin typeface="Times New Roman" panose="02020603050405020304" pitchFamily="18" charset="0"/>
                <a:cs typeface="Times New Roman" panose="02020603050405020304" pitchFamily="18" charset="0"/>
              </a:rPr>
              <a:t>)</a:t>
            </a:r>
            <a:r>
              <a:rPr lang="bg-BG" sz="2300" dirty="0" smtClean="0">
                <a:latin typeface="Times New Roman" panose="02020603050405020304" pitchFamily="18" charset="0"/>
                <a:cs typeface="Times New Roman" panose="02020603050405020304" pitchFamily="18" charset="0"/>
              </a:rPr>
              <a:t>.</a:t>
            </a:r>
            <a:endParaRPr lang="bg-BG" sz="2300" dirty="0">
              <a:latin typeface="Times New Roman" panose="02020603050405020304" pitchFamily="18" charset="0"/>
              <a:cs typeface="Times New Roman" panose="02020603050405020304" pitchFamily="18" charset="0"/>
            </a:endParaRPr>
          </a:p>
          <a:p>
            <a:pPr marL="457200" lvl="1" indent="0" algn="just">
              <a:buNone/>
            </a:pPr>
            <a:endParaRPr lang="bg-BG"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ВЪВЕЖДАНЕ НА СТОКИ ОТ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РЕГИСТРАЦИЯ</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6</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802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5007594"/>
          </a:xfrm>
        </p:spPr>
        <p:txBody>
          <a:bodyPr>
            <a:normAutofit/>
          </a:bodyPr>
          <a:lstStyle/>
          <a:p>
            <a:pPr marL="0" indent="0">
              <a:buNone/>
            </a:pPr>
            <a:endParaRPr lang="bg-BG" dirty="0" smtClean="0"/>
          </a:p>
          <a:p>
            <a:pPr marL="0" indent="0">
              <a:buNone/>
            </a:pPr>
            <a:endParaRPr lang="bg-BG" dirty="0"/>
          </a:p>
          <a:p>
            <a:pPr marL="0" indent="0" algn="just">
              <a:buNone/>
            </a:pPr>
            <a:r>
              <a:rPr lang="bg-BG" dirty="0" smtClean="0">
                <a:latin typeface="Times New Roman" panose="02020603050405020304" pitchFamily="18" charset="0"/>
                <a:cs typeface="Times New Roman" panose="02020603050405020304" pitchFamily="18" charset="0"/>
              </a:rPr>
              <a:t>Всяко </a:t>
            </a:r>
            <a:r>
              <a:rPr lang="bg-BG" dirty="0">
                <a:latin typeface="Times New Roman" panose="02020603050405020304" pitchFamily="18" charset="0"/>
                <a:cs typeface="Times New Roman" panose="02020603050405020304" pitchFamily="18" charset="0"/>
              </a:rPr>
              <a:t>лице може да определи свой митнически представител, който да го представлява пред митническите органи</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чл</a:t>
            </a:r>
            <a:r>
              <a:rPr lang="en-US" dirty="0">
                <a:latin typeface="Times New Roman" panose="02020603050405020304" pitchFamily="18" charset="0"/>
                <a:cs typeface="Times New Roman" panose="02020603050405020304" pitchFamily="18" charset="0"/>
              </a:rPr>
              <a:t>. 18 </a:t>
            </a:r>
            <a:r>
              <a:rPr lang="en-US" dirty="0" err="1">
                <a:latin typeface="Times New Roman" panose="02020603050405020304" pitchFamily="18" charset="0"/>
                <a:cs typeface="Times New Roman" panose="02020603050405020304" pitchFamily="18" charset="0"/>
              </a:rPr>
              <a:t>от</a:t>
            </a:r>
            <a:r>
              <a:rPr lang="en-US" dirty="0">
                <a:latin typeface="Times New Roman" panose="02020603050405020304" pitchFamily="18" charset="0"/>
                <a:cs typeface="Times New Roman" panose="02020603050405020304" pitchFamily="18" charset="0"/>
              </a:rPr>
              <a:t> МКС)</a:t>
            </a:r>
            <a:r>
              <a:rPr lang="bg-BG" dirty="0">
                <a:latin typeface="Times New Roman" panose="02020603050405020304" pitchFamily="18" charset="0"/>
                <a:cs typeface="Times New Roman" panose="02020603050405020304" pitchFamily="18" charset="0"/>
              </a:rPr>
              <a:t>. </a:t>
            </a:r>
          </a:p>
          <a:p>
            <a:pPr marL="457200" lvl="1" indent="0" algn="just">
              <a:buNone/>
            </a:pPr>
            <a:endParaRPr lang="bg-BG"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ВЪВЕЖДАНЕ НА СТОКИ ОТ ОК</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РЕГИСТРАЦИЯ</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7</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468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10515600" cy="5007594"/>
          </a:xfrm>
        </p:spPr>
        <p:txBody>
          <a:bodyPr>
            <a:normAutofit/>
          </a:bodyPr>
          <a:lstStyle/>
          <a:p>
            <a:pPr marL="87313" lvl="1" indent="0" algn="just">
              <a:buNone/>
            </a:pPr>
            <a:endParaRPr lang="bg-BG" sz="2600" b="1" i="1" dirty="0" smtClean="0">
              <a:solidFill>
                <a:srgbClr val="FF0000"/>
              </a:solidFill>
              <a:latin typeface="Times New Roman" panose="02020603050405020304" pitchFamily="18" charset="0"/>
              <a:cs typeface="Times New Roman" panose="02020603050405020304" pitchFamily="18" charset="0"/>
            </a:endParaRPr>
          </a:p>
          <a:p>
            <a:pPr marL="87313" lvl="1" indent="0" algn="just">
              <a:buNone/>
            </a:pPr>
            <a:r>
              <a:rPr lang="en-US" sz="2600" b="1" i="1" dirty="0" smtClean="0">
                <a:solidFill>
                  <a:srgbClr val="FF0000"/>
                </a:solidFill>
                <a:latin typeface="Times New Roman" panose="02020603050405020304" pitchFamily="18" charset="0"/>
                <a:cs typeface="Times New Roman" panose="02020603050405020304" pitchFamily="18" charset="0"/>
              </a:rPr>
              <a:t>!</a:t>
            </a:r>
            <a:r>
              <a:rPr lang="en-US" sz="2600" b="1" i="1" dirty="0" smtClean="0">
                <a:latin typeface="Times New Roman" panose="02020603050405020304" pitchFamily="18" charset="0"/>
                <a:cs typeface="Times New Roman" panose="02020603050405020304" pitchFamily="18" charset="0"/>
              </a:rPr>
              <a:t> </a:t>
            </a:r>
            <a:r>
              <a:rPr lang="bg-BG" sz="2600" b="1" i="1" dirty="0" smtClean="0">
                <a:latin typeface="Times New Roman" panose="02020603050405020304" pitchFamily="18" charset="0"/>
                <a:cs typeface="Times New Roman" panose="02020603050405020304" pitchFamily="18" charset="0"/>
              </a:rPr>
              <a:t>Няма </a:t>
            </a:r>
            <a:r>
              <a:rPr lang="bg-BG" sz="2600" b="1" i="1" dirty="0">
                <a:latin typeface="Times New Roman" panose="02020603050405020304" pitchFamily="18" charset="0"/>
                <a:cs typeface="Times New Roman" panose="02020603050405020304" pitchFamily="18" charset="0"/>
              </a:rPr>
              <a:t>да има изменение по отношение на всички съществуващи регистрации</a:t>
            </a:r>
            <a:r>
              <a:rPr lang="bg-BG" sz="2600" i="1" dirty="0">
                <a:latin typeface="Times New Roman" panose="02020603050405020304" pitchFamily="18" charset="0"/>
                <a:cs typeface="Times New Roman" panose="02020603050405020304" pitchFamily="18" charset="0"/>
              </a:rPr>
              <a:t> за обмена и съхранението на информация посредством използването на средства за електронна обработка на </a:t>
            </a:r>
            <a:r>
              <a:rPr lang="bg-BG" sz="2600" i="1" dirty="0" smtClean="0">
                <a:latin typeface="Times New Roman" panose="02020603050405020304" pitchFamily="18" charset="0"/>
                <a:cs typeface="Times New Roman" panose="02020603050405020304" pitchFamily="18" charset="0"/>
              </a:rPr>
              <a:t>данни</a:t>
            </a:r>
            <a:r>
              <a:rPr lang="en-US" sz="2600" i="1" dirty="0" smtClean="0">
                <a:latin typeface="Times New Roman" panose="02020603050405020304" pitchFamily="18" charset="0"/>
                <a:cs typeface="Times New Roman" panose="02020603050405020304" pitchFamily="18" charset="0"/>
              </a:rPr>
              <a:t>,</a:t>
            </a:r>
            <a:r>
              <a:rPr lang="bg-BG" sz="2600" i="1" dirty="0" smtClean="0">
                <a:latin typeface="Times New Roman" panose="02020603050405020304" pitchFamily="18" charset="0"/>
                <a:cs typeface="Times New Roman" panose="02020603050405020304" pitchFamily="18" charset="0"/>
              </a:rPr>
              <a:t> </a:t>
            </a:r>
            <a:r>
              <a:rPr lang="bg-BG" sz="2600" i="1" dirty="0">
                <a:latin typeface="Times New Roman" panose="02020603050405020304" pitchFamily="18" charset="0"/>
                <a:cs typeface="Times New Roman" panose="02020603050405020304" pitchFamily="18" charset="0"/>
              </a:rPr>
              <a:t>направени на </a:t>
            </a:r>
            <a:r>
              <a:rPr lang="bg-BG" sz="2600" i="1" dirty="0" smtClean="0">
                <a:latin typeface="Times New Roman" panose="02020603050405020304" pitchFamily="18" charset="0"/>
                <a:cs typeface="Times New Roman" panose="02020603050405020304" pitchFamily="18" charset="0"/>
              </a:rPr>
              <a:t>Е-Портала </a:t>
            </a:r>
            <a:r>
              <a:rPr lang="bg-BG" sz="2600" i="1" dirty="0">
                <a:latin typeface="Times New Roman" panose="02020603050405020304" pitchFamily="18" charset="0"/>
                <a:cs typeface="Times New Roman" panose="02020603050405020304" pitchFamily="18" charset="0"/>
              </a:rPr>
              <a:t>на </a:t>
            </a:r>
            <a:r>
              <a:rPr lang="bg-BG" sz="2600" i="1" dirty="0" smtClean="0">
                <a:latin typeface="Times New Roman" panose="02020603050405020304" pitchFamily="18" charset="0"/>
                <a:cs typeface="Times New Roman" panose="02020603050405020304" pitchFamily="18" charset="0"/>
              </a:rPr>
              <a:t>АМ.</a:t>
            </a:r>
          </a:p>
          <a:p>
            <a:pPr marL="87313" lvl="1" indent="0" algn="just">
              <a:buNone/>
            </a:pPr>
            <a:endParaRPr lang="en-US" sz="2600" i="1" dirty="0" smtClean="0">
              <a:latin typeface="Times New Roman" panose="02020603050405020304" pitchFamily="18" charset="0"/>
              <a:cs typeface="Times New Roman" panose="02020603050405020304" pitchFamily="18" charset="0"/>
            </a:endParaRPr>
          </a:p>
          <a:p>
            <a:pPr marL="87313" lvl="1" indent="0" algn="just">
              <a:buNone/>
            </a:pPr>
            <a:r>
              <a:rPr lang="en-US" sz="2600" b="1" i="1" dirty="0" smtClean="0">
                <a:solidFill>
                  <a:srgbClr val="FF0000"/>
                </a:solidFill>
                <a:latin typeface="Times New Roman" panose="02020603050405020304" pitchFamily="18" charset="0"/>
                <a:cs typeface="Times New Roman" panose="02020603050405020304" pitchFamily="18" charset="0"/>
              </a:rPr>
              <a:t>!</a:t>
            </a:r>
            <a:r>
              <a:rPr lang="en-US" sz="2600" b="1" i="1" dirty="0" smtClean="0">
                <a:latin typeface="Times New Roman" panose="02020603050405020304" pitchFamily="18" charset="0"/>
                <a:cs typeface="Times New Roman" panose="02020603050405020304" pitchFamily="18" charset="0"/>
              </a:rPr>
              <a:t> </a:t>
            </a:r>
            <a:r>
              <a:rPr lang="bg-BG" sz="2600" b="1" i="1" dirty="0" smtClean="0">
                <a:latin typeface="Times New Roman" panose="02020603050405020304" pitchFamily="18" charset="0"/>
                <a:cs typeface="Times New Roman" panose="02020603050405020304" pitchFamily="18" charset="0"/>
              </a:rPr>
              <a:t>Няма </a:t>
            </a:r>
            <a:r>
              <a:rPr lang="bg-BG" sz="2600" b="1" i="1" dirty="0">
                <a:latin typeface="Times New Roman" panose="02020603050405020304" pitchFamily="18" charset="0"/>
                <a:cs typeface="Times New Roman" panose="02020603050405020304" pitchFamily="18" charset="0"/>
              </a:rPr>
              <a:t>да има изменение по отношение на процесите </a:t>
            </a:r>
            <a:r>
              <a:rPr lang="bg-BG" sz="2600" i="1" dirty="0">
                <a:latin typeface="Times New Roman" panose="02020603050405020304" pitchFamily="18" charset="0"/>
                <a:cs typeface="Times New Roman" panose="02020603050405020304" pitchFamily="18" charset="0"/>
              </a:rPr>
              <a:t>за създаване на нова регистрация и управлението на потребителите и достъпа от икономическите оператори на </a:t>
            </a:r>
            <a:r>
              <a:rPr lang="bg-BG" sz="2600" i="1" dirty="0" smtClean="0">
                <a:latin typeface="Times New Roman" panose="02020603050405020304" pitchFamily="18" charset="0"/>
                <a:cs typeface="Times New Roman" panose="02020603050405020304" pitchFamily="18" charset="0"/>
              </a:rPr>
              <a:t>Е-Портала </a:t>
            </a:r>
            <a:r>
              <a:rPr lang="bg-BG" sz="2600" i="1" dirty="0">
                <a:latin typeface="Times New Roman" panose="02020603050405020304" pitchFamily="18" charset="0"/>
                <a:cs typeface="Times New Roman" panose="02020603050405020304" pitchFamily="18" charset="0"/>
              </a:rPr>
              <a:t>на Агенция „Митници“.</a:t>
            </a: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a:t>
            </a: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ВЪВЕЖДАНЕ НА СТОКИ ОТ ОК</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РЕГИСТРАЦИЯ</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8</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546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934" y="596106"/>
            <a:ext cx="1196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50406"/>
            <a:ext cx="10515600" cy="5007594"/>
          </a:xfrm>
        </p:spPr>
        <p:txBody>
          <a:bodyPr>
            <a:normAutofit fontScale="92500" lnSpcReduction="20000"/>
          </a:bodyPr>
          <a:lstStyle/>
          <a:p>
            <a:pPr marL="0" lvl="1" indent="0" algn="just">
              <a:buNone/>
            </a:pPr>
            <a:r>
              <a:rPr lang="bg-BG" sz="1900" b="1" dirty="0" smtClean="0">
                <a:latin typeface="Times New Roman" panose="02020603050405020304" pitchFamily="18" charset="0"/>
                <a:cs typeface="Times New Roman" panose="02020603050405020304" pitchFamily="18" charset="0"/>
              </a:rPr>
              <a:t>Митнически </a:t>
            </a:r>
            <a:r>
              <a:rPr lang="bg-BG" sz="1900" b="1" dirty="0" smtClean="0">
                <a:latin typeface="Times New Roman" panose="02020603050405020304" pitchFamily="18" charset="0"/>
                <a:cs typeface="Times New Roman" panose="02020603050405020304" pitchFamily="18" charset="0"/>
              </a:rPr>
              <a:t>режими</a:t>
            </a:r>
          </a:p>
          <a:p>
            <a:pPr marL="0" lvl="1" indent="0" algn="just">
              <a:buNone/>
            </a:pPr>
            <a:endParaRPr lang="bg-BG" sz="1800" b="1" dirty="0" smtClean="0">
              <a:latin typeface="Times New Roman" panose="02020603050405020304" pitchFamily="18" charset="0"/>
              <a:cs typeface="Times New Roman" panose="02020603050405020304" pitchFamily="18" charset="0"/>
            </a:endParaRPr>
          </a:p>
          <a:p>
            <a:pPr marL="808038" lvl="2" indent="-360363" algn="just">
              <a:buFont typeface="Wingdings" panose="05000000000000000000" pitchFamily="2" charset="2"/>
              <a:buChar char="Ø"/>
            </a:pPr>
            <a:r>
              <a:rPr lang="bg-BG" sz="1700" dirty="0" smtClean="0">
                <a:solidFill>
                  <a:srgbClr val="0070C0"/>
                </a:solidFill>
                <a:latin typeface="Times New Roman" panose="02020603050405020304" pitchFamily="18" charset="0"/>
                <a:cs typeface="Times New Roman" panose="02020603050405020304" pitchFamily="18" charset="0"/>
              </a:rPr>
              <a:t>Допускане</a:t>
            </a:r>
            <a:r>
              <a:rPr lang="ru-RU" sz="1700" dirty="0" smtClean="0">
                <a:solidFill>
                  <a:srgbClr val="0070C0"/>
                </a:solidFill>
                <a:latin typeface="Times New Roman" panose="02020603050405020304" pitchFamily="18" charset="0"/>
                <a:cs typeface="Times New Roman" panose="02020603050405020304" pitchFamily="18" charset="0"/>
              </a:rPr>
              <a:t> </a:t>
            </a:r>
            <a:r>
              <a:rPr lang="ru-RU" sz="1700" dirty="0">
                <a:solidFill>
                  <a:srgbClr val="0070C0"/>
                </a:solidFill>
                <a:latin typeface="Times New Roman" panose="02020603050405020304" pitchFamily="18" charset="0"/>
                <a:cs typeface="Times New Roman" panose="02020603050405020304" pitchFamily="18" charset="0"/>
              </a:rPr>
              <a:t>за свободно </a:t>
            </a:r>
            <a:r>
              <a:rPr lang="ru-RU" sz="1700" dirty="0" smtClean="0">
                <a:solidFill>
                  <a:srgbClr val="0070C0"/>
                </a:solidFill>
                <a:latin typeface="Times New Roman" panose="02020603050405020304" pitchFamily="18" charset="0"/>
                <a:cs typeface="Times New Roman" panose="02020603050405020304" pitchFamily="18" charset="0"/>
              </a:rPr>
              <a:t>обращение</a:t>
            </a:r>
            <a:endParaRPr lang="bg-BG" sz="1700" dirty="0">
              <a:solidFill>
                <a:srgbClr val="0070C0"/>
              </a:solidFill>
              <a:latin typeface="Times New Roman" panose="02020603050405020304" pitchFamily="18" charset="0"/>
              <a:cs typeface="Times New Roman" panose="02020603050405020304" pitchFamily="18" charset="0"/>
            </a:endParaRPr>
          </a:p>
          <a:p>
            <a:pPr marL="808038" lvl="2" indent="-360363" algn="just">
              <a:buFont typeface="Wingdings" panose="05000000000000000000" pitchFamily="2" charset="2"/>
              <a:buChar char="Ø"/>
            </a:pPr>
            <a:r>
              <a:rPr lang="bg-BG" sz="1700" dirty="0" smtClean="0">
                <a:solidFill>
                  <a:prstClr val="black"/>
                </a:solidFill>
                <a:latin typeface="Times New Roman" panose="02020603050405020304" pitchFamily="18" charset="0"/>
                <a:cs typeface="Times New Roman" panose="02020603050405020304" pitchFamily="18" charset="0"/>
              </a:rPr>
              <a:t>Специални режими:</a:t>
            </a:r>
          </a:p>
          <a:p>
            <a:pPr marL="1265238" lvl="3" indent="-282575" algn="just"/>
            <a:r>
              <a:rPr lang="bg-BG" sz="1700" dirty="0" smtClean="0">
                <a:solidFill>
                  <a:prstClr val="black"/>
                </a:solidFill>
                <a:latin typeface="Times New Roman" panose="02020603050405020304" pitchFamily="18" charset="0"/>
                <a:cs typeface="Times New Roman" panose="02020603050405020304" pitchFamily="18" charset="0"/>
              </a:rPr>
              <a:t>Транзит:</a:t>
            </a:r>
          </a:p>
          <a:p>
            <a:pPr marL="1722438" lvl="4" indent="-360363" algn="just">
              <a:buFont typeface="Wingdings" panose="05000000000000000000" pitchFamily="2" charset="2"/>
              <a:buChar char="ü"/>
            </a:pPr>
            <a:r>
              <a:rPr lang="bg-BG" sz="1500" dirty="0" smtClean="0">
                <a:solidFill>
                  <a:prstClr val="black"/>
                </a:solidFill>
                <a:latin typeface="Times New Roman" panose="02020603050405020304" pitchFamily="18" charset="0"/>
                <a:cs typeface="Times New Roman" panose="02020603050405020304" pitchFamily="18" charset="0"/>
              </a:rPr>
              <a:t>Външен</a:t>
            </a:r>
          </a:p>
          <a:p>
            <a:pPr marL="1722438" lvl="4" indent="-360363" algn="just">
              <a:buFont typeface="Wingdings" panose="05000000000000000000" pitchFamily="2" charset="2"/>
              <a:buChar char="ü"/>
            </a:pPr>
            <a:r>
              <a:rPr lang="bg-BG" sz="1500" dirty="0" smtClean="0">
                <a:solidFill>
                  <a:prstClr val="black"/>
                </a:solidFill>
                <a:latin typeface="Times New Roman" panose="02020603050405020304" pitchFamily="18" charset="0"/>
                <a:cs typeface="Times New Roman" panose="02020603050405020304" pitchFamily="18" charset="0"/>
              </a:rPr>
              <a:t>Вътрешен</a:t>
            </a:r>
          </a:p>
          <a:p>
            <a:pPr marL="1362075" lvl="4" indent="0" algn="just">
              <a:buNone/>
            </a:pPr>
            <a:endParaRPr lang="bg-BG" sz="1300" dirty="0" smtClean="0">
              <a:solidFill>
                <a:prstClr val="black"/>
              </a:solidFill>
              <a:latin typeface="Times New Roman" panose="02020603050405020304" pitchFamily="18" charset="0"/>
              <a:cs typeface="Times New Roman" panose="02020603050405020304" pitchFamily="18" charset="0"/>
            </a:endParaRPr>
          </a:p>
          <a:p>
            <a:pPr marL="1265238" lvl="3" indent="-282575" algn="just"/>
            <a:r>
              <a:rPr lang="bg-BG" sz="1700" dirty="0" smtClean="0">
                <a:latin typeface="Times New Roman" panose="02020603050405020304" pitchFamily="18" charset="0"/>
                <a:cs typeface="Times New Roman" panose="02020603050405020304" pitchFamily="18" charset="0"/>
              </a:rPr>
              <a:t>Складиране</a:t>
            </a:r>
            <a:r>
              <a:rPr lang="bg-BG" sz="1500" dirty="0" smtClean="0">
                <a:latin typeface="Times New Roman" panose="02020603050405020304" pitchFamily="18" charset="0"/>
                <a:cs typeface="Times New Roman" panose="02020603050405020304" pitchFamily="18" charset="0"/>
              </a:rPr>
              <a:t>:</a:t>
            </a:r>
          </a:p>
          <a:p>
            <a:pPr marL="1722438" lvl="4" indent="-360363" algn="just">
              <a:buFont typeface="Wingdings" panose="05000000000000000000" pitchFamily="2" charset="2"/>
              <a:buChar char="ü"/>
            </a:pPr>
            <a:r>
              <a:rPr lang="bg-BG" sz="1500" dirty="0" smtClean="0">
                <a:solidFill>
                  <a:srgbClr val="0070C0"/>
                </a:solidFill>
                <a:latin typeface="Times New Roman" panose="02020603050405020304" pitchFamily="18" charset="0"/>
                <a:cs typeface="Times New Roman" panose="02020603050405020304" pitchFamily="18" charset="0"/>
              </a:rPr>
              <a:t>Митническо складиране</a:t>
            </a:r>
          </a:p>
          <a:p>
            <a:pPr marL="1722438" lvl="4" indent="-360363" algn="just">
              <a:buFont typeface="Wingdings" panose="05000000000000000000" pitchFamily="2" charset="2"/>
              <a:buChar char="ü"/>
            </a:pPr>
            <a:r>
              <a:rPr lang="bg-BG" sz="1500" dirty="0" smtClean="0">
                <a:solidFill>
                  <a:srgbClr val="0070C0"/>
                </a:solidFill>
                <a:latin typeface="Times New Roman" panose="02020603050405020304" pitchFamily="18" charset="0"/>
                <a:cs typeface="Times New Roman" panose="02020603050405020304" pitchFamily="18" charset="0"/>
              </a:rPr>
              <a:t>Свободни зони</a:t>
            </a:r>
          </a:p>
          <a:p>
            <a:pPr marL="1362075" lvl="4" indent="0" algn="just">
              <a:buNone/>
            </a:pPr>
            <a:endParaRPr lang="bg-BG" sz="1300" dirty="0" smtClean="0">
              <a:solidFill>
                <a:prstClr val="black"/>
              </a:solidFill>
              <a:latin typeface="Times New Roman" panose="02020603050405020304" pitchFamily="18" charset="0"/>
              <a:cs typeface="Times New Roman" panose="02020603050405020304" pitchFamily="18" charset="0"/>
            </a:endParaRPr>
          </a:p>
          <a:p>
            <a:pPr marL="1265238" lvl="3" indent="-282575" algn="just"/>
            <a:r>
              <a:rPr lang="bg-BG" sz="1700" dirty="0" smtClean="0">
                <a:solidFill>
                  <a:prstClr val="black"/>
                </a:solidFill>
                <a:latin typeface="Times New Roman" panose="02020603050405020304" pitchFamily="18" charset="0"/>
                <a:cs typeface="Times New Roman" panose="02020603050405020304" pitchFamily="18" charset="0"/>
              </a:rPr>
              <a:t>Употреба за специфични цели:</a:t>
            </a:r>
          </a:p>
          <a:p>
            <a:pPr marL="1722438" lvl="4" indent="-360363" algn="just">
              <a:buFont typeface="Wingdings" panose="05000000000000000000" pitchFamily="2" charset="2"/>
              <a:buChar char="ü"/>
            </a:pPr>
            <a:r>
              <a:rPr lang="bg-BG" sz="1500" dirty="0" smtClean="0">
                <a:solidFill>
                  <a:srgbClr val="0070C0"/>
                </a:solidFill>
                <a:latin typeface="Times New Roman" panose="02020603050405020304" pitchFamily="18" charset="0"/>
                <a:cs typeface="Times New Roman" panose="02020603050405020304" pitchFamily="18" charset="0"/>
              </a:rPr>
              <a:t>Временен внос</a:t>
            </a:r>
            <a:endParaRPr lang="bg-BG" sz="1500" dirty="0">
              <a:solidFill>
                <a:srgbClr val="0070C0"/>
              </a:solidFill>
              <a:latin typeface="Times New Roman" panose="02020603050405020304" pitchFamily="18" charset="0"/>
              <a:cs typeface="Times New Roman" panose="02020603050405020304" pitchFamily="18" charset="0"/>
            </a:endParaRPr>
          </a:p>
          <a:p>
            <a:pPr marL="1722438" lvl="4" indent="-360363" algn="just">
              <a:buFont typeface="Wingdings" panose="05000000000000000000" pitchFamily="2" charset="2"/>
              <a:buChar char="ü"/>
            </a:pPr>
            <a:r>
              <a:rPr lang="bg-BG" sz="1500" dirty="0" smtClean="0">
                <a:solidFill>
                  <a:prstClr val="black"/>
                </a:solidFill>
                <a:latin typeface="Times New Roman" panose="02020603050405020304" pitchFamily="18" charset="0"/>
                <a:cs typeface="Times New Roman" panose="02020603050405020304" pitchFamily="18" charset="0"/>
              </a:rPr>
              <a:t>Специфична употреба</a:t>
            </a:r>
            <a:endParaRPr lang="bg-BG" sz="1500" dirty="0">
              <a:solidFill>
                <a:prstClr val="black"/>
              </a:solidFill>
              <a:latin typeface="Times New Roman" panose="02020603050405020304" pitchFamily="18" charset="0"/>
              <a:cs typeface="Times New Roman" panose="02020603050405020304" pitchFamily="18" charset="0"/>
            </a:endParaRPr>
          </a:p>
          <a:p>
            <a:pPr marL="904875" lvl="3" indent="0" algn="just">
              <a:buNone/>
            </a:pPr>
            <a:endParaRPr lang="bg-BG" sz="1300" dirty="0" smtClean="0">
              <a:solidFill>
                <a:prstClr val="black"/>
              </a:solidFill>
              <a:latin typeface="Times New Roman" panose="02020603050405020304" pitchFamily="18" charset="0"/>
              <a:cs typeface="Times New Roman" panose="02020603050405020304" pitchFamily="18" charset="0"/>
            </a:endParaRPr>
          </a:p>
          <a:p>
            <a:pPr marL="1265238" lvl="3" indent="-282575" algn="just"/>
            <a:r>
              <a:rPr lang="bg-BG" sz="1700" dirty="0" smtClean="0">
                <a:solidFill>
                  <a:prstClr val="black"/>
                </a:solidFill>
                <a:latin typeface="Times New Roman" panose="02020603050405020304" pitchFamily="18" charset="0"/>
                <a:cs typeface="Times New Roman" panose="02020603050405020304" pitchFamily="18" charset="0"/>
              </a:rPr>
              <a:t>Усъвършенстване:</a:t>
            </a:r>
          </a:p>
          <a:p>
            <a:pPr marL="1722438" lvl="4" indent="-360363" algn="just">
              <a:buFont typeface="Wingdings" panose="05000000000000000000" pitchFamily="2" charset="2"/>
              <a:buChar char="ü"/>
            </a:pPr>
            <a:r>
              <a:rPr lang="bg-BG" sz="1500" dirty="0" smtClean="0">
                <a:solidFill>
                  <a:srgbClr val="0070C0"/>
                </a:solidFill>
                <a:latin typeface="Times New Roman" panose="02020603050405020304" pitchFamily="18" charset="0"/>
                <a:cs typeface="Times New Roman" panose="02020603050405020304" pitchFamily="18" charset="0"/>
              </a:rPr>
              <a:t>Активно усъвършенстване</a:t>
            </a:r>
            <a:endParaRPr lang="bg-BG" sz="1500" dirty="0">
              <a:solidFill>
                <a:srgbClr val="0070C0"/>
              </a:solidFill>
              <a:latin typeface="Times New Roman" panose="02020603050405020304" pitchFamily="18" charset="0"/>
              <a:cs typeface="Times New Roman" panose="02020603050405020304" pitchFamily="18" charset="0"/>
            </a:endParaRPr>
          </a:p>
          <a:p>
            <a:pPr marL="1722438" lvl="4" indent="-360363" algn="just">
              <a:buFont typeface="Wingdings" panose="05000000000000000000" pitchFamily="2" charset="2"/>
              <a:buChar char="ü"/>
            </a:pPr>
            <a:r>
              <a:rPr lang="bg-BG" sz="1500" dirty="0" smtClean="0">
                <a:solidFill>
                  <a:prstClr val="black"/>
                </a:solidFill>
                <a:latin typeface="Times New Roman" panose="02020603050405020304" pitchFamily="18" charset="0"/>
                <a:cs typeface="Times New Roman" panose="02020603050405020304" pitchFamily="18" charset="0"/>
              </a:rPr>
              <a:t>Пасивно усъвършенстване</a:t>
            </a:r>
            <a:endParaRPr lang="bg-BG" sz="1500" dirty="0">
              <a:solidFill>
                <a:prstClr val="black"/>
              </a:solidFill>
              <a:latin typeface="Times New Roman" panose="02020603050405020304" pitchFamily="18" charset="0"/>
              <a:cs typeface="Times New Roman" panose="02020603050405020304" pitchFamily="18" charset="0"/>
            </a:endParaRPr>
          </a:p>
          <a:p>
            <a:pPr marL="1722438" lvl="4" indent="-360363" algn="just"/>
            <a:endParaRPr lang="bg-BG" sz="1500" dirty="0">
              <a:solidFill>
                <a:prstClr val="black"/>
              </a:solidFill>
              <a:latin typeface="Times New Roman" panose="02020603050405020304" pitchFamily="18" charset="0"/>
              <a:cs typeface="Times New Roman" panose="02020603050405020304" pitchFamily="18" charset="0"/>
            </a:endParaRPr>
          </a:p>
          <a:p>
            <a:pPr marL="808038" lvl="2" indent="-360363" algn="just">
              <a:buFont typeface="Wingdings" panose="05000000000000000000" pitchFamily="2" charset="2"/>
              <a:buChar char="Ø"/>
            </a:pPr>
            <a:r>
              <a:rPr lang="bg-BG" sz="1700" dirty="0" smtClean="0">
                <a:solidFill>
                  <a:prstClr val="black"/>
                </a:solidFill>
                <a:latin typeface="Times New Roman" panose="02020603050405020304" pitchFamily="18" charset="0"/>
                <a:cs typeface="Times New Roman" panose="02020603050405020304" pitchFamily="18" charset="0"/>
              </a:rPr>
              <a:t>Износ</a:t>
            </a:r>
          </a:p>
          <a:p>
            <a:pPr marL="0" lvl="1" indent="0" algn="just">
              <a:buNone/>
            </a:pPr>
            <a:endParaRPr lang="bg-BG" sz="16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prstGeom prst="rect">
            <a:avLst/>
          </a:prstGeom>
          <a:gradFill flip="none" rotWithShape="1">
            <a:gsLst>
              <a:gs pos="60000">
                <a:srgbClr val="5F7EA4"/>
              </a:gs>
              <a:gs pos="30500">
                <a:srgbClr val="8AA1BF"/>
              </a:gs>
              <a:gs pos="100000">
                <a:schemeClr val="accent1">
                  <a:lumMod val="70000"/>
                  <a:alpha val="79000"/>
                </a:schemeClr>
              </a:gs>
              <a:gs pos="0">
                <a:schemeClr val="accent1">
                  <a:tint val="23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BREXIT</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ИЗТИЧАНЕ НА ПРЕХОДНИЯ ПЕРИОД НА 31.12.2020 г.</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МИТНИЧЕСКИ РЕЖИМИ И ПРОЦЕДУРИ</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0EBFC83-ED95-4048-8DE8-9BE9E6006A23}" type="slidenum">
              <a:rPr lang="bg-BG" smtClean="0">
                <a:latin typeface="Times New Roman" panose="02020603050405020304" pitchFamily="18" charset="0"/>
                <a:cs typeface="Times New Roman" panose="02020603050405020304" pitchFamily="18" charset="0"/>
              </a:rPr>
              <a:t>9</a:t>
            </a:fld>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662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3284</TotalTime>
  <Words>1677</Words>
  <Application>Microsoft Office PowerPoint</Application>
  <PresentationFormat>Widescreen</PresentationFormat>
  <Paragraphs>217</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PowerPoint Presentation</vt:lpstr>
      <vt:lpstr>  BREXIT  ИЗТИЧАНЕ НА ПРЕХОДНИЯ ПЕРИОД НА 31.12.2020 г.  </vt:lpstr>
      <vt:lpstr>  BREXIT  ИЗТИЧАНЕ НА ПРЕХОДНИЯ ПЕРИОД НА 31.12.2020 г.  </vt:lpstr>
      <vt:lpstr>  BREXIT  ИЗТИЧАНЕ НА ПРЕХОДНИЯ ПЕРИОД НА 31.12.2020 г.  </vt:lpstr>
      <vt:lpstr>  BREXIT  ИЗТИЧАНЕ НА ПРЕХОДНИЯ ПЕРИОД НА 31.12.2020 г.  </vt:lpstr>
      <vt:lpstr>BREXIT ИЗТИЧАНЕ НА ПРЕХОДНИЯ ПЕРИОД НА 31.12.2020 г.  ВЪВЕЖДАНЕ НА СТОКИ ОТ ОК РЕГИСТРАЦИЯ</vt:lpstr>
      <vt:lpstr>BREXIT ИЗТИЧАНЕ НА ПРЕХОДНИЯ ПЕРИОД НА 31.12.2020 г.  ВЪВЕЖДАНЕ НА СТОКИ ОТ ОК РЕГИСТРАЦИЯ</vt:lpstr>
      <vt:lpstr>BREXIT ИЗТИЧАНЕ НА ПРЕХОДНИЯ ПЕРИОД НА 31.12.2020 г.  ВЪВЕЖДАНЕ НА СТОКИ ОТ ОК РЕГИСТРАЦИЯ</vt:lpstr>
      <vt:lpstr>  BREXIT ИЗТИЧАНЕ НА ПРЕХОДНИЯ ПЕРИОД НА 31.12.2020 г.  МИТНИЧЕСКИ РЕЖИМИ И ПРОЦЕДУРИ  </vt:lpstr>
      <vt:lpstr>BREXIT ИЗТИЧАНЕ НА ПРЕХОДНИЯ ПЕРИОД НА 31.12.2020 г.  ВЪВЕЖДАНЕ НА СТОКИ ОТ ОК МИТНИЧЕСКО ЗАДЪЛЖЕНИЕ</vt:lpstr>
      <vt:lpstr>BREXIT ИЗТИЧАНЕ НА ПРЕХОДНИЯ ПЕРИОД НА 31.12.2020 г.  ВЪВЕЖДАНЕ НА СТОКИ ОТ ОК МИТНИЧЕСКО ЗАДЪЛЖЕНИЕ</vt:lpstr>
      <vt:lpstr>BREXIT ИЗТИЧАНЕ НА ПРЕХОДНИЯ ПЕРИОД НА 31.12.2020 г.  АКЦИЗНО ЗАКОНОДАТЕЛСТВО</vt:lpstr>
      <vt:lpstr> BREXIT ИЗТИЧАНЕ НА ПРЕХОДНИЯ ПЕРИОД НА 31.12.2020 г.  АКЦИЗНИ СТОКИ </vt:lpstr>
      <vt:lpstr>BREXIT ИЗТИЧАНЕ НА ПРЕХОДНИЯ ПЕРИОД НА 31.12.2020 г.  ВЗАИМОДЕЙСТВИЕ НА ИО С АГЕНЦИЯ „МИТНИЦИ“ Е - ПОРТАЛ</vt:lpstr>
      <vt:lpstr>BREXIT ИЗТИЧАНЕ НА ПРЕХОДНИЯ ПЕРИОД НА 31.12.2020 г.  ВЗАИМОДЕЙСТВИЕ НА ИО С АГЕНЦИЯ „МИТНИЦИ“ Е - ПОРТАЛ</vt:lpstr>
      <vt:lpstr>BREXIT ИЗТИЧАНЕ НА ПРЕХОДНИЯ ПЕРИОД НА 31.12.2020 г.  ВЗАИМОДЕЙСТВИЕ НА ИО С АГЕНЦИЯ „МИТНИЦИ“ Е - ПОРТАЛ</vt:lpstr>
      <vt:lpstr>BREXIT ИЗТИЧАНЕ НА ПРЕХОДНИЯ ПЕРИОД НА 31.12.2020 г.  ВЗАИМОДЕЙСТВИЕ НА ИО С АГЕНЦИЯ „МИТНИЦИ“ Е - ПОРТАЛ</vt:lpstr>
      <vt:lpstr>BREXIT ИЗТИЧАНЕ НА ПРЕХОДНИЯ ПЕРИОД НА 31.12.2020 г.  ВЗАИМОДЕЙСТВИЕ НА ИО С АГЕНЦИЯ „МИТНИЦИ“ СУИД</vt:lpstr>
      <vt:lpstr>BREXIT ИЗТИЧАНЕ НА ПРЕХОДНИЯ ПЕРИОД НА 31.12.2020 г.  ВЗАИМОДЕЙСТВИЕ НА ИО С АГЕНЦИЯ „МИТНИЦИ“ Е - ПОРТАЛ</vt:lpstr>
      <vt:lpstr>BREXIT ИЗТИЧАНЕ НА ПРЕХОДНИЯ ПЕРИОД НА 31.12.2020 г.  ВЗАИМОДЕЙСТВИЕ НА ИО С АГЕНЦИЯ „МИТНИЦИ“ СУИД</vt:lpstr>
      <vt:lpstr>BREXIT ИЗТИЧАНЕ НА ПРЕХОДНИЯ ПЕРИОД НА 31.12.2020 г.  ДЕЙНОСТИ ОТ СТРАНА НА ОК</vt:lpstr>
      <vt:lpstr> BREXIT ИЗТИЧАНЕ НА ПРЕХОДНИЯ ПЕРИОД НА 31.12.2020 г.  ВЗАИМОДЕЙСТВИЕ НА ИО С АГЕНЦИЯ „МИТНИЦИ“ </vt:lpstr>
      <vt:lpstr>BREXIT ИЗТИЧАНЕ НА ПРЕХОДНИЯ ПЕРИОД НА 31.12.2020 г.  ВЗАИМОДЕЙСТВИЕ НА ИО С АГЕНЦИЯ „МИТНИЦИ“ ДЕЙНОСТИ ОТ СТРАНА НА ОК</vt:lpstr>
      <vt:lpstr>BREXIT ИЗТИЧАНЕ НА ПРЕХОДНИЯ ПЕРИОД НА 31.12.2020 г.  ВЗАИМОДЕЙСТВИЕ НА ИО С АГЕНЦИЯ „МИТНИЦИ“ ИНТЕРНЕТ СТРАНИЦА НА АМ</vt:lpstr>
      <vt:lpstr>BREXIT ИЗТИЧАНЕ НА ПРЕХОДНИЯ ПЕРИОД НА 31.12.2020 г.  НОВИТЕ РАЗПОРЕДБИ ОК</vt:lpstr>
      <vt:lpstr>BREXIT ИЗТИЧАНЕ НА ПРЕХОДНИЯ ПЕРИОД НА 31.12.2020 г.  НОВИТЕ РАЗПОРЕДБИ ОК</vt:lpstr>
      <vt:lpstr>BREXIT ИЗТИЧАНЕ НА ПРЕХОДНИЯ ПЕРИОД НА 31.12.2020 г.  ВЗАИМОДЕЙСТВИЕ НА ИО С АГЕНЦИЯ „МИТНИЦИ“ СЪРВИС ДЕСК НА АМ - КОНТАКТИ</vt:lpstr>
      <vt:lpstr>BREXIT  ИЗТИЧАНЕ НА ПРЕХОДНИЯ ПЕРИОД НА 31.12.2020 г.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Цялостен процес  по обслужване на заявки за проблеми, инциденти и услуги  на второ и трето ниво на Сървис Деск,  съгласно утвърдена  „Технология и организация на работа  на автоматизирана информационна система  национален Сървис Деск на Агенция „Митници”</dc:title>
  <dc:creator>Lydia Macheva</dc:creator>
  <cp:lastModifiedBy>PC</cp:lastModifiedBy>
  <cp:revision>219</cp:revision>
  <cp:lastPrinted>2019-01-30T14:02:22Z</cp:lastPrinted>
  <dcterms:created xsi:type="dcterms:W3CDTF">2016-12-14T14:33:40Z</dcterms:created>
  <dcterms:modified xsi:type="dcterms:W3CDTF">2020-12-17T10:22:30Z</dcterms:modified>
</cp:coreProperties>
</file>