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8" r:id="rId3"/>
    <p:sldId id="271" r:id="rId4"/>
    <p:sldId id="269" r:id="rId5"/>
    <p:sldId id="281" r:id="rId6"/>
    <p:sldId id="280" r:id="rId7"/>
    <p:sldId id="278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CA43AB-DDFC-4162-82DE-8993340F2C4B}" type="datetimeFigureOut">
              <a:rPr lang="en-US" smtClean="0"/>
              <a:t>11/27/2023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124C0-4BAE-4BEA-AEB0-944245B26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29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124C0-4BAE-4BEA-AEB0-944245B26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84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364088" y="620689"/>
            <a:ext cx="3163888" cy="792088"/>
          </a:xfrm>
        </p:spPr>
        <p:txBody>
          <a:bodyPr>
            <a:normAutofit/>
          </a:bodyPr>
          <a:lstStyle/>
          <a:p>
            <a:r>
              <a:rPr lang="bg-BG" sz="3600" b="1" dirty="0" smtClean="0">
                <a:solidFill>
                  <a:schemeClr val="tx2"/>
                </a:solidFill>
                <a:latin typeface="+mn-lt"/>
              </a:rPr>
              <a:t>Дейност 1</a:t>
            </a:r>
            <a:endParaRPr lang="bg-BG" sz="3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267744" y="1412777"/>
            <a:ext cx="6480720" cy="5040559"/>
          </a:xfrm>
          <a:effectLst>
            <a:glow rad="127000">
              <a:schemeClr val="tx2"/>
            </a:glow>
          </a:effectLst>
        </p:spPr>
        <p:txBody>
          <a:bodyPr>
            <a:normAutofit fontScale="92500" lnSpcReduction="20000"/>
          </a:bodyPr>
          <a:lstStyle/>
          <a:p>
            <a:pPr algn="just"/>
            <a:r>
              <a:rPr lang="bg-BG" sz="2600" dirty="0" smtClean="0">
                <a:solidFill>
                  <a:schemeClr val="tx2"/>
                </a:solidFill>
              </a:rPr>
              <a:t>„</a:t>
            </a:r>
            <a:r>
              <a:rPr lang="bg-BG" sz="26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Проекти по МКС и модул „Анализ на риска““ </a:t>
            </a:r>
          </a:p>
          <a:p>
            <a:pPr algn="just"/>
            <a:endParaRPr lang="bg-BG" sz="2400" b="1" dirty="0" smtClean="0">
              <a:solidFill>
                <a:schemeClr val="tx2"/>
              </a:solidFill>
            </a:endParaRPr>
          </a:p>
          <a:p>
            <a:pPr algn="r"/>
            <a:r>
              <a:rPr lang="bg-BG" sz="2400" b="1" dirty="0" smtClean="0">
                <a:solidFill>
                  <a:schemeClr val="tx2"/>
                </a:solidFill>
              </a:rPr>
              <a:t>Обособена </a:t>
            </a:r>
            <a:r>
              <a:rPr lang="bg-BG" sz="2400" b="1" dirty="0">
                <a:solidFill>
                  <a:schemeClr val="tx2"/>
                </a:solidFill>
              </a:rPr>
              <a:t>позиция № </a:t>
            </a:r>
            <a:r>
              <a:rPr lang="bg-BG" sz="2400" b="1" dirty="0" smtClean="0">
                <a:solidFill>
                  <a:schemeClr val="tx2"/>
                </a:solidFill>
              </a:rPr>
              <a:t>2 </a:t>
            </a:r>
            <a:r>
              <a:rPr lang="bg-BG" sz="2400" b="1" dirty="0">
                <a:solidFill>
                  <a:schemeClr val="tx2"/>
                </a:solidFill>
              </a:rPr>
              <a:t>с предмет </a:t>
            </a:r>
            <a:endParaRPr lang="bg-BG" sz="2400" b="1" dirty="0" smtClean="0">
              <a:solidFill>
                <a:schemeClr val="tx2"/>
              </a:solidFill>
            </a:endParaRPr>
          </a:p>
          <a:p>
            <a:pPr algn="just"/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</a:rPr>
              <a:t> „Развитие и </a:t>
            </a:r>
            <a:r>
              <a:rPr lang="ru-RU" sz="2000" dirty="0" err="1">
                <a:solidFill>
                  <a:schemeClr val="tx2"/>
                </a:solidFill>
              </a:rPr>
              <a:t>въвеждане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000" dirty="0" err="1">
                <a:solidFill>
                  <a:schemeClr val="tx2"/>
                </a:solidFill>
              </a:rPr>
              <a:t>отразяване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промените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произтичащи</a:t>
            </a:r>
            <a:r>
              <a:rPr lang="ru-RU" sz="2000" dirty="0">
                <a:solidFill>
                  <a:schemeClr val="tx2"/>
                </a:solidFill>
              </a:rPr>
              <a:t> от Система за </a:t>
            </a:r>
            <a:r>
              <a:rPr lang="ru-RU" sz="2000" dirty="0" err="1">
                <a:solidFill>
                  <a:schemeClr val="tx2"/>
                </a:solidFill>
              </a:rPr>
              <a:t>контрол</a:t>
            </a:r>
            <a:r>
              <a:rPr lang="ru-RU" sz="2000" dirty="0">
                <a:solidFill>
                  <a:schemeClr val="tx2"/>
                </a:solidFill>
              </a:rPr>
              <a:t> на вноса (СКВ 2) версия 2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1.19 UCC – </a:t>
            </a:r>
            <a:r>
              <a:rPr lang="ru-RU" sz="2000" dirty="0" err="1">
                <a:solidFill>
                  <a:schemeClr val="tx2"/>
                </a:solidFill>
              </a:rPr>
              <a:t>Import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Control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2 (ICS2 </a:t>
            </a:r>
            <a:r>
              <a:rPr lang="ru-RU" sz="2000" dirty="0" err="1">
                <a:solidFill>
                  <a:schemeClr val="tx2"/>
                </a:solidFill>
              </a:rPr>
              <a:t>Release</a:t>
            </a:r>
            <a:r>
              <a:rPr lang="ru-RU" sz="2000" dirty="0">
                <a:solidFill>
                  <a:schemeClr val="tx2"/>
                </a:solidFill>
              </a:rPr>
              <a:t> 2) и 2.1 UCC </a:t>
            </a:r>
            <a:r>
              <a:rPr lang="ru-RU" sz="2000" dirty="0" err="1">
                <a:solidFill>
                  <a:schemeClr val="tx2"/>
                </a:solidFill>
              </a:rPr>
              <a:t>Notifications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of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arrival</a:t>
            </a:r>
            <a:r>
              <a:rPr lang="ru-RU" sz="2000" dirty="0">
                <a:solidFill>
                  <a:schemeClr val="tx2"/>
                </a:solidFill>
              </a:rPr>
              <a:t>), </a:t>
            </a:r>
            <a:r>
              <a:rPr lang="ru-RU" sz="2000" dirty="0" err="1">
                <a:solidFill>
                  <a:schemeClr val="tx2"/>
                </a:solidFill>
              </a:rPr>
              <a:t>Митническа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автоматизирана</a:t>
            </a:r>
            <a:r>
              <a:rPr lang="ru-RU" sz="2000" dirty="0">
                <a:solidFill>
                  <a:schemeClr val="tx2"/>
                </a:solidFill>
              </a:rPr>
              <a:t> система за </a:t>
            </a:r>
            <a:r>
              <a:rPr lang="ru-RU" sz="2000" dirty="0" err="1">
                <a:solidFill>
                  <a:schemeClr val="tx2"/>
                </a:solidFill>
              </a:rPr>
              <a:t>изнасяне</a:t>
            </a:r>
            <a:r>
              <a:rPr lang="ru-RU" sz="2000" dirty="0">
                <a:solidFill>
                  <a:schemeClr val="tx2"/>
                </a:solidFill>
              </a:rPr>
              <a:t> (МАСИ)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1.6 UCC </a:t>
            </a:r>
            <a:r>
              <a:rPr lang="ru-RU" sz="2000" dirty="0" err="1">
                <a:solidFill>
                  <a:schemeClr val="tx2"/>
                </a:solidFill>
              </a:rPr>
              <a:t>Automated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Export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(AES) и 2.6 UCC </a:t>
            </a:r>
            <a:r>
              <a:rPr lang="ru-RU" sz="2000" dirty="0" err="1">
                <a:solidFill>
                  <a:schemeClr val="tx2"/>
                </a:solidFill>
              </a:rPr>
              <a:t>Special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procedures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harmonisation</a:t>
            </a:r>
            <a:r>
              <a:rPr lang="ru-RU" sz="2000" dirty="0">
                <a:solidFill>
                  <a:schemeClr val="tx2"/>
                </a:solidFill>
              </a:rPr>
              <a:t> (EXP)) и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информационна</a:t>
            </a:r>
            <a:r>
              <a:rPr lang="ru-RU" sz="2000" dirty="0">
                <a:solidFill>
                  <a:schemeClr val="tx2"/>
                </a:solidFill>
              </a:rPr>
              <a:t> система за транзит (МИСТ2)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проект по МКС: 1.7 UCC </a:t>
            </a:r>
            <a:r>
              <a:rPr lang="ru-RU" sz="2000" dirty="0" err="1">
                <a:solidFill>
                  <a:schemeClr val="tx2"/>
                </a:solidFill>
              </a:rPr>
              <a:t>Transit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including</a:t>
            </a:r>
            <a:r>
              <a:rPr lang="ru-RU" sz="2000" dirty="0">
                <a:solidFill>
                  <a:schemeClr val="tx2"/>
                </a:solidFill>
              </a:rPr>
              <a:t> NCTS – </a:t>
            </a:r>
            <a:r>
              <a:rPr lang="ru-RU" sz="2000" dirty="0" err="1">
                <a:solidFill>
                  <a:schemeClr val="tx2"/>
                </a:solidFill>
              </a:rPr>
              <a:t>phase</a:t>
            </a:r>
            <a:r>
              <a:rPr lang="ru-RU" sz="2000" dirty="0">
                <a:solidFill>
                  <a:schemeClr val="tx2"/>
                </a:solidFill>
              </a:rPr>
              <a:t> 5), </a:t>
            </a:r>
            <a:r>
              <a:rPr lang="ru-RU" sz="2000" dirty="0" err="1">
                <a:solidFill>
                  <a:schemeClr val="tx2"/>
                </a:solidFill>
              </a:rPr>
              <a:t>върху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Cloud</a:t>
            </a:r>
            <a:r>
              <a:rPr lang="ru-RU" sz="2000" dirty="0">
                <a:solidFill>
                  <a:schemeClr val="tx2"/>
                </a:solidFill>
              </a:rPr>
              <a:t> архитектура“ </a:t>
            </a:r>
            <a:endParaRPr lang="bg-BG" sz="2600" dirty="0">
              <a:solidFill>
                <a:schemeClr val="tx1"/>
              </a:solidFill>
            </a:endParaRPr>
          </a:p>
          <a:p>
            <a:endParaRPr lang="bg-BG" dirty="0"/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-1" y="2636912"/>
            <a:ext cx="226506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1600" dirty="0">
                <a:solidFill>
                  <a:schemeClr val="tx2"/>
                </a:solidFill>
                <a:latin typeface="+mn-lt"/>
              </a:rPr>
              <a:t>Снежанка </a:t>
            </a:r>
            <a:r>
              <a:rPr lang="bg-BG" sz="1600" dirty="0" err="1">
                <a:solidFill>
                  <a:schemeClr val="tx2"/>
                </a:solidFill>
                <a:latin typeface="+mn-lt"/>
              </a:rPr>
              <a:t>Белоконска</a:t>
            </a:r>
            <a:r>
              <a:rPr lang="bg-BG" sz="1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„Митници“, координатор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99792" y="1412777"/>
            <a:ext cx="6048672" cy="5040559"/>
          </a:xfrm>
        </p:spPr>
        <p:txBody>
          <a:bodyPr>
            <a:normAutofit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100" b="1" dirty="0">
                <a:solidFill>
                  <a:schemeClr val="tx2"/>
                </a:solidFill>
              </a:rPr>
              <a:t>Основна </a:t>
            </a:r>
            <a:r>
              <a:rPr lang="ru-RU" sz="2100" b="1" dirty="0" err="1">
                <a:solidFill>
                  <a:schemeClr val="tx2"/>
                </a:solidFill>
              </a:rPr>
              <a:t>дейност</a:t>
            </a:r>
            <a:r>
              <a:rPr lang="ru-RU" sz="2100" b="1" dirty="0">
                <a:solidFill>
                  <a:schemeClr val="tx2"/>
                </a:solidFill>
              </a:rPr>
              <a:t> </a:t>
            </a:r>
            <a:r>
              <a:rPr lang="ru-RU" sz="2100" b="1" dirty="0" smtClean="0">
                <a:solidFill>
                  <a:schemeClr val="tx2"/>
                </a:solidFill>
              </a:rPr>
              <a:t>1 и 2: 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100" dirty="0">
                <a:solidFill>
                  <a:schemeClr val="tx2"/>
                </a:solidFill>
              </a:rPr>
              <a:t>„</a:t>
            </a:r>
            <a:r>
              <a:rPr lang="ru-RU" sz="2100" dirty="0" smtClean="0">
                <a:solidFill>
                  <a:schemeClr val="tx2"/>
                </a:solidFill>
              </a:rPr>
              <a:t>Развитие/</a:t>
            </a:r>
            <a:r>
              <a:rPr lang="ru-RU" sz="2100" dirty="0" err="1" smtClean="0">
                <a:solidFill>
                  <a:schemeClr val="tx2"/>
                </a:solidFill>
              </a:rPr>
              <a:t>Въвеждане</a:t>
            </a:r>
            <a:r>
              <a:rPr lang="ru-RU" sz="2100" dirty="0" smtClean="0">
                <a:solidFill>
                  <a:schemeClr val="tx2"/>
                </a:solidFill>
              </a:rPr>
              <a:t> </a:t>
            </a:r>
            <a:r>
              <a:rPr lang="ru-RU" sz="2100" dirty="0">
                <a:solidFill>
                  <a:schemeClr val="tx2"/>
                </a:solidFill>
              </a:rPr>
              <a:t>на </a:t>
            </a:r>
            <a:r>
              <a:rPr lang="ru-RU" sz="21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1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100" dirty="0" err="1">
                <a:solidFill>
                  <a:schemeClr val="tx2"/>
                </a:solidFill>
              </a:rPr>
              <a:t>модул</a:t>
            </a:r>
            <a:r>
              <a:rPr lang="ru-RU" sz="21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100" dirty="0" err="1">
                <a:solidFill>
                  <a:schemeClr val="tx2"/>
                </a:solidFill>
              </a:rPr>
              <a:t>отразяване</a:t>
            </a:r>
            <a:r>
              <a:rPr lang="ru-RU" sz="2100" dirty="0">
                <a:solidFill>
                  <a:schemeClr val="tx2"/>
                </a:solidFill>
              </a:rPr>
              <a:t> на </a:t>
            </a:r>
            <a:r>
              <a:rPr lang="ru-RU" sz="2100" dirty="0" err="1">
                <a:solidFill>
                  <a:schemeClr val="tx2"/>
                </a:solidFill>
              </a:rPr>
              <a:t>промените</a:t>
            </a:r>
            <a:r>
              <a:rPr lang="ru-RU" sz="2100" dirty="0">
                <a:solidFill>
                  <a:schemeClr val="tx2"/>
                </a:solidFill>
              </a:rPr>
              <a:t>, </a:t>
            </a:r>
            <a:r>
              <a:rPr lang="ru-RU" sz="2100" dirty="0" err="1">
                <a:solidFill>
                  <a:schemeClr val="tx2"/>
                </a:solidFill>
              </a:rPr>
              <a:t>произтичащи</a:t>
            </a:r>
            <a:r>
              <a:rPr lang="ru-RU" sz="2100" dirty="0">
                <a:solidFill>
                  <a:schemeClr val="tx2"/>
                </a:solidFill>
              </a:rPr>
              <a:t> от Система за </a:t>
            </a:r>
            <a:r>
              <a:rPr lang="ru-RU" sz="2100" dirty="0" err="1">
                <a:solidFill>
                  <a:schemeClr val="tx2"/>
                </a:solidFill>
              </a:rPr>
              <a:t>контрол</a:t>
            </a:r>
            <a:r>
              <a:rPr lang="ru-RU" sz="2100" dirty="0">
                <a:solidFill>
                  <a:schemeClr val="tx2"/>
                </a:solidFill>
              </a:rPr>
              <a:t> на вноса (СКВ 2) версия 2 (</a:t>
            </a:r>
            <a:r>
              <a:rPr lang="ru-RU" sz="2100" dirty="0" err="1">
                <a:solidFill>
                  <a:schemeClr val="tx2"/>
                </a:solidFill>
              </a:rPr>
              <a:t>реализирана</a:t>
            </a:r>
            <a:r>
              <a:rPr lang="ru-RU" sz="2100" dirty="0">
                <a:solidFill>
                  <a:schemeClr val="tx2"/>
                </a:solidFill>
              </a:rPr>
              <a:t> в </a:t>
            </a:r>
            <a:r>
              <a:rPr lang="ru-RU" sz="2100" dirty="0" err="1">
                <a:solidFill>
                  <a:schemeClr val="tx2"/>
                </a:solidFill>
              </a:rPr>
              <a:t>изпълнение</a:t>
            </a:r>
            <a:r>
              <a:rPr lang="ru-RU" sz="2100" dirty="0">
                <a:solidFill>
                  <a:schemeClr val="tx2"/>
                </a:solidFill>
              </a:rPr>
              <a:t> на </a:t>
            </a:r>
            <a:r>
              <a:rPr lang="ru-RU" sz="2100" dirty="0" err="1">
                <a:solidFill>
                  <a:schemeClr val="tx2"/>
                </a:solidFill>
              </a:rPr>
              <a:t>проекти</a:t>
            </a:r>
            <a:r>
              <a:rPr lang="ru-RU" sz="2100" dirty="0">
                <a:solidFill>
                  <a:schemeClr val="tx2"/>
                </a:solidFill>
              </a:rPr>
              <a:t> по МКС: 1.19 UCC – </a:t>
            </a:r>
            <a:r>
              <a:rPr lang="ru-RU" sz="2100" dirty="0" err="1">
                <a:solidFill>
                  <a:schemeClr val="tx2"/>
                </a:solidFill>
              </a:rPr>
              <a:t>Import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Control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System</a:t>
            </a:r>
            <a:r>
              <a:rPr lang="ru-RU" sz="2100" dirty="0">
                <a:solidFill>
                  <a:schemeClr val="tx2"/>
                </a:solidFill>
              </a:rPr>
              <a:t> 2 (ICS2 </a:t>
            </a:r>
            <a:r>
              <a:rPr lang="ru-RU" sz="2100" dirty="0" err="1">
                <a:solidFill>
                  <a:schemeClr val="tx2"/>
                </a:solidFill>
              </a:rPr>
              <a:t>Release</a:t>
            </a:r>
            <a:r>
              <a:rPr lang="ru-RU" sz="2100" dirty="0">
                <a:solidFill>
                  <a:schemeClr val="tx2"/>
                </a:solidFill>
              </a:rPr>
              <a:t> 2) и 2.1 UCC </a:t>
            </a:r>
            <a:r>
              <a:rPr lang="ru-RU" sz="2100" dirty="0" err="1">
                <a:solidFill>
                  <a:schemeClr val="tx2"/>
                </a:solidFill>
              </a:rPr>
              <a:t>Notifications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of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arrival</a:t>
            </a:r>
            <a:r>
              <a:rPr lang="ru-RU" sz="2100" dirty="0">
                <a:solidFill>
                  <a:schemeClr val="tx2"/>
                </a:solidFill>
              </a:rPr>
              <a:t>), </a:t>
            </a:r>
            <a:r>
              <a:rPr lang="ru-RU" sz="2100" dirty="0" err="1">
                <a:solidFill>
                  <a:schemeClr val="tx2"/>
                </a:solidFill>
              </a:rPr>
              <a:t>върху</a:t>
            </a:r>
            <a:r>
              <a:rPr lang="ru-RU" sz="2100" dirty="0">
                <a:solidFill>
                  <a:schemeClr val="tx2"/>
                </a:solidFill>
              </a:rPr>
              <a:t> </a:t>
            </a:r>
            <a:r>
              <a:rPr lang="ru-RU" sz="2100" dirty="0" err="1">
                <a:solidFill>
                  <a:schemeClr val="tx2"/>
                </a:solidFill>
              </a:rPr>
              <a:t>Cloud</a:t>
            </a:r>
            <a:r>
              <a:rPr lang="ru-RU" sz="2100" dirty="0">
                <a:solidFill>
                  <a:schemeClr val="tx2"/>
                </a:solidFill>
              </a:rPr>
              <a:t> архитектура</a:t>
            </a:r>
            <a:r>
              <a:rPr lang="ru-RU" sz="2100" dirty="0" smtClean="0">
                <a:solidFill>
                  <a:schemeClr val="tx2"/>
                </a:solidFill>
              </a:rPr>
              <a:t>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31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72808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11760" y="1196753"/>
            <a:ext cx="6336704" cy="5472608"/>
          </a:xfrm>
        </p:spPr>
        <p:txBody>
          <a:bodyPr>
            <a:normAutofit lnSpcReduction="1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дейност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3 и 4: 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Развитие/</a:t>
            </a:r>
            <a:r>
              <a:rPr lang="ru-RU" sz="2000" dirty="0" err="1" smtClean="0">
                <a:solidFill>
                  <a:schemeClr val="tx2"/>
                </a:solidFill>
              </a:rPr>
              <a:t>Въвеждане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на </a:t>
            </a:r>
            <a:r>
              <a:rPr lang="ru-RU" sz="20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 (МАР) – </a:t>
            </a:r>
            <a:r>
              <a:rPr lang="ru-RU" sz="2000" dirty="0" err="1">
                <a:solidFill>
                  <a:schemeClr val="tx2"/>
                </a:solidFill>
              </a:rPr>
              <a:t>отразяване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промените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произтичащи</a:t>
            </a:r>
            <a:r>
              <a:rPr lang="ru-RU" sz="2000" dirty="0">
                <a:solidFill>
                  <a:schemeClr val="tx2"/>
                </a:solidFill>
              </a:rPr>
              <a:t> от </a:t>
            </a:r>
            <a:r>
              <a:rPr lang="ru-RU" sz="2000" dirty="0" err="1">
                <a:solidFill>
                  <a:schemeClr val="tx2"/>
                </a:solidFill>
              </a:rPr>
              <a:t>Митническа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автоматизирана</a:t>
            </a:r>
            <a:r>
              <a:rPr lang="ru-RU" sz="2000" dirty="0">
                <a:solidFill>
                  <a:schemeClr val="tx2"/>
                </a:solidFill>
              </a:rPr>
              <a:t> система за </a:t>
            </a:r>
            <a:r>
              <a:rPr lang="ru-RU" sz="2000" dirty="0" err="1">
                <a:solidFill>
                  <a:schemeClr val="tx2"/>
                </a:solidFill>
              </a:rPr>
              <a:t>изнасяне</a:t>
            </a:r>
            <a:r>
              <a:rPr lang="ru-RU" sz="2000" dirty="0">
                <a:solidFill>
                  <a:schemeClr val="tx2"/>
                </a:solidFill>
              </a:rPr>
              <a:t> (МАСИ)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проекти</a:t>
            </a:r>
            <a:r>
              <a:rPr lang="ru-RU" sz="2000" dirty="0">
                <a:solidFill>
                  <a:schemeClr val="tx2"/>
                </a:solidFill>
              </a:rPr>
              <a:t> по МКС: 1.6 UCC </a:t>
            </a:r>
            <a:r>
              <a:rPr lang="ru-RU" sz="2000" dirty="0" err="1">
                <a:solidFill>
                  <a:schemeClr val="tx2"/>
                </a:solidFill>
              </a:rPr>
              <a:t>Automated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Export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(AES) и 2.6 UCC </a:t>
            </a:r>
            <a:r>
              <a:rPr lang="ru-RU" sz="2000" dirty="0" err="1">
                <a:solidFill>
                  <a:schemeClr val="tx2"/>
                </a:solidFill>
              </a:rPr>
              <a:t>Special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procedures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harmonisation</a:t>
            </a:r>
            <a:r>
              <a:rPr lang="ru-RU" sz="2000" dirty="0">
                <a:solidFill>
                  <a:schemeClr val="tx2"/>
                </a:solidFill>
              </a:rPr>
              <a:t> (EXP)) и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информационна</a:t>
            </a:r>
            <a:r>
              <a:rPr lang="ru-RU" sz="2000" dirty="0">
                <a:solidFill>
                  <a:schemeClr val="tx2"/>
                </a:solidFill>
              </a:rPr>
              <a:t> система за транзит (МИСТ2) (</a:t>
            </a:r>
            <a:r>
              <a:rPr lang="ru-RU" sz="2000" dirty="0" err="1">
                <a:solidFill>
                  <a:schemeClr val="tx2"/>
                </a:solidFill>
              </a:rPr>
              <a:t>реализирана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изпълнение</a:t>
            </a:r>
            <a:r>
              <a:rPr lang="ru-RU" sz="2000" dirty="0">
                <a:solidFill>
                  <a:schemeClr val="tx2"/>
                </a:solidFill>
              </a:rPr>
              <a:t> на проект по МКС: 1.7 UCC </a:t>
            </a:r>
            <a:r>
              <a:rPr lang="ru-RU" sz="2000" dirty="0" err="1">
                <a:solidFill>
                  <a:schemeClr val="tx2"/>
                </a:solidFill>
              </a:rPr>
              <a:t>Transit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system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including</a:t>
            </a:r>
            <a:r>
              <a:rPr lang="ru-RU" sz="2000" dirty="0">
                <a:solidFill>
                  <a:schemeClr val="tx2"/>
                </a:solidFill>
              </a:rPr>
              <a:t> NCTS – </a:t>
            </a:r>
            <a:r>
              <a:rPr lang="ru-RU" sz="2000" dirty="0" err="1">
                <a:solidFill>
                  <a:schemeClr val="tx2"/>
                </a:solidFill>
              </a:rPr>
              <a:t>phase</a:t>
            </a:r>
            <a:r>
              <a:rPr lang="ru-RU" sz="2000" dirty="0">
                <a:solidFill>
                  <a:schemeClr val="tx2"/>
                </a:solidFill>
              </a:rPr>
              <a:t> 5), </a:t>
            </a:r>
            <a:r>
              <a:rPr lang="ru-RU" sz="2000" dirty="0" err="1">
                <a:solidFill>
                  <a:schemeClr val="tx2"/>
                </a:solidFill>
              </a:rPr>
              <a:t>върху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Cloud</a:t>
            </a:r>
            <a:r>
              <a:rPr lang="ru-RU" sz="2000" dirty="0">
                <a:solidFill>
                  <a:schemeClr val="tx2"/>
                </a:solidFill>
              </a:rPr>
              <a:t> архитектура</a:t>
            </a:r>
            <a:r>
              <a:rPr lang="ru-RU" sz="2000" dirty="0" smtClean="0">
                <a:solidFill>
                  <a:schemeClr val="tx2"/>
                </a:solidFill>
              </a:rPr>
              <a:t>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b="1" dirty="0" err="1" smtClean="0">
                <a:solidFill>
                  <a:schemeClr val="tx2"/>
                </a:solidFill>
              </a:rPr>
              <a:t>Основна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дейност</a:t>
            </a:r>
            <a:r>
              <a:rPr lang="ru-RU" sz="2000" b="1" dirty="0">
                <a:solidFill>
                  <a:schemeClr val="tx2"/>
                </a:solidFill>
              </a:rPr>
              <a:t> 5: 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000" dirty="0" smtClean="0">
                <a:solidFill>
                  <a:schemeClr val="tx2"/>
                </a:solidFill>
              </a:rPr>
              <a:t>Обучения </a:t>
            </a:r>
            <a:r>
              <a:rPr lang="ru-RU" sz="2000" dirty="0">
                <a:solidFill>
                  <a:schemeClr val="tx2"/>
                </a:solidFill>
              </a:rPr>
              <a:t>на 25 служителя на АМ (20 потребители и 5 </a:t>
            </a:r>
            <a:r>
              <a:rPr lang="ru-RU" sz="2000" dirty="0" err="1">
                <a:solidFill>
                  <a:schemeClr val="tx2"/>
                </a:solidFill>
              </a:rPr>
              <a:t>администратори</a:t>
            </a:r>
            <a:r>
              <a:rPr lang="ru-RU" sz="2000" dirty="0">
                <a:solidFill>
                  <a:schemeClr val="tx2"/>
                </a:solidFill>
              </a:rPr>
              <a:t>) за работа с </a:t>
            </a:r>
            <a:r>
              <a:rPr lang="ru-RU" sz="2000" dirty="0" err="1">
                <a:solidFill>
                  <a:schemeClr val="tx2"/>
                </a:solidFill>
              </a:rPr>
              <a:t>реализираните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000" dirty="0">
                <a:solidFill>
                  <a:schemeClr val="tx2"/>
                </a:solidFill>
              </a:rPr>
              <a:t>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Модул</a:t>
            </a:r>
            <a:r>
              <a:rPr lang="ru-RU" sz="2000" dirty="0">
                <a:solidFill>
                  <a:schemeClr val="tx2"/>
                </a:solidFill>
              </a:rPr>
              <a:t> „Анализ на риска“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0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0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ru-RU" sz="2400" dirty="0" smtClean="0">
              <a:solidFill>
                <a:schemeClr val="tx2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7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536504"/>
          </a:xfrm>
        </p:spPr>
        <p:txBody>
          <a:bodyPr>
            <a:normAutofit lnSpcReduction="1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400" dirty="0" smtClean="0">
                <a:solidFill>
                  <a:schemeClr val="tx2"/>
                </a:solidFill>
              </a:rPr>
              <a:t>Всички </a:t>
            </a:r>
            <a:r>
              <a:rPr lang="bg-BG" sz="2400" dirty="0">
                <a:solidFill>
                  <a:schemeClr val="tx2"/>
                </a:solidFill>
              </a:rPr>
              <a:t>фази по </a:t>
            </a:r>
            <a:r>
              <a:rPr lang="en-US" sz="2400" dirty="0" smtClean="0">
                <a:solidFill>
                  <a:schemeClr val="tx2"/>
                </a:solidFill>
              </a:rPr>
              <a:t>TOGAF</a:t>
            </a:r>
            <a:r>
              <a:rPr lang="bg-BG" sz="2400" dirty="0" smtClean="0">
                <a:solidFill>
                  <a:schemeClr val="tx2"/>
                </a:solidFill>
              </a:rPr>
              <a:t>/</a:t>
            </a:r>
            <a:r>
              <a:rPr lang="en-US" sz="2400" dirty="0" smtClean="0">
                <a:solidFill>
                  <a:schemeClr val="tx2"/>
                </a:solidFill>
              </a:rPr>
              <a:t>ADM</a:t>
            </a:r>
            <a:r>
              <a:rPr lang="bg-BG" sz="2400" dirty="0">
                <a:solidFill>
                  <a:schemeClr val="tx2"/>
                </a:solidFill>
              </a:rPr>
              <a:t>, както и всички фази по </a:t>
            </a:r>
            <a:r>
              <a:rPr lang="en-US" sz="2400" dirty="0">
                <a:solidFill>
                  <a:schemeClr val="tx2"/>
                </a:solidFill>
              </a:rPr>
              <a:t>RUP </a:t>
            </a:r>
            <a:r>
              <a:rPr lang="bg-BG" sz="2400" dirty="0">
                <a:solidFill>
                  <a:schemeClr val="tx2"/>
                </a:solidFill>
              </a:rPr>
              <a:t>приключиха успешно и в срок, съгласно Главния план на проекта.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400" dirty="0">
                <a:solidFill>
                  <a:schemeClr val="tx2"/>
                </a:solidFill>
              </a:rPr>
              <a:t>Всички отчетни резултати са приети без забележки от НС по </a:t>
            </a:r>
            <a:r>
              <a:rPr lang="bg-BG" sz="2400" dirty="0" smtClean="0">
                <a:solidFill>
                  <a:schemeClr val="tx2"/>
                </a:solidFill>
              </a:rPr>
              <a:t>ИКТ на Агенция „Митници“.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400" dirty="0" smtClean="0">
                <a:solidFill>
                  <a:schemeClr val="tx2"/>
                </a:solidFill>
              </a:rPr>
              <a:t>Проведени бяха две обучения на потребители и администратори на модул „Анализ на риска“ за работа с реализираните функционалности.</a:t>
            </a:r>
            <a:endParaRPr lang="ru-RU" sz="2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 smtClean="0">
                <a:solidFill>
                  <a:schemeClr val="tx2"/>
                </a:solidFill>
              </a:rPr>
              <a:t> </a:t>
            </a:r>
            <a:endParaRPr lang="ru-RU" sz="2500" dirty="0">
              <a:solidFill>
                <a:schemeClr val="tx2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73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536504"/>
          </a:xfrm>
        </p:spPr>
        <p:txBody>
          <a:bodyPr>
            <a:normAutofit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200" dirty="0" smtClean="0">
                <a:solidFill>
                  <a:schemeClr val="tx2"/>
                </a:solidFill>
              </a:rPr>
              <a:t>Д</a:t>
            </a:r>
            <a:r>
              <a:rPr lang="ru-RU" sz="2200" dirty="0" err="1" smtClean="0">
                <a:solidFill>
                  <a:schemeClr val="tx2"/>
                </a:solidFill>
              </a:rPr>
              <a:t>ейността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беше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реализирана</a:t>
            </a:r>
            <a:r>
              <a:rPr lang="ru-RU" sz="2200" dirty="0">
                <a:solidFill>
                  <a:schemeClr val="tx2"/>
                </a:solidFill>
              </a:rPr>
              <a:t> от „Информационно </a:t>
            </a:r>
            <a:r>
              <a:rPr lang="ru-RU" sz="2200" dirty="0" err="1">
                <a:solidFill>
                  <a:schemeClr val="tx2"/>
                </a:solidFill>
              </a:rPr>
              <a:t>обслужване</a:t>
            </a:r>
            <a:r>
              <a:rPr lang="ru-RU" sz="2200" dirty="0">
                <a:solidFill>
                  <a:schemeClr val="tx2"/>
                </a:solidFill>
              </a:rPr>
              <a:t>“ АД в </a:t>
            </a:r>
            <a:r>
              <a:rPr lang="ru-RU" sz="2200" dirty="0" err="1">
                <a:solidFill>
                  <a:schemeClr val="tx2"/>
                </a:solidFill>
              </a:rPr>
              <a:t>рамките</a:t>
            </a:r>
            <a:r>
              <a:rPr lang="ru-RU" sz="2200" dirty="0">
                <a:solidFill>
                  <a:schemeClr val="tx2"/>
                </a:solidFill>
              </a:rPr>
              <a:t> на 17 </a:t>
            </a:r>
            <a:r>
              <a:rPr lang="ru-RU" sz="2200" dirty="0" err="1">
                <a:solidFill>
                  <a:schemeClr val="tx2"/>
                </a:solidFill>
              </a:rPr>
              <a:t>месеца</a:t>
            </a:r>
            <a:r>
              <a:rPr lang="ru-RU" sz="2200" dirty="0">
                <a:solidFill>
                  <a:schemeClr val="tx2"/>
                </a:solidFill>
              </a:rPr>
              <a:t> (от 19.05.2022 г. до 31.10.2023 г.)</a:t>
            </a: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200" dirty="0" err="1" smtClean="0">
                <a:solidFill>
                  <a:schemeClr val="tx2"/>
                </a:solidFill>
              </a:rPr>
              <a:t>Версиите</a:t>
            </a:r>
            <a:r>
              <a:rPr lang="ru-RU" sz="2200" dirty="0" smtClean="0">
                <a:solidFill>
                  <a:schemeClr val="tx2"/>
                </a:solidFill>
              </a:rPr>
              <a:t> на МАР по </a:t>
            </a:r>
            <a:r>
              <a:rPr lang="ru-RU" sz="2200" dirty="0" err="1" smtClean="0">
                <a:solidFill>
                  <a:schemeClr val="tx2"/>
                </a:solidFill>
              </a:rPr>
              <a:t>съответните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дейности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са</a:t>
            </a:r>
            <a:r>
              <a:rPr lang="ru-RU" sz="2200" dirty="0" smtClean="0">
                <a:solidFill>
                  <a:schemeClr val="tx2"/>
                </a:solidFill>
              </a:rPr>
              <a:t> успешно </a:t>
            </a:r>
            <a:r>
              <a:rPr lang="ru-RU" sz="2200" dirty="0" err="1" smtClean="0">
                <a:solidFill>
                  <a:schemeClr val="tx2"/>
                </a:solidFill>
              </a:rPr>
              <a:t>внедрени</a:t>
            </a:r>
            <a:r>
              <a:rPr lang="ru-RU" sz="2200" dirty="0" smtClean="0">
                <a:solidFill>
                  <a:schemeClr val="tx2"/>
                </a:solidFill>
              </a:rPr>
              <a:t> на продуктивна среда, </a:t>
            </a:r>
            <a:r>
              <a:rPr lang="ru-RU" sz="2200" dirty="0" err="1" smtClean="0">
                <a:solidFill>
                  <a:schemeClr val="tx2"/>
                </a:solidFill>
              </a:rPr>
              <a:t>съгласно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Главния</a:t>
            </a:r>
            <a:r>
              <a:rPr lang="ru-RU" sz="2200" dirty="0" smtClean="0">
                <a:solidFill>
                  <a:schemeClr val="tx2"/>
                </a:solidFill>
              </a:rPr>
              <a:t> план на проекта, </a:t>
            </a:r>
            <a:r>
              <a:rPr lang="ru-RU" sz="2200" dirty="0" err="1" smtClean="0">
                <a:solidFill>
                  <a:schemeClr val="tx2"/>
                </a:solidFill>
              </a:rPr>
              <a:t>както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следва</a:t>
            </a:r>
            <a:r>
              <a:rPr lang="ru-RU" sz="2200" dirty="0" smtClean="0">
                <a:solidFill>
                  <a:schemeClr val="tx2"/>
                </a:solidFill>
              </a:rPr>
              <a:t>:</a:t>
            </a:r>
          </a:p>
          <a:p>
            <a:pPr marL="342900" lvl="1" indent="-342900" algn="just">
              <a:spcAft>
                <a:spcPts val="600"/>
              </a:spcAft>
              <a:buFontTx/>
              <a:buChar char="-"/>
              <a:tabLst>
                <a:tab pos="-457200" algn="l"/>
              </a:tabLst>
            </a:pPr>
            <a:r>
              <a:rPr lang="ru-RU" sz="2200" dirty="0" smtClean="0">
                <a:solidFill>
                  <a:schemeClr val="tx2"/>
                </a:solidFill>
              </a:rPr>
              <a:t>на 01.03.2023 г. – </a:t>
            </a:r>
            <a:r>
              <a:rPr lang="ru-RU" sz="2200" dirty="0" err="1" smtClean="0">
                <a:solidFill>
                  <a:schemeClr val="tx2"/>
                </a:solidFill>
              </a:rPr>
              <a:t>във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връзка</a:t>
            </a:r>
            <a:r>
              <a:rPr lang="ru-RU" sz="2200" dirty="0" smtClean="0">
                <a:solidFill>
                  <a:schemeClr val="tx2"/>
                </a:solidFill>
              </a:rPr>
              <a:t> с </a:t>
            </a:r>
            <a:r>
              <a:rPr lang="ru-RU" sz="2200" dirty="0" err="1" smtClean="0">
                <a:solidFill>
                  <a:schemeClr val="tx2"/>
                </a:solidFill>
              </a:rPr>
              <a:t>промените</a:t>
            </a:r>
            <a:r>
              <a:rPr lang="ru-RU" sz="2200" dirty="0" smtClean="0">
                <a:solidFill>
                  <a:schemeClr val="tx2"/>
                </a:solidFill>
              </a:rPr>
              <a:t> в СКВ2 версия 2</a:t>
            </a:r>
          </a:p>
          <a:p>
            <a:pPr marL="342900" lvl="1" indent="-342900" algn="just">
              <a:spcAft>
                <a:spcPts val="600"/>
              </a:spcAft>
              <a:buFontTx/>
              <a:buChar char="-"/>
              <a:tabLst>
                <a:tab pos="-457200" algn="l"/>
              </a:tabLst>
            </a:pPr>
            <a:r>
              <a:rPr lang="ru-RU" sz="2200" dirty="0">
                <a:solidFill>
                  <a:schemeClr val="tx2"/>
                </a:solidFill>
              </a:rPr>
              <a:t>н</a:t>
            </a:r>
            <a:r>
              <a:rPr lang="ru-RU" sz="2200" dirty="0" smtClean="0">
                <a:solidFill>
                  <a:schemeClr val="tx2"/>
                </a:solidFill>
              </a:rPr>
              <a:t>а 28.08.2023 г. – </a:t>
            </a:r>
            <a:r>
              <a:rPr lang="ru-RU" sz="2200" dirty="0" err="1" smtClean="0">
                <a:solidFill>
                  <a:schemeClr val="tx2"/>
                </a:solidFill>
              </a:rPr>
              <a:t>във</a:t>
            </a:r>
            <a:r>
              <a:rPr lang="ru-RU" sz="2200" dirty="0" smtClean="0">
                <a:solidFill>
                  <a:schemeClr val="tx2"/>
                </a:solidFill>
              </a:rPr>
              <a:t> </a:t>
            </a:r>
            <a:r>
              <a:rPr lang="ru-RU" sz="2200" dirty="0" err="1" smtClean="0">
                <a:solidFill>
                  <a:schemeClr val="tx2"/>
                </a:solidFill>
              </a:rPr>
              <a:t>връзка</a:t>
            </a:r>
            <a:r>
              <a:rPr lang="ru-RU" sz="2200" dirty="0" smtClean="0">
                <a:solidFill>
                  <a:schemeClr val="tx2"/>
                </a:solidFill>
              </a:rPr>
              <a:t> с </a:t>
            </a:r>
            <a:r>
              <a:rPr lang="ru-RU" sz="2200" dirty="0" err="1" smtClean="0">
                <a:solidFill>
                  <a:schemeClr val="tx2"/>
                </a:solidFill>
              </a:rPr>
              <a:t>промените</a:t>
            </a:r>
            <a:r>
              <a:rPr lang="ru-RU" sz="2200" dirty="0" smtClean="0">
                <a:solidFill>
                  <a:schemeClr val="tx2"/>
                </a:solidFill>
              </a:rPr>
              <a:t> в МАСИ и МИСТ2</a:t>
            </a:r>
            <a:endParaRPr lang="ru-RU" sz="22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500" dirty="0">
                <a:solidFill>
                  <a:schemeClr val="tx2"/>
                </a:solidFill>
              </a:rPr>
              <a:t> </a:t>
            </a: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63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536504"/>
          </a:xfrm>
        </p:spPr>
        <p:txBody>
          <a:bodyPr>
            <a:normAutofit/>
          </a:bodyPr>
          <a:lstStyle/>
          <a:p>
            <a:pPr marL="0" lvl="1" algn="l">
              <a:spcAft>
                <a:spcPts val="600"/>
              </a:spcAft>
              <a:tabLst>
                <a:tab pos="-457200" algn="l"/>
              </a:tabLst>
            </a:pPr>
            <a:endParaRPr lang="bg-BG" sz="2400" dirty="0" smtClean="0">
              <a:solidFill>
                <a:schemeClr val="tx2"/>
              </a:solidFill>
            </a:endParaRPr>
          </a:p>
          <a:p>
            <a:pPr marL="0" lvl="1" algn="l">
              <a:spcAft>
                <a:spcPts val="600"/>
              </a:spcAft>
              <a:tabLst>
                <a:tab pos="-457200" algn="l"/>
              </a:tabLst>
            </a:pPr>
            <a:endParaRPr lang="bg-BG" sz="2400" dirty="0">
              <a:solidFill>
                <a:schemeClr val="tx2"/>
              </a:solidFill>
            </a:endParaRPr>
          </a:p>
          <a:p>
            <a:pPr marL="0" lvl="1" algn="l">
              <a:spcAft>
                <a:spcPts val="600"/>
              </a:spcAft>
              <a:tabLst>
                <a:tab pos="-457200" algn="l"/>
              </a:tabLst>
            </a:pPr>
            <a:r>
              <a:rPr lang="bg-BG" sz="2400" dirty="0" smtClean="0">
                <a:solidFill>
                  <a:schemeClr val="tx2"/>
                </a:solidFill>
              </a:rPr>
              <a:t>България е сред първите държави, които внедриха промените, съгласно сроковете в </a:t>
            </a:r>
            <a:r>
              <a:rPr lang="en-US" sz="2400" dirty="0" smtClean="0">
                <a:solidFill>
                  <a:schemeClr val="tx2"/>
                </a:solidFill>
              </a:rPr>
              <a:t>MASP</a:t>
            </a:r>
            <a:r>
              <a:rPr lang="bg-BG" sz="2400" dirty="0" smtClean="0">
                <a:solidFill>
                  <a:schemeClr val="tx2"/>
                </a:solidFill>
              </a:rPr>
              <a:t>.</a:t>
            </a:r>
          </a:p>
          <a:p>
            <a:pPr marL="0" lvl="1" algn="l">
              <a:spcAft>
                <a:spcPts val="600"/>
              </a:spcAft>
              <a:tabLst>
                <a:tab pos="-457200" algn="l"/>
              </a:tabLst>
            </a:pPr>
            <a:endParaRPr lang="ru-RU" sz="24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ru-RU" sz="2400" dirty="0">
                <a:solidFill>
                  <a:schemeClr val="tx2"/>
                </a:solidFill>
              </a:rPr>
              <a:t> </a:t>
            </a: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59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200800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2 - резултати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771800" y="1628800"/>
            <a:ext cx="5976664" cy="4824536"/>
          </a:xfrm>
        </p:spPr>
        <p:txBody>
          <a:bodyPr>
            <a:normAutofit fontScale="92500" lnSpcReduction="20000"/>
          </a:bodyPr>
          <a:lstStyle/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2600" dirty="0" smtClean="0">
                <a:solidFill>
                  <a:schemeClr val="tx2"/>
                </a:solidFill>
              </a:rPr>
              <a:t>Автоматизиране на </a:t>
            </a:r>
            <a:r>
              <a:rPr lang="ru-RU" sz="2600" dirty="0" err="1" smtClean="0">
                <a:solidFill>
                  <a:schemeClr val="tx2"/>
                </a:solidFill>
              </a:rPr>
              <a:t>дейностите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>
                <a:solidFill>
                  <a:schemeClr val="tx2"/>
                </a:solidFill>
              </a:rPr>
              <a:t>по управление на риска за </a:t>
            </a:r>
            <a:r>
              <a:rPr lang="ru-RU" sz="2600" dirty="0" err="1">
                <a:solidFill>
                  <a:schemeClr val="tx2"/>
                </a:solidFill>
              </a:rPr>
              <a:t>авиационна</a:t>
            </a:r>
            <a:r>
              <a:rPr lang="ru-RU" sz="2600" dirty="0">
                <a:solidFill>
                  <a:schemeClr val="tx2"/>
                </a:solidFill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</a:rPr>
              <a:t>сигурност</a:t>
            </a:r>
            <a:endParaRPr lang="ru-RU" sz="2600" dirty="0" smtClean="0">
              <a:solidFill>
                <a:schemeClr val="tx2"/>
              </a:solidFill>
            </a:endParaRP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ru-RU" sz="2600" dirty="0" err="1" smtClean="0">
                <a:solidFill>
                  <a:schemeClr val="tx2"/>
                </a:solidFill>
              </a:rPr>
              <a:t>Автоматизиране</a:t>
            </a:r>
            <a:r>
              <a:rPr lang="ru-RU" sz="2600" dirty="0" smtClean="0">
                <a:solidFill>
                  <a:schemeClr val="tx2"/>
                </a:solidFill>
              </a:rPr>
              <a:t> на </a:t>
            </a:r>
            <a:r>
              <a:rPr lang="ru-RU" sz="2600" dirty="0" err="1" smtClean="0">
                <a:solidFill>
                  <a:schemeClr val="tx2"/>
                </a:solidFill>
              </a:rPr>
              <a:t>дейностите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>
                <a:solidFill>
                  <a:schemeClr val="tx2"/>
                </a:solidFill>
              </a:rPr>
              <a:t>по управление на риска за </a:t>
            </a:r>
            <a:r>
              <a:rPr lang="ru-RU" sz="2600" dirty="0" err="1">
                <a:solidFill>
                  <a:schemeClr val="tx2"/>
                </a:solidFill>
              </a:rPr>
              <a:t>сигурност</a:t>
            </a:r>
            <a:r>
              <a:rPr lang="ru-RU" sz="2600" dirty="0">
                <a:solidFill>
                  <a:schemeClr val="tx2"/>
                </a:solidFill>
              </a:rPr>
              <a:t> и </a:t>
            </a:r>
            <a:r>
              <a:rPr lang="ru-RU" sz="2600" dirty="0" err="1">
                <a:solidFill>
                  <a:schemeClr val="tx2"/>
                </a:solidFill>
              </a:rPr>
              <a:t>безопасност</a:t>
            </a:r>
            <a:r>
              <a:rPr lang="ru-RU" sz="2600" dirty="0">
                <a:solidFill>
                  <a:schemeClr val="tx2"/>
                </a:solidFill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</a:rPr>
              <a:t>преди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 err="1" smtClean="0">
                <a:solidFill>
                  <a:schemeClr val="tx2"/>
                </a:solidFill>
              </a:rPr>
              <a:t>пристигане</a:t>
            </a:r>
            <a:r>
              <a:rPr lang="ru-RU" sz="2600" dirty="0" smtClean="0">
                <a:solidFill>
                  <a:schemeClr val="tx2"/>
                </a:solidFill>
              </a:rPr>
              <a:t> на </a:t>
            </a:r>
            <a:r>
              <a:rPr lang="ru-RU" sz="2600" dirty="0" err="1" smtClean="0">
                <a:solidFill>
                  <a:schemeClr val="tx2"/>
                </a:solidFill>
              </a:rPr>
              <a:t>стоките</a:t>
            </a:r>
            <a:endParaRPr lang="ru-RU" sz="2600" dirty="0">
              <a:solidFill>
                <a:schemeClr val="tx2"/>
              </a:solidFill>
            </a:endParaRP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2600" dirty="0" smtClean="0">
                <a:solidFill>
                  <a:schemeClr val="tx2"/>
                </a:solidFill>
              </a:rPr>
              <a:t>Използване </a:t>
            </a:r>
            <a:r>
              <a:rPr lang="bg-BG" sz="2600" dirty="0">
                <a:solidFill>
                  <a:schemeClr val="tx2"/>
                </a:solidFill>
              </a:rPr>
              <a:t>на споделени услуги за </a:t>
            </a:r>
            <a:r>
              <a:rPr lang="bg-BG" sz="2600" dirty="0" smtClean="0">
                <a:solidFill>
                  <a:schemeClr val="tx2"/>
                </a:solidFill>
              </a:rPr>
              <a:t>анализ - а</a:t>
            </a:r>
            <a:r>
              <a:rPr lang="ru-RU" sz="2600" dirty="0" err="1" smtClean="0">
                <a:solidFill>
                  <a:schemeClr val="tx2"/>
                </a:solidFill>
              </a:rPr>
              <a:t>налитичният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>
                <a:solidFill>
                  <a:schemeClr val="tx2"/>
                </a:solidFill>
              </a:rPr>
              <a:t>инструмент (SSA) на </a:t>
            </a:r>
            <a:r>
              <a:rPr lang="ru-RU" sz="2600" dirty="0" err="1">
                <a:solidFill>
                  <a:schemeClr val="tx2"/>
                </a:solidFill>
              </a:rPr>
              <a:t>ниво</a:t>
            </a:r>
            <a:r>
              <a:rPr lang="ru-RU" sz="2600" dirty="0">
                <a:solidFill>
                  <a:schemeClr val="tx2"/>
                </a:solidFill>
              </a:rPr>
              <a:t> ЕС </a:t>
            </a:r>
          </a:p>
          <a:p>
            <a:pPr lvl="1" indent="-4572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ru-RU" sz="2600" dirty="0" err="1" smtClean="0">
                <a:solidFill>
                  <a:schemeClr val="tx2"/>
                </a:solidFill>
              </a:rPr>
              <a:t>Автоматизиране</a:t>
            </a:r>
            <a:r>
              <a:rPr lang="ru-RU" sz="2600" dirty="0" smtClean="0">
                <a:solidFill>
                  <a:schemeClr val="tx2"/>
                </a:solidFill>
              </a:rPr>
              <a:t> на </a:t>
            </a:r>
            <a:r>
              <a:rPr lang="ru-RU" sz="2600" dirty="0" err="1">
                <a:solidFill>
                  <a:schemeClr val="tx2"/>
                </a:solidFill>
              </a:rPr>
              <a:t>процесите</a:t>
            </a:r>
            <a:r>
              <a:rPr lang="ru-RU" sz="2600" dirty="0">
                <a:solidFill>
                  <a:schemeClr val="tx2"/>
                </a:solidFill>
              </a:rPr>
              <a:t> по </a:t>
            </a:r>
            <a:r>
              <a:rPr lang="ru-RU" sz="2600" dirty="0" err="1">
                <a:solidFill>
                  <a:schemeClr val="tx2"/>
                </a:solidFill>
              </a:rPr>
              <a:t>извличане</a:t>
            </a:r>
            <a:r>
              <a:rPr lang="ru-RU" sz="2600" dirty="0">
                <a:solidFill>
                  <a:schemeClr val="tx2"/>
                </a:solidFill>
              </a:rPr>
              <a:t> и </a:t>
            </a:r>
            <a:r>
              <a:rPr lang="ru-RU" sz="2600" dirty="0" err="1">
                <a:solidFill>
                  <a:schemeClr val="tx2"/>
                </a:solidFill>
              </a:rPr>
              <a:t>анализиране</a:t>
            </a:r>
            <a:r>
              <a:rPr lang="ru-RU" sz="2600" dirty="0">
                <a:solidFill>
                  <a:schemeClr val="tx2"/>
                </a:solidFill>
              </a:rPr>
              <a:t> на </a:t>
            </a:r>
            <a:r>
              <a:rPr lang="ru-RU" sz="2600" dirty="0" smtClean="0">
                <a:solidFill>
                  <a:schemeClr val="tx2"/>
                </a:solidFill>
              </a:rPr>
              <a:t>информация</a:t>
            </a:r>
            <a:endParaRPr lang="ru-RU" sz="2600" dirty="0">
              <a:solidFill>
                <a:schemeClr val="tx2"/>
              </a:solidFill>
            </a:endParaRPr>
          </a:p>
          <a:p>
            <a:pPr algn="just"/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614</Words>
  <Application>Microsoft Office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тема</vt:lpstr>
      <vt:lpstr>Дейност 1</vt:lpstr>
      <vt:lpstr>Дейност 1, ОП 2 – дейности</vt:lpstr>
      <vt:lpstr>Дейност 1, ОП 2 – дейности</vt:lpstr>
      <vt:lpstr>Дейност 1, ОП 2</vt:lpstr>
      <vt:lpstr>Дейност 1, ОП 2</vt:lpstr>
      <vt:lpstr>Дейност 1, ОП 2</vt:lpstr>
      <vt:lpstr>Дейност 1, ОП 2 - резултати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100</cp:revision>
  <dcterms:created xsi:type="dcterms:W3CDTF">2020-05-12T09:06:58Z</dcterms:created>
  <dcterms:modified xsi:type="dcterms:W3CDTF">2023-11-27T15:29:22Z</dcterms:modified>
</cp:coreProperties>
</file>