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0" r:id="rId3"/>
    <p:sldId id="277" r:id="rId4"/>
    <p:sldId id="281" r:id="rId5"/>
    <p:sldId id="282" r:id="rId6"/>
    <p:sldId id="283" r:id="rId7"/>
    <p:sldId id="284" r:id="rId8"/>
    <p:sldId id="285" r:id="rId9"/>
    <p:sldId id="288" r:id="rId10"/>
    <p:sldId id="286" r:id="rId11"/>
    <p:sldId id="287" r:id="rId1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2485" autoAdjust="0"/>
  </p:normalViewPr>
  <p:slideViewPr>
    <p:cSldViewPr showGuides="1">
      <p:cViewPr varScale="1">
        <p:scale>
          <a:sx n="69" d="100"/>
          <a:sy n="69" d="100"/>
        </p:scale>
        <p:origin x="282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3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51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94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26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3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50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2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07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2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40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3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99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ru-RU" sz="1300" kern="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01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699792" y="4581128"/>
            <a:ext cx="5974432" cy="22322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BG05SFOP001-1.025-0001-С01/29.11.2021 г  за предоставяне на безвъзмездна финансова помощ по Процедура 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BG05SFOP001-1.025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</a:t>
            </a:r>
            <a:b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>
                <a:solidFill>
                  <a:schemeClr val="tx2"/>
                </a:solidFill>
              </a:rPr>
              <a:t>Георги </a:t>
            </a:r>
            <a:r>
              <a:rPr lang="bg-BG" sz="1600" b="1" dirty="0" err="1">
                <a:solidFill>
                  <a:schemeClr val="tx2"/>
                </a:solidFill>
              </a:rPr>
              <a:t>Герганов</a:t>
            </a:r>
            <a:r>
              <a:rPr lang="bg-BG" sz="1600" b="1" dirty="0">
                <a:solidFill>
                  <a:schemeClr val="tx2"/>
                </a:solidFill>
              </a:rPr>
              <a:t>, </a:t>
            </a:r>
            <a:r>
              <a:rPr lang="bg-BG" sz="1600" dirty="0">
                <a:solidFill>
                  <a:schemeClr val="tx2"/>
                </a:solidFill>
              </a:rPr>
              <a:t>ръководител на проекта</a:t>
            </a:r>
          </a:p>
          <a:p>
            <a:pPr algn="ctr"/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>
                <a:solidFill>
                  <a:schemeClr val="tx2"/>
                </a:solidFill>
                <a:latin typeface="+mn-lt"/>
              </a:rPr>
              <a:t>СИЕНСИС АД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Надграждане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основните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системи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Агенция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„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“ за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предоставяне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данни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и услуги – БИМИС (фаза 3)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>
                <a:solidFill>
                  <a:srgbClr val="1F497D"/>
                </a:solidFill>
              </a:rPr>
              <a:t>Основни партньорства на СИЕНСИС с водещите световни производители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B1F57B-E518-4CF2-B0B3-AFFBCDEDC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838" y="1779914"/>
            <a:ext cx="1585843" cy="1568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CB4E20-FB03-4A51-9E06-EF035D63B0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863" y="1669133"/>
            <a:ext cx="1836715" cy="1468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F1799-22B5-4297-B2E1-DC7EA21E96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966" y="5997667"/>
            <a:ext cx="2828671" cy="5327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CBBB8C-E067-4FAF-AE7B-659A4E3819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087" y="5105978"/>
            <a:ext cx="2765831" cy="9138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60AD68-5B0A-4501-8F3C-E1B90EB0D2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32" y="4630592"/>
            <a:ext cx="1481651" cy="15470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ACCE6F-209B-4D60-BE67-8FF891A91CE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99" y="1783986"/>
            <a:ext cx="2679197" cy="7802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93B17F-C487-49E9-BFE6-32FAB3C854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504" y="3537747"/>
            <a:ext cx="2758423" cy="13841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1AAFA6-A8D4-4353-8D7A-02815A09EDE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647" y="3431360"/>
            <a:ext cx="1712992" cy="15141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5829E5-B56E-4BA3-A422-F0EBDBA0887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97" y="2851299"/>
            <a:ext cx="2679196" cy="14876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80416B-CF63-49B2-B7A8-0B7132F7D7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863" y="5255096"/>
            <a:ext cx="1434921" cy="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276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sz="4000" dirty="0">
                <a:solidFill>
                  <a:schemeClr val="accent1">
                    <a:lumMod val="75000"/>
                  </a:schemeClr>
                </a:solidFill>
              </a:rPr>
              <a:t>Благодаря за вниманието!</a:t>
            </a:r>
          </a:p>
          <a:p>
            <a:pPr marL="0" indent="0" algn="ctr">
              <a:buNone/>
            </a:pPr>
            <a:endParaRPr lang="bg-BG" sz="13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</a:rPr>
              <a:t>Георги </a:t>
            </a:r>
            <a:r>
              <a:rPr lang="bg-BG" sz="1600" b="1" dirty="0" err="1">
                <a:solidFill>
                  <a:schemeClr val="accent1">
                    <a:lumMod val="75000"/>
                  </a:schemeClr>
                </a:solidFill>
              </a:rPr>
              <a:t>Герганов</a:t>
            </a: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bg-BG" sz="1600" dirty="0">
                <a:solidFill>
                  <a:schemeClr val="accent1">
                    <a:lumMod val="75000"/>
                  </a:schemeClr>
                </a:solidFill>
              </a:rPr>
              <a:t>ръководител звено „Управление на проекти“</a:t>
            </a:r>
          </a:p>
          <a:p>
            <a:pPr marL="0" indent="0" algn="ctr">
              <a:buNone/>
            </a:pP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F3C137-6B17-4422-AFDF-349BC709A87F}"/>
              </a:ext>
            </a:extLst>
          </p:cNvPr>
          <p:cNvSpPr/>
          <p:nvPr/>
        </p:nvSpPr>
        <p:spPr>
          <a:xfrm>
            <a:off x="2691282" y="4213750"/>
            <a:ext cx="6444208" cy="264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bg-BG" sz="1400" kern="0" dirty="0">
                <a:solidFill>
                  <a:schemeClr val="tx2"/>
                </a:solidFill>
              </a:rPr>
              <a:t>София 1680</a:t>
            </a:r>
            <a:endParaRPr lang="en-US" sz="1400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sz="1400" kern="0" dirty="0">
                <a:solidFill>
                  <a:schemeClr val="tx2"/>
                </a:solidFill>
              </a:rPr>
              <a:t>Ул. </a:t>
            </a:r>
            <a:r>
              <a:rPr lang="bg-BG" sz="1400" kern="0" dirty="0" err="1">
                <a:solidFill>
                  <a:schemeClr val="tx2"/>
                </a:solidFill>
              </a:rPr>
              <a:t>Лерин</a:t>
            </a:r>
            <a:r>
              <a:rPr lang="bg-BG" sz="1400" kern="0" dirty="0">
                <a:solidFill>
                  <a:schemeClr val="tx2"/>
                </a:solidFill>
              </a:rPr>
              <a:t> 44-46</a:t>
            </a:r>
            <a:endParaRPr lang="en-US" sz="1400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400" kern="0" dirty="0">
                <a:solidFill>
                  <a:schemeClr val="tx2"/>
                </a:solidFill>
              </a:rPr>
              <a:t>T: +359 2 958 36 00</a:t>
            </a:r>
          </a:p>
          <a:p>
            <a:pPr lvl="0">
              <a:lnSpc>
                <a:spcPct val="150000"/>
              </a:lnSpc>
              <a:defRPr/>
            </a:pPr>
            <a:r>
              <a:rPr lang="en-US" sz="1400" kern="0" dirty="0">
                <a:solidFill>
                  <a:schemeClr val="tx2"/>
                </a:solidFill>
              </a:rPr>
              <a:t>E: office@cnsys.bg</a:t>
            </a:r>
            <a:endParaRPr lang="bg-BG" sz="1400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400" kern="0" dirty="0">
                <a:solidFill>
                  <a:schemeClr val="tx2"/>
                </a:solidFill>
              </a:rPr>
              <a:t>W: www.cnsys.bg</a:t>
            </a:r>
          </a:p>
          <a:p>
            <a:pPr lvl="0">
              <a:lnSpc>
                <a:spcPct val="150000"/>
              </a:lnSpc>
              <a:defRPr/>
            </a:pPr>
            <a:endParaRPr lang="en-US" sz="1400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sz="1400" kern="0" dirty="0">
                <a:solidFill>
                  <a:schemeClr val="tx2"/>
                </a:solidFill>
              </a:rPr>
              <a:t>Център за обслужване на клиенти в режим 24х7: 0700 16 036</a:t>
            </a:r>
            <a:endParaRPr lang="en-US" sz="1400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endParaRPr lang="ru-RU" sz="1400" kern="0" dirty="0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435F63-EFB4-4A6E-83C6-20A446C87B3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281" y="4581128"/>
            <a:ext cx="2660650" cy="8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65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4781119" y="4480376"/>
            <a:ext cx="2232248" cy="4320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chemeClr val="accent1">
                    <a:lumMod val="75000"/>
                  </a:schemeClr>
                </a:solidFill>
              </a:rPr>
              <a:t>Договор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 C3689</a:t>
            </a:r>
            <a:r>
              <a:rPr lang="bg-BG" sz="120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/23.03.2022 </a:t>
            </a:r>
            <a:r>
              <a:rPr lang="bg-BG" sz="1200" dirty="0">
                <a:solidFill>
                  <a:schemeClr val="accent1">
                    <a:lumMod val="75000"/>
                  </a:schemeClr>
                </a:solidFill>
              </a:rPr>
              <a:t>г. </a:t>
            </a: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>
                <a:solidFill>
                  <a:schemeClr val="tx2"/>
                </a:solidFill>
              </a:rPr>
              <a:t>Георги </a:t>
            </a:r>
            <a:r>
              <a:rPr lang="bg-BG" sz="1600" b="1" dirty="0" err="1">
                <a:solidFill>
                  <a:schemeClr val="tx2"/>
                </a:solidFill>
              </a:rPr>
              <a:t>Герганов</a:t>
            </a:r>
            <a:r>
              <a:rPr lang="bg-BG" sz="1600" b="1" dirty="0">
                <a:solidFill>
                  <a:schemeClr val="tx2"/>
                </a:solidFill>
              </a:rPr>
              <a:t>, </a:t>
            </a:r>
            <a:r>
              <a:rPr lang="bg-BG" sz="1600" dirty="0">
                <a:solidFill>
                  <a:schemeClr val="tx2"/>
                </a:solidFill>
              </a:rPr>
              <a:t>ръководител на проекта</a:t>
            </a:r>
          </a:p>
          <a:p>
            <a:pPr algn="ctr"/>
            <a:r>
              <a:rPr lang="bg-BG" sz="1600" dirty="0">
                <a:solidFill>
                  <a:schemeClr val="tx2"/>
                </a:solidFill>
              </a:rPr>
              <a:t> </a:t>
            </a:r>
            <a:r>
              <a:rPr lang="bg-BG" sz="1600" dirty="0">
                <a:solidFill>
                  <a:schemeClr val="tx2"/>
                </a:solidFill>
                <a:latin typeface="+mn-lt"/>
              </a:rPr>
              <a:t>СИЕНСИС АД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Доставка,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инсталация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, интеграция и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гаранционна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поддръжка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единно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техническо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решение за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изграждане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DRC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E4FC97-673E-4835-8293-C2DF5CF5563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682" y="5445224"/>
            <a:ext cx="2660650" cy="8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7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>
                <a:solidFill>
                  <a:srgbClr val="1F497D"/>
                </a:solidFill>
              </a:rPr>
              <a:t>Изпълнени дейности в обхвата на проекта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31232" y="1412776"/>
            <a:ext cx="6912768" cy="461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Доставка на </a:t>
            </a:r>
            <a:r>
              <a:rPr lang="ru-RU" kern="0" dirty="0" err="1">
                <a:solidFill>
                  <a:schemeClr val="tx2"/>
                </a:solidFill>
              </a:rPr>
              <a:t>компонентите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единното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техническо</a:t>
            </a:r>
            <a:r>
              <a:rPr lang="ru-RU" kern="0" dirty="0">
                <a:solidFill>
                  <a:schemeClr val="tx2"/>
                </a:solidFill>
              </a:rPr>
              <a:t> решение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Обследване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съществуващия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център</a:t>
            </a:r>
            <a:endParaRPr lang="ru-RU" kern="0" dirty="0">
              <a:solidFill>
                <a:schemeClr val="tx2"/>
              </a:solidFill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Дизайн на </a:t>
            </a:r>
            <a:r>
              <a:rPr lang="ru-RU" kern="0" dirty="0" err="1">
                <a:solidFill>
                  <a:schemeClr val="tx2"/>
                </a:solidFill>
              </a:rPr>
              <a:t>единното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техническо</a:t>
            </a:r>
            <a:r>
              <a:rPr lang="ru-RU" kern="0" dirty="0">
                <a:solidFill>
                  <a:schemeClr val="tx2"/>
                </a:solidFill>
              </a:rPr>
              <a:t> решение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Проект на архитектура на </a:t>
            </a:r>
            <a:r>
              <a:rPr lang="ru-RU" kern="0" dirty="0" err="1">
                <a:solidFill>
                  <a:schemeClr val="tx2"/>
                </a:solidFill>
              </a:rPr>
              <a:t>контейнерна</a:t>
            </a:r>
            <a:r>
              <a:rPr lang="ru-RU" kern="0" dirty="0">
                <a:solidFill>
                  <a:schemeClr val="tx2"/>
                </a:solidFill>
              </a:rPr>
              <a:t> платформа </a:t>
            </a:r>
            <a:r>
              <a:rPr lang="en-US" kern="0" dirty="0">
                <a:solidFill>
                  <a:schemeClr val="tx2"/>
                </a:solidFill>
              </a:rPr>
              <a:t>Red Hat OpenShift Container Platform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Оптимизация и </a:t>
            </a:r>
            <a:r>
              <a:rPr lang="ru-RU" kern="0" dirty="0" err="1">
                <a:solidFill>
                  <a:schemeClr val="tx2"/>
                </a:solidFill>
              </a:rPr>
              <a:t>надграждане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съществуващия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център</a:t>
            </a:r>
            <a:endParaRPr lang="ru-RU" kern="0" dirty="0">
              <a:solidFill>
                <a:schemeClr val="tx2"/>
              </a:solidFill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Физическа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инсталация</a:t>
            </a:r>
            <a:r>
              <a:rPr lang="ru-RU" kern="0" dirty="0">
                <a:solidFill>
                  <a:schemeClr val="tx2"/>
                </a:solidFill>
              </a:rPr>
              <a:t>, конфигурация и миграция на DRC и </a:t>
            </a:r>
            <a:r>
              <a:rPr lang="ru-RU" kern="0" dirty="0" err="1">
                <a:solidFill>
                  <a:schemeClr val="tx2"/>
                </a:solidFill>
              </a:rPr>
              <a:t>инфраструктурата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двата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центъра</a:t>
            </a:r>
            <a:r>
              <a:rPr lang="ru-RU" kern="0" dirty="0">
                <a:solidFill>
                  <a:schemeClr val="tx2"/>
                </a:solidFill>
              </a:rPr>
              <a:t> за </a:t>
            </a:r>
            <a:r>
              <a:rPr lang="ru-RU" kern="0" dirty="0" err="1">
                <a:solidFill>
                  <a:schemeClr val="tx2"/>
                </a:solidFill>
              </a:rPr>
              <a:t>данни</a:t>
            </a:r>
            <a:endParaRPr lang="ru-RU" kern="0" dirty="0">
              <a:solidFill>
                <a:schemeClr val="tx2"/>
              </a:solidFill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Мигриране</a:t>
            </a:r>
            <a:r>
              <a:rPr lang="ru-RU" kern="0" dirty="0">
                <a:solidFill>
                  <a:schemeClr val="tx2"/>
                </a:solidFill>
              </a:rPr>
              <a:t>, </a:t>
            </a:r>
            <a:r>
              <a:rPr lang="ru-RU" kern="0" dirty="0" err="1">
                <a:solidFill>
                  <a:schemeClr val="tx2"/>
                </a:solidFill>
              </a:rPr>
              <a:t>тестване</a:t>
            </a:r>
            <a:r>
              <a:rPr lang="ru-RU" kern="0" dirty="0">
                <a:solidFill>
                  <a:schemeClr val="tx2"/>
                </a:solidFill>
              </a:rPr>
              <a:t> и </a:t>
            </a:r>
            <a:r>
              <a:rPr lang="ru-RU" kern="0" dirty="0" err="1">
                <a:solidFill>
                  <a:schemeClr val="tx2"/>
                </a:solidFill>
              </a:rPr>
              <a:t>резервиране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сървърите</a:t>
            </a:r>
            <a:r>
              <a:rPr lang="ru-RU" kern="0" dirty="0">
                <a:solidFill>
                  <a:schemeClr val="tx2"/>
                </a:solidFill>
              </a:rPr>
              <a:t> за </a:t>
            </a:r>
            <a:r>
              <a:rPr lang="ru-RU" kern="0" dirty="0" err="1">
                <a:solidFill>
                  <a:schemeClr val="tx2"/>
                </a:solidFill>
              </a:rPr>
              <a:t>бази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данни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информационните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системи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включени</a:t>
            </a:r>
            <a:r>
              <a:rPr lang="ru-RU" kern="0" dirty="0">
                <a:solidFill>
                  <a:schemeClr val="tx2"/>
                </a:solidFill>
              </a:rPr>
              <a:t> в </a:t>
            </a:r>
            <a:r>
              <a:rPr lang="ru-RU" kern="0" dirty="0" err="1">
                <a:solidFill>
                  <a:schemeClr val="tx2"/>
                </a:solidFill>
              </a:rPr>
              <a:t>етап</a:t>
            </a:r>
            <a:r>
              <a:rPr lang="ru-RU" kern="0" dirty="0">
                <a:solidFill>
                  <a:schemeClr val="tx2"/>
                </a:solidFill>
              </a:rPr>
              <a:t> 1 на проекта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Обучение на служители на АМ</a:t>
            </a:r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dirty="0" err="1">
                <a:solidFill>
                  <a:srgbClr val="1F497D"/>
                </a:solidFill>
              </a:rPr>
              <a:t>Основни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хардуерни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елементи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доставени</a:t>
            </a:r>
            <a:r>
              <a:rPr lang="ru-RU" sz="2000" b="1" dirty="0">
                <a:solidFill>
                  <a:srgbClr val="1F497D"/>
                </a:solidFill>
              </a:rPr>
              <a:t> в обхвата на проекта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483768" y="1412776"/>
            <a:ext cx="6660232" cy="420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Софтуерно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дефинирана</a:t>
            </a:r>
            <a:r>
              <a:rPr lang="ru-RU" kern="0" dirty="0">
                <a:solidFill>
                  <a:schemeClr val="tx2"/>
                </a:solidFill>
              </a:rPr>
              <a:t> мрежа (</a:t>
            </a:r>
            <a:r>
              <a:rPr lang="ru-RU" kern="0" dirty="0" err="1">
                <a:solidFill>
                  <a:schemeClr val="tx2"/>
                </a:solidFill>
              </a:rPr>
              <a:t>виртуални</a:t>
            </a:r>
            <a:r>
              <a:rPr lang="ru-RU" kern="0" dirty="0">
                <a:solidFill>
                  <a:schemeClr val="tx2"/>
                </a:solidFill>
              </a:rPr>
              <a:t> мрежи) - </a:t>
            </a:r>
            <a:r>
              <a:rPr lang="en-US" kern="0" dirty="0">
                <a:solidFill>
                  <a:schemeClr val="tx2"/>
                </a:solidFill>
              </a:rPr>
              <a:t>Cisco ACI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Гранични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маршрутизатори</a:t>
            </a:r>
            <a:r>
              <a:rPr lang="ru-RU" kern="0" dirty="0">
                <a:solidFill>
                  <a:schemeClr val="tx2"/>
                </a:solidFill>
              </a:rPr>
              <a:t> – </a:t>
            </a:r>
            <a:r>
              <a:rPr lang="en-US" kern="0" dirty="0">
                <a:solidFill>
                  <a:schemeClr val="tx2"/>
                </a:solidFill>
              </a:rPr>
              <a:t>Cisco Catalyst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Защитни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стени</a:t>
            </a:r>
            <a:r>
              <a:rPr lang="ru-RU" kern="0" dirty="0">
                <a:solidFill>
                  <a:schemeClr val="tx2"/>
                </a:solidFill>
              </a:rPr>
              <a:t> от </a:t>
            </a:r>
            <a:r>
              <a:rPr lang="ru-RU" kern="0" dirty="0" err="1">
                <a:solidFill>
                  <a:schemeClr val="tx2"/>
                </a:solidFill>
              </a:rPr>
              <a:t>следващо</a:t>
            </a:r>
            <a:r>
              <a:rPr lang="ru-RU" kern="0" dirty="0">
                <a:solidFill>
                  <a:schemeClr val="tx2"/>
                </a:solidFill>
              </a:rPr>
              <a:t> поколение – </a:t>
            </a:r>
            <a:r>
              <a:rPr lang="en-US" kern="0" dirty="0">
                <a:solidFill>
                  <a:schemeClr val="tx2"/>
                </a:solidFill>
              </a:rPr>
              <a:t>Cisco Firepower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Система за защита на уеб трафика – </a:t>
            </a:r>
            <a:r>
              <a:rPr lang="en-US" kern="0" dirty="0">
                <a:solidFill>
                  <a:schemeClr val="tx2"/>
                </a:solidFill>
              </a:rPr>
              <a:t>Cisco WSA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Система за защита на </a:t>
            </a:r>
            <a:r>
              <a:rPr lang="ru-RU" kern="0" dirty="0" err="1">
                <a:solidFill>
                  <a:schemeClr val="tx2"/>
                </a:solidFill>
              </a:rPr>
              <a:t>електронната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поща</a:t>
            </a:r>
            <a:r>
              <a:rPr lang="ru-RU" kern="0" dirty="0">
                <a:solidFill>
                  <a:schemeClr val="tx2"/>
                </a:solidFill>
              </a:rPr>
              <a:t> – </a:t>
            </a:r>
            <a:r>
              <a:rPr lang="en-US" kern="0" dirty="0">
                <a:solidFill>
                  <a:schemeClr val="tx2"/>
                </a:solidFill>
              </a:rPr>
              <a:t>Cisco ESA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>
                <a:solidFill>
                  <a:schemeClr val="tx2"/>
                </a:solidFill>
              </a:rPr>
              <a:t>Система за управление и наблюдение на </a:t>
            </a:r>
            <a:r>
              <a:rPr lang="ru-RU" kern="0" dirty="0" err="1">
                <a:solidFill>
                  <a:schemeClr val="tx2"/>
                </a:solidFill>
              </a:rPr>
              <a:t>системите</a:t>
            </a:r>
            <a:r>
              <a:rPr lang="ru-RU" kern="0" dirty="0">
                <a:solidFill>
                  <a:schemeClr val="tx2"/>
                </a:solidFill>
              </a:rPr>
              <a:t> за защита на </a:t>
            </a:r>
            <a:r>
              <a:rPr lang="en-US" kern="0" dirty="0">
                <a:solidFill>
                  <a:schemeClr val="tx2"/>
                </a:solidFill>
              </a:rPr>
              <a:t>email </a:t>
            </a:r>
            <a:r>
              <a:rPr lang="ru-RU" kern="0" dirty="0">
                <a:solidFill>
                  <a:schemeClr val="tx2"/>
                </a:solidFill>
              </a:rPr>
              <a:t>и </a:t>
            </a:r>
            <a:r>
              <a:rPr lang="en-US" kern="0" dirty="0">
                <a:solidFill>
                  <a:schemeClr val="tx2"/>
                </a:solidFill>
              </a:rPr>
              <a:t>web </a:t>
            </a:r>
            <a:r>
              <a:rPr lang="ru-RU" kern="0" dirty="0">
                <a:solidFill>
                  <a:schemeClr val="tx2"/>
                </a:solidFill>
              </a:rPr>
              <a:t>трафика- </a:t>
            </a:r>
            <a:r>
              <a:rPr lang="en-US" kern="0" dirty="0">
                <a:solidFill>
                  <a:schemeClr val="tx2"/>
                </a:solidFill>
              </a:rPr>
              <a:t>Cisco SMA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Сървърни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системи</a:t>
            </a:r>
            <a:r>
              <a:rPr lang="ru-RU" kern="0" dirty="0">
                <a:solidFill>
                  <a:schemeClr val="tx2"/>
                </a:solidFill>
              </a:rPr>
              <a:t> – </a:t>
            </a:r>
            <a:r>
              <a:rPr lang="en-US" kern="0" dirty="0">
                <a:solidFill>
                  <a:schemeClr val="tx2"/>
                </a:solidFill>
              </a:rPr>
              <a:t>Cisco UCS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Комутатор</a:t>
            </a:r>
            <a:r>
              <a:rPr lang="ru-RU" kern="0" dirty="0">
                <a:solidFill>
                  <a:schemeClr val="tx2"/>
                </a:solidFill>
              </a:rPr>
              <a:t> с </a:t>
            </a:r>
            <a:r>
              <a:rPr lang="ru-RU" kern="0" dirty="0" err="1">
                <a:solidFill>
                  <a:schemeClr val="tx2"/>
                </a:solidFill>
              </a:rPr>
              <a:t>поддръжка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en-US" kern="0" dirty="0">
                <a:solidFill>
                  <a:schemeClr val="tx2"/>
                </a:solidFill>
              </a:rPr>
              <a:t>FC/IP – Cisco MDS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Дискови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масиви</a:t>
            </a:r>
            <a:r>
              <a:rPr lang="ru-RU" kern="0" dirty="0">
                <a:solidFill>
                  <a:schemeClr val="tx2"/>
                </a:solidFill>
              </a:rPr>
              <a:t> – </a:t>
            </a:r>
            <a:r>
              <a:rPr lang="en-US" kern="0" dirty="0">
                <a:solidFill>
                  <a:schemeClr val="tx2"/>
                </a:solidFill>
              </a:rPr>
              <a:t>Dell Unity</a:t>
            </a:r>
          </a:p>
        </p:txBody>
      </p:sp>
    </p:spTree>
    <p:extLst>
      <p:ext uri="{BB962C8B-B14F-4D97-AF65-F5344CB8AC3E}">
        <p14:creationId xmlns:p14="http://schemas.microsoft.com/office/powerpoint/2010/main" val="2743173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dirty="0" err="1">
                <a:solidFill>
                  <a:srgbClr val="1F497D"/>
                </a:solidFill>
              </a:rPr>
              <a:t>Изграждане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софтуерно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дефинирана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мрежова</a:t>
            </a:r>
            <a:r>
              <a:rPr lang="ru-RU" sz="2000" b="1" dirty="0">
                <a:solidFill>
                  <a:srgbClr val="1F497D"/>
                </a:solidFill>
              </a:rPr>
              <a:t> инфраструктура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976D9B-41E0-4E29-BFF5-F0BDE65CAE2B}"/>
              </a:ext>
            </a:extLst>
          </p:cNvPr>
          <p:cNvSpPr/>
          <p:nvPr/>
        </p:nvSpPr>
        <p:spPr>
          <a:xfrm>
            <a:off x="1979712" y="1412776"/>
            <a:ext cx="7164288" cy="5035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Софтуерно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дефинирана</a:t>
            </a:r>
            <a:r>
              <a:rPr lang="ru-RU" kern="0" dirty="0">
                <a:solidFill>
                  <a:schemeClr val="tx2"/>
                </a:solidFill>
              </a:rPr>
              <a:t> мрежа (SDN) </a:t>
            </a:r>
            <a:r>
              <a:rPr lang="ru-RU" kern="0" dirty="0" err="1">
                <a:solidFill>
                  <a:schemeClr val="tx2"/>
                </a:solidFill>
              </a:rPr>
              <a:t>позволява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директно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програмируем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мрежов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контрол</a:t>
            </a:r>
            <a:r>
              <a:rPr lang="ru-RU" kern="0" dirty="0">
                <a:solidFill>
                  <a:schemeClr val="tx2"/>
                </a:solidFill>
              </a:rPr>
              <a:t> за приложения и </a:t>
            </a:r>
            <a:r>
              <a:rPr lang="ru-RU" kern="0" dirty="0" err="1">
                <a:solidFill>
                  <a:schemeClr val="tx2"/>
                </a:solidFill>
              </a:rPr>
              <a:t>мрежови</a:t>
            </a:r>
            <a:r>
              <a:rPr lang="ru-RU" kern="0" dirty="0">
                <a:solidFill>
                  <a:schemeClr val="tx2"/>
                </a:solidFill>
              </a:rPr>
              <a:t> услуги. </a:t>
            </a:r>
            <a:r>
              <a:rPr lang="ru-RU" kern="0" dirty="0" err="1">
                <a:solidFill>
                  <a:schemeClr val="tx2"/>
                </a:solidFill>
              </a:rPr>
              <a:t>Софтуерно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дефинираната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мрежова</a:t>
            </a:r>
            <a:r>
              <a:rPr lang="ru-RU" kern="0" dirty="0">
                <a:solidFill>
                  <a:schemeClr val="tx2"/>
                </a:solidFill>
              </a:rPr>
              <a:t> архитектура </a:t>
            </a:r>
            <a:r>
              <a:rPr lang="ru-RU" kern="0" dirty="0" err="1">
                <a:solidFill>
                  <a:schemeClr val="tx2"/>
                </a:solidFill>
              </a:rPr>
              <a:t>отделя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мрежовия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контрол</a:t>
            </a:r>
            <a:r>
              <a:rPr lang="ru-RU" kern="0" dirty="0">
                <a:solidFill>
                  <a:schemeClr val="tx2"/>
                </a:solidFill>
              </a:rPr>
              <a:t> и </a:t>
            </a:r>
            <a:r>
              <a:rPr lang="ru-RU" kern="0" dirty="0" err="1">
                <a:solidFill>
                  <a:schemeClr val="tx2"/>
                </a:solidFill>
              </a:rPr>
              <a:t>функциите</a:t>
            </a:r>
            <a:r>
              <a:rPr lang="ru-RU" kern="0" dirty="0">
                <a:solidFill>
                  <a:schemeClr val="tx2"/>
                </a:solidFill>
              </a:rPr>
              <a:t> за </a:t>
            </a:r>
            <a:r>
              <a:rPr lang="ru-RU" kern="0" dirty="0" err="1">
                <a:solidFill>
                  <a:schemeClr val="tx2"/>
                </a:solidFill>
              </a:rPr>
              <a:t>препращане</a:t>
            </a:r>
            <a:r>
              <a:rPr lang="ru-RU" kern="0" dirty="0">
                <a:solidFill>
                  <a:schemeClr val="tx2"/>
                </a:solidFill>
              </a:rPr>
              <a:t> от </a:t>
            </a:r>
            <a:r>
              <a:rPr lang="ru-RU" kern="0" dirty="0" err="1">
                <a:solidFill>
                  <a:schemeClr val="tx2"/>
                </a:solidFill>
              </a:rPr>
              <a:t>физическия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хардуер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като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рутери</a:t>
            </a:r>
            <a:r>
              <a:rPr lang="ru-RU" kern="0" dirty="0">
                <a:solidFill>
                  <a:schemeClr val="tx2"/>
                </a:solidFill>
              </a:rPr>
              <a:t> и </a:t>
            </a:r>
            <a:r>
              <a:rPr lang="ru-RU" kern="0" dirty="0" err="1">
                <a:solidFill>
                  <a:schemeClr val="tx2"/>
                </a:solidFill>
              </a:rPr>
              <a:t>комутатори</a:t>
            </a:r>
            <a:r>
              <a:rPr lang="ru-RU" kern="0" dirty="0">
                <a:solidFill>
                  <a:schemeClr val="tx2"/>
                </a:solidFill>
              </a:rPr>
              <a:t>, за да </a:t>
            </a:r>
            <a:r>
              <a:rPr lang="ru-RU" kern="0" dirty="0" err="1">
                <a:solidFill>
                  <a:schemeClr val="tx2"/>
                </a:solidFill>
              </a:rPr>
              <a:t>създаде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по-управляема</a:t>
            </a:r>
            <a:r>
              <a:rPr lang="ru-RU" kern="0" dirty="0">
                <a:solidFill>
                  <a:schemeClr val="tx2"/>
                </a:solidFill>
              </a:rPr>
              <a:t> и динамична </a:t>
            </a:r>
            <a:r>
              <a:rPr lang="ru-RU" kern="0" dirty="0" err="1">
                <a:solidFill>
                  <a:schemeClr val="tx2"/>
                </a:solidFill>
              </a:rPr>
              <a:t>мрежова</a:t>
            </a:r>
            <a:r>
              <a:rPr lang="ru-RU" kern="0" dirty="0">
                <a:solidFill>
                  <a:schemeClr val="tx2"/>
                </a:solidFill>
              </a:rPr>
              <a:t> инфраструктура.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kern="0" dirty="0" err="1">
                <a:solidFill>
                  <a:schemeClr val="tx2"/>
                </a:solidFill>
              </a:rPr>
              <a:t>Софтуерно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дефинираната</a:t>
            </a:r>
            <a:r>
              <a:rPr lang="ru-RU" kern="0" dirty="0">
                <a:solidFill>
                  <a:schemeClr val="tx2"/>
                </a:solidFill>
              </a:rPr>
              <a:t> мрежа </a:t>
            </a:r>
            <a:r>
              <a:rPr lang="ru-RU" kern="0" dirty="0" err="1">
                <a:solidFill>
                  <a:schemeClr val="tx2"/>
                </a:solidFill>
              </a:rPr>
              <a:t>използва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централизиран</a:t>
            </a:r>
            <a:r>
              <a:rPr lang="ru-RU" kern="0" dirty="0">
                <a:solidFill>
                  <a:schemeClr val="tx2"/>
                </a:solidFill>
              </a:rPr>
              <a:t> SDN контролер за </a:t>
            </a:r>
            <a:r>
              <a:rPr lang="ru-RU" kern="0" dirty="0" err="1">
                <a:solidFill>
                  <a:schemeClr val="tx2"/>
                </a:solidFill>
              </a:rPr>
              <a:t>предоставяне</a:t>
            </a:r>
            <a:r>
              <a:rPr lang="ru-RU" kern="0" dirty="0">
                <a:solidFill>
                  <a:schemeClr val="tx2"/>
                </a:solidFill>
              </a:rPr>
              <a:t> на </a:t>
            </a:r>
            <a:r>
              <a:rPr lang="ru-RU" kern="0" dirty="0" err="1">
                <a:solidFill>
                  <a:schemeClr val="tx2"/>
                </a:solidFill>
              </a:rPr>
              <a:t>софтуерно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базирани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мрежови</a:t>
            </a:r>
            <a:r>
              <a:rPr lang="ru-RU" kern="0" dirty="0">
                <a:solidFill>
                  <a:schemeClr val="tx2"/>
                </a:solidFill>
              </a:rPr>
              <a:t> услуги. </a:t>
            </a:r>
            <a:r>
              <a:rPr lang="ru-RU" kern="0" dirty="0" err="1">
                <a:solidFill>
                  <a:schemeClr val="tx2"/>
                </a:solidFill>
              </a:rPr>
              <a:t>Мрежовите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администратори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могат</a:t>
            </a:r>
            <a:r>
              <a:rPr lang="ru-RU" kern="0" dirty="0">
                <a:solidFill>
                  <a:schemeClr val="tx2"/>
                </a:solidFill>
              </a:rPr>
              <a:t> да </a:t>
            </a:r>
            <a:r>
              <a:rPr lang="ru-RU" kern="0" dirty="0" err="1">
                <a:solidFill>
                  <a:schemeClr val="tx2"/>
                </a:solidFill>
              </a:rPr>
              <a:t>управляват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мрежовите</a:t>
            </a:r>
            <a:r>
              <a:rPr lang="ru-RU" kern="0" dirty="0">
                <a:solidFill>
                  <a:schemeClr val="tx2"/>
                </a:solidFill>
              </a:rPr>
              <a:t> политики от </a:t>
            </a:r>
            <a:r>
              <a:rPr lang="ru-RU" kern="0" dirty="0" err="1">
                <a:solidFill>
                  <a:schemeClr val="tx2"/>
                </a:solidFill>
              </a:rPr>
              <a:t>центъра</a:t>
            </a:r>
            <a:r>
              <a:rPr lang="ru-RU" kern="0" dirty="0">
                <a:solidFill>
                  <a:schemeClr val="tx2"/>
                </a:solidFill>
              </a:rPr>
              <a:t> за управление на </a:t>
            </a:r>
            <a:r>
              <a:rPr lang="ru-RU" kern="0" dirty="0" err="1">
                <a:solidFill>
                  <a:schemeClr val="tx2"/>
                </a:solidFill>
              </a:rPr>
              <a:t>мрежата</a:t>
            </a:r>
            <a:r>
              <a:rPr lang="ru-RU" kern="0" dirty="0">
                <a:solidFill>
                  <a:schemeClr val="tx2"/>
                </a:solidFill>
              </a:rPr>
              <a:t>, без да се </a:t>
            </a:r>
            <a:r>
              <a:rPr lang="ru-RU" kern="0" dirty="0" err="1">
                <a:solidFill>
                  <a:schemeClr val="tx2"/>
                </a:solidFill>
              </a:rPr>
              <a:t>налага</a:t>
            </a:r>
            <a:r>
              <a:rPr lang="ru-RU" kern="0" dirty="0">
                <a:solidFill>
                  <a:schemeClr val="tx2"/>
                </a:solidFill>
              </a:rPr>
              <a:t> да се </a:t>
            </a:r>
            <a:r>
              <a:rPr lang="ru-RU" kern="0" dirty="0" err="1">
                <a:solidFill>
                  <a:schemeClr val="tx2"/>
                </a:solidFill>
              </a:rPr>
              <a:t>прилагат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индивидуални</a:t>
            </a:r>
            <a:r>
              <a:rPr lang="ru-RU" kern="0" dirty="0">
                <a:solidFill>
                  <a:schemeClr val="tx2"/>
                </a:solidFill>
              </a:rPr>
              <a:t> политики на </a:t>
            </a:r>
            <a:r>
              <a:rPr lang="ru-RU" kern="0" dirty="0" err="1">
                <a:solidFill>
                  <a:schemeClr val="tx2"/>
                </a:solidFill>
              </a:rPr>
              <a:t>различните</a:t>
            </a:r>
            <a:r>
              <a:rPr lang="ru-RU" kern="0" dirty="0">
                <a:solidFill>
                  <a:schemeClr val="tx2"/>
                </a:solidFill>
              </a:rPr>
              <a:t> </a:t>
            </a:r>
            <a:r>
              <a:rPr lang="ru-RU" kern="0" dirty="0" err="1">
                <a:solidFill>
                  <a:schemeClr val="tx2"/>
                </a:solidFill>
              </a:rPr>
              <a:t>компоненти</a:t>
            </a:r>
            <a:r>
              <a:rPr lang="ru-RU" kern="0" dirty="0">
                <a:solidFill>
                  <a:schemeClr val="tx2"/>
                </a:solidFill>
              </a:rPr>
              <a:t> в </a:t>
            </a:r>
            <a:r>
              <a:rPr lang="ru-RU" kern="0" dirty="0" err="1">
                <a:solidFill>
                  <a:schemeClr val="tx2"/>
                </a:solidFill>
              </a:rPr>
              <a:t>средата</a:t>
            </a:r>
            <a:r>
              <a:rPr lang="ru-RU" kern="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5364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dirty="0" err="1">
                <a:solidFill>
                  <a:srgbClr val="1F497D"/>
                </a:solidFill>
              </a:rPr>
              <a:t>Изграждане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ru-RU" sz="2000" b="1" dirty="0" err="1">
                <a:solidFill>
                  <a:srgbClr val="1F497D"/>
                </a:solidFill>
              </a:rPr>
              <a:t>софтуерно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дефинирана</a:t>
            </a:r>
            <a:r>
              <a:rPr lang="ru-RU" sz="2000" b="1" dirty="0">
                <a:solidFill>
                  <a:srgbClr val="1F497D"/>
                </a:solidFill>
              </a:rPr>
              <a:t> </a:t>
            </a:r>
            <a:r>
              <a:rPr lang="ru-RU" sz="2000" b="1" dirty="0" err="1">
                <a:solidFill>
                  <a:srgbClr val="1F497D"/>
                </a:solidFill>
              </a:rPr>
              <a:t>мрежова</a:t>
            </a:r>
            <a:r>
              <a:rPr lang="ru-RU" sz="2000" b="1" dirty="0">
                <a:solidFill>
                  <a:srgbClr val="1F497D"/>
                </a:solidFill>
              </a:rPr>
              <a:t> инфраструктура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615F87-1A6C-4BC5-942B-3D2BF463866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5327789" cy="28636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8976D9B-41E0-4E29-BFF5-F0BDE65CAE2B}"/>
              </a:ext>
            </a:extLst>
          </p:cNvPr>
          <p:cNvSpPr/>
          <p:nvPr/>
        </p:nvSpPr>
        <p:spPr>
          <a:xfrm>
            <a:off x="2483768" y="4449168"/>
            <a:ext cx="6647616" cy="2270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600" kern="0" dirty="0">
                <a:solidFill>
                  <a:schemeClr val="tx2"/>
                </a:solidFill>
              </a:rPr>
              <a:t>Минимум три APIC </a:t>
            </a:r>
            <a:r>
              <a:rPr lang="ru-RU" sz="1600" kern="0" dirty="0" err="1">
                <a:solidFill>
                  <a:schemeClr val="tx2"/>
                </a:solidFill>
              </a:rPr>
              <a:t>сървъра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са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необходими</a:t>
            </a:r>
            <a:r>
              <a:rPr lang="ru-RU" sz="1600" kern="0" dirty="0">
                <a:solidFill>
                  <a:schemeClr val="tx2"/>
                </a:solidFill>
              </a:rPr>
              <a:t> за </a:t>
            </a:r>
            <a:r>
              <a:rPr lang="ru-RU" sz="1600" kern="0" dirty="0" err="1">
                <a:solidFill>
                  <a:schemeClr val="tx2"/>
                </a:solidFill>
              </a:rPr>
              <a:t>образуване</a:t>
            </a:r>
            <a:r>
              <a:rPr lang="ru-RU" sz="1600" kern="0" dirty="0">
                <a:solidFill>
                  <a:schemeClr val="tx2"/>
                </a:solidFill>
              </a:rPr>
              <a:t> на работоспособен </a:t>
            </a:r>
            <a:r>
              <a:rPr lang="ru-RU" sz="1600" kern="0" dirty="0" err="1">
                <a:solidFill>
                  <a:schemeClr val="tx2"/>
                </a:solidFill>
              </a:rPr>
              <a:t>клъстер</a:t>
            </a:r>
            <a:r>
              <a:rPr lang="ru-RU" sz="1600" kern="0" dirty="0">
                <a:solidFill>
                  <a:schemeClr val="tx2"/>
                </a:solidFill>
              </a:rPr>
              <a:t>, </a:t>
            </a:r>
            <a:r>
              <a:rPr lang="ru-RU" sz="1600" kern="0" dirty="0" err="1">
                <a:solidFill>
                  <a:schemeClr val="tx2"/>
                </a:solidFill>
              </a:rPr>
              <a:t>като</a:t>
            </a:r>
            <a:r>
              <a:rPr lang="ru-RU" sz="1600" kern="0" dirty="0">
                <a:solidFill>
                  <a:schemeClr val="tx2"/>
                </a:solidFill>
              </a:rPr>
              <a:t> един от </a:t>
            </a:r>
            <a:r>
              <a:rPr lang="ru-RU" sz="1600" kern="0" dirty="0" err="1">
                <a:solidFill>
                  <a:schemeClr val="tx2"/>
                </a:solidFill>
              </a:rPr>
              <a:t>тях</a:t>
            </a:r>
            <a:r>
              <a:rPr lang="ru-RU" sz="1600" kern="0" dirty="0">
                <a:solidFill>
                  <a:schemeClr val="tx2"/>
                </a:solidFill>
              </a:rPr>
              <a:t> е </a:t>
            </a:r>
            <a:r>
              <a:rPr lang="ru-RU" sz="1600" kern="0" dirty="0" err="1">
                <a:solidFill>
                  <a:schemeClr val="tx2"/>
                </a:solidFill>
              </a:rPr>
              <a:t>основен</a:t>
            </a:r>
            <a:r>
              <a:rPr lang="ru-RU" sz="1600" kern="0" dirty="0">
                <a:solidFill>
                  <a:schemeClr val="tx2"/>
                </a:solidFill>
              </a:rPr>
              <a:t> и по </a:t>
            </a:r>
            <a:r>
              <a:rPr lang="ru-RU" sz="1600" kern="0" dirty="0" err="1">
                <a:solidFill>
                  <a:schemeClr val="tx2"/>
                </a:solidFill>
              </a:rPr>
              <a:t>този</a:t>
            </a:r>
            <a:r>
              <a:rPr lang="ru-RU" sz="1600" kern="0" dirty="0">
                <a:solidFill>
                  <a:schemeClr val="tx2"/>
                </a:solidFill>
              </a:rPr>
              <a:t> начин се </a:t>
            </a:r>
            <a:r>
              <a:rPr lang="ru-RU" sz="1600" kern="0" dirty="0" err="1">
                <a:solidFill>
                  <a:schemeClr val="tx2"/>
                </a:solidFill>
              </a:rPr>
              <a:t>осигурява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резервираност</a:t>
            </a:r>
            <a:r>
              <a:rPr lang="ru-RU" sz="1600" kern="0" dirty="0">
                <a:solidFill>
                  <a:schemeClr val="tx2"/>
                </a:solidFill>
              </a:rPr>
              <a:t>. </a:t>
            </a:r>
            <a:r>
              <a:rPr lang="ru-RU" sz="1600" kern="0" dirty="0" err="1">
                <a:solidFill>
                  <a:schemeClr val="tx2"/>
                </a:solidFill>
              </a:rPr>
              <a:t>Всички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данни</a:t>
            </a:r>
            <a:r>
              <a:rPr lang="ru-RU" sz="1600" kern="0" dirty="0">
                <a:solidFill>
                  <a:schemeClr val="tx2"/>
                </a:solidFill>
              </a:rPr>
              <a:t> в </a:t>
            </a:r>
            <a:r>
              <a:rPr lang="bg-BG" sz="1600" kern="0" dirty="0">
                <a:solidFill>
                  <a:schemeClr val="tx2"/>
                </a:solidFill>
              </a:rPr>
              <a:t>даден</a:t>
            </a:r>
            <a:r>
              <a:rPr lang="ru-RU" sz="1600" kern="0" dirty="0">
                <a:solidFill>
                  <a:schemeClr val="tx2"/>
                </a:solidFill>
              </a:rPr>
              <a:t> APIC се </a:t>
            </a:r>
            <a:r>
              <a:rPr lang="ru-RU" sz="1600" kern="0" dirty="0" err="1">
                <a:solidFill>
                  <a:schemeClr val="tx2"/>
                </a:solidFill>
              </a:rPr>
              <a:t>синхронизират</a:t>
            </a:r>
            <a:r>
              <a:rPr lang="ru-RU" sz="1600" kern="0" dirty="0">
                <a:solidFill>
                  <a:schemeClr val="tx2"/>
                </a:solidFill>
              </a:rPr>
              <a:t> между </a:t>
            </a:r>
            <a:r>
              <a:rPr lang="ru-RU" sz="1600" kern="0" dirty="0" err="1">
                <a:solidFill>
                  <a:schemeClr val="tx2"/>
                </a:solidFill>
              </a:rPr>
              <a:t>членовете</a:t>
            </a:r>
            <a:r>
              <a:rPr lang="ru-RU" sz="1600" kern="0" dirty="0">
                <a:solidFill>
                  <a:schemeClr val="tx2"/>
                </a:solidFill>
              </a:rPr>
              <a:t> в </a:t>
            </a:r>
            <a:r>
              <a:rPr lang="ru-RU" sz="1600" kern="0" dirty="0" err="1">
                <a:solidFill>
                  <a:schemeClr val="tx2"/>
                </a:solidFill>
              </a:rPr>
              <a:t>клъстера</a:t>
            </a:r>
            <a:r>
              <a:rPr lang="ru-RU" sz="1600" kern="0" dirty="0">
                <a:solidFill>
                  <a:schemeClr val="tx2"/>
                </a:solidFill>
              </a:rPr>
              <a:t>. В случай, че един от </a:t>
            </a:r>
            <a:r>
              <a:rPr lang="ru-RU" sz="1600" kern="0" dirty="0" err="1">
                <a:solidFill>
                  <a:schemeClr val="tx2"/>
                </a:solidFill>
              </a:rPr>
              <a:t>APICs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отпадне</a:t>
            </a:r>
            <a:r>
              <a:rPr lang="ru-RU" sz="1600" kern="0" dirty="0">
                <a:solidFill>
                  <a:schemeClr val="tx2"/>
                </a:solidFill>
              </a:rPr>
              <a:t>, един от </a:t>
            </a:r>
            <a:r>
              <a:rPr lang="ru-RU" sz="1600" kern="0" dirty="0" err="1">
                <a:solidFill>
                  <a:schemeClr val="tx2"/>
                </a:solidFill>
              </a:rPr>
              <a:t>другите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APICs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ще</a:t>
            </a:r>
            <a:r>
              <a:rPr lang="ru-RU" sz="1600" kern="0" dirty="0">
                <a:solidFill>
                  <a:schemeClr val="tx2"/>
                </a:solidFill>
              </a:rPr>
              <a:t> поеме </a:t>
            </a:r>
            <a:r>
              <a:rPr lang="ru-RU" sz="1600" kern="0" dirty="0" err="1">
                <a:solidFill>
                  <a:schemeClr val="tx2"/>
                </a:solidFill>
              </a:rPr>
              <a:t>управлението</a:t>
            </a:r>
            <a:r>
              <a:rPr lang="ru-RU" sz="1600" kern="0" dirty="0">
                <a:solidFill>
                  <a:schemeClr val="tx2"/>
                </a:solidFill>
              </a:rPr>
              <a:t>. </a:t>
            </a:r>
            <a:r>
              <a:rPr lang="ru-RU" sz="1600" kern="0" dirty="0" err="1">
                <a:solidFill>
                  <a:schemeClr val="tx2"/>
                </a:solidFill>
              </a:rPr>
              <a:t>Данните</a:t>
            </a:r>
            <a:r>
              <a:rPr lang="ru-RU" sz="1600" kern="0" dirty="0">
                <a:solidFill>
                  <a:schemeClr val="tx2"/>
                </a:solidFill>
              </a:rPr>
              <a:t> се </a:t>
            </a:r>
            <a:r>
              <a:rPr lang="ru-RU" sz="1600" kern="0" dirty="0" err="1">
                <a:solidFill>
                  <a:schemeClr val="tx2"/>
                </a:solidFill>
              </a:rPr>
              <a:t>репликират</a:t>
            </a:r>
            <a:r>
              <a:rPr lang="ru-RU" sz="1600" kern="0" dirty="0">
                <a:solidFill>
                  <a:schemeClr val="tx2"/>
                </a:solidFill>
              </a:rPr>
              <a:t> и </a:t>
            </a:r>
            <a:r>
              <a:rPr lang="ru-RU" sz="1600" kern="0" dirty="0" err="1">
                <a:solidFill>
                  <a:schemeClr val="tx2"/>
                </a:solidFill>
              </a:rPr>
              <a:t>синхронизират</a:t>
            </a:r>
            <a:r>
              <a:rPr lang="ru-RU" sz="1600" kern="0" dirty="0">
                <a:solidFill>
                  <a:schemeClr val="tx2"/>
                </a:solidFill>
              </a:rPr>
              <a:t> между </a:t>
            </a:r>
            <a:r>
              <a:rPr lang="ru-RU" sz="1600" kern="0" dirty="0" err="1">
                <a:solidFill>
                  <a:schemeClr val="tx2"/>
                </a:solidFill>
              </a:rPr>
              <a:t>всички</a:t>
            </a:r>
            <a:r>
              <a:rPr lang="ru-RU" sz="1600" kern="0" dirty="0">
                <a:solidFill>
                  <a:schemeClr val="tx2"/>
                </a:solidFill>
              </a:rPr>
              <a:t> </a:t>
            </a:r>
            <a:r>
              <a:rPr lang="ru-RU" sz="1600" kern="0" dirty="0" err="1">
                <a:solidFill>
                  <a:schemeClr val="tx2"/>
                </a:solidFill>
              </a:rPr>
              <a:t>APICs</a:t>
            </a:r>
            <a:r>
              <a:rPr lang="ru-RU" sz="1600" kern="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20930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000" b="1" dirty="0" err="1">
                <a:solidFill>
                  <a:srgbClr val="1F497D"/>
                </a:solidFill>
              </a:rPr>
              <a:t>Надграждане</a:t>
            </a:r>
            <a:r>
              <a:rPr lang="ru-RU" sz="2000" b="1" dirty="0">
                <a:solidFill>
                  <a:srgbClr val="1F497D"/>
                </a:solidFill>
              </a:rPr>
              <a:t> на </a:t>
            </a:r>
            <a:r>
              <a:rPr lang="en-US" sz="2000" b="1" dirty="0">
                <a:solidFill>
                  <a:srgbClr val="1F497D"/>
                </a:solidFill>
              </a:rPr>
              <a:t>SAN</a:t>
            </a:r>
            <a:r>
              <a:rPr lang="bg-BG" sz="2000" b="1" dirty="0">
                <a:solidFill>
                  <a:srgbClr val="1F497D"/>
                </a:solidFill>
              </a:rPr>
              <a:t> инфраструктурата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976D9B-41E0-4E29-BFF5-F0BDE65CAE2B}"/>
              </a:ext>
            </a:extLst>
          </p:cNvPr>
          <p:cNvSpPr/>
          <p:nvPr/>
        </p:nvSpPr>
        <p:spPr>
          <a:xfrm>
            <a:off x="2699792" y="3727055"/>
            <a:ext cx="6444208" cy="264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400" kern="0" dirty="0" err="1">
                <a:solidFill>
                  <a:schemeClr val="tx2"/>
                </a:solidFill>
              </a:rPr>
              <a:t>Този</a:t>
            </a:r>
            <a:r>
              <a:rPr lang="ru-RU" sz="1400" kern="0" dirty="0">
                <a:solidFill>
                  <a:schemeClr val="tx2"/>
                </a:solidFill>
              </a:rPr>
              <a:t> режим </a:t>
            </a:r>
            <a:r>
              <a:rPr lang="ru-RU" sz="1400" kern="0" dirty="0" err="1">
                <a:solidFill>
                  <a:schemeClr val="tx2"/>
                </a:solidFill>
              </a:rPr>
              <a:t>осигурява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висока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надеждност</a:t>
            </a:r>
            <a:r>
              <a:rPr lang="ru-RU" sz="1400" kern="0" dirty="0">
                <a:solidFill>
                  <a:schemeClr val="tx2"/>
                </a:solidFill>
              </a:rPr>
              <a:t> на </a:t>
            </a:r>
            <a:r>
              <a:rPr lang="ru-RU" sz="1400" kern="0" dirty="0" err="1">
                <a:solidFill>
                  <a:schemeClr val="tx2"/>
                </a:solidFill>
              </a:rPr>
              <a:t>връзките</a:t>
            </a:r>
            <a:r>
              <a:rPr lang="ru-RU" sz="1400" kern="0" dirty="0">
                <a:solidFill>
                  <a:schemeClr val="tx2"/>
                </a:solidFill>
              </a:rPr>
              <a:t> и </a:t>
            </a:r>
            <a:r>
              <a:rPr lang="ru-RU" sz="1400" kern="0" dirty="0" err="1">
                <a:solidFill>
                  <a:schemeClr val="tx2"/>
                </a:solidFill>
              </a:rPr>
              <a:t>увеличаване</a:t>
            </a:r>
            <a:r>
              <a:rPr lang="ru-RU" sz="1400" kern="0" dirty="0">
                <a:solidFill>
                  <a:schemeClr val="tx2"/>
                </a:solidFill>
              </a:rPr>
              <a:t> на </a:t>
            </a:r>
            <a:r>
              <a:rPr lang="ru-RU" sz="1400" kern="0" dirty="0" err="1">
                <a:solidFill>
                  <a:schemeClr val="tx2"/>
                </a:solidFill>
              </a:rPr>
              <a:t>производителността</a:t>
            </a:r>
            <a:r>
              <a:rPr lang="ru-RU" sz="1400" kern="0" dirty="0">
                <a:solidFill>
                  <a:schemeClr val="tx2"/>
                </a:solidFill>
              </a:rPr>
              <a:t> при </a:t>
            </a:r>
            <a:r>
              <a:rPr lang="ru-RU" sz="1400" kern="0" dirty="0" err="1">
                <a:solidFill>
                  <a:schemeClr val="tx2"/>
                </a:solidFill>
              </a:rPr>
              <a:t>свързване</a:t>
            </a:r>
            <a:r>
              <a:rPr lang="ru-RU" sz="1400" kern="0" dirty="0">
                <a:solidFill>
                  <a:schemeClr val="tx2"/>
                </a:solidFill>
              </a:rPr>
              <a:t> на N-</a:t>
            </a:r>
            <a:r>
              <a:rPr lang="ru-RU" sz="1400" kern="0" dirty="0" err="1">
                <a:solidFill>
                  <a:schemeClr val="tx2"/>
                </a:solidFill>
              </a:rPr>
              <a:t>Port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Virtualization</a:t>
            </a:r>
            <a:r>
              <a:rPr lang="ru-RU" sz="1400" kern="0" dirty="0">
                <a:solidFill>
                  <a:schemeClr val="tx2"/>
                </a:solidFill>
              </a:rPr>
              <a:t> (NPV)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комутатори</a:t>
            </a:r>
            <a:r>
              <a:rPr lang="ru-RU" sz="1400" kern="0" dirty="0">
                <a:solidFill>
                  <a:schemeClr val="tx2"/>
                </a:solidFill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r>
              <a:rPr lang="ru-RU" sz="1400" kern="0" dirty="0">
                <a:solidFill>
                  <a:schemeClr val="tx2"/>
                </a:solidFill>
              </a:rPr>
              <a:t>В обхвата на проекта </a:t>
            </a:r>
            <a:r>
              <a:rPr lang="ru-RU" sz="1400" kern="0" dirty="0" err="1">
                <a:solidFill>
                  <a:schemeClr val="tx2"/>
                </a:solidFill>
              </a:rPr>
              <a:t>беше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изпълнено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online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превключване</a:t>
            </a:r>
            <a:r>
              <a:rPr lang="ru-RU" sz="1400" kern="0" dirty="0">
                <a:solidFill>
                  <a:schemeClr val="tx2"/>
                </a:solidFill>
              </a:rPr>
              <a:t> и </a:t>
            </a:r>
            <a:r>
              <a:rPr lang="ru-RU" sz="1400" kern="0" dirty="0" err="1">
                <a:solidFill>
                  <a:schemeClr val="tx2"/>
                </a:solidFill>
              </a:rPr>
              <a:t>ролята</a:t>
            </a:r>
            <a:r>
              <a:rPr lang="ru-RU" sz="1400" kern="0" dirty="0">
                <a:solidFill>
                  <a:schemeClr val="tx2"/>
                </a:solidFill>
              </a:rPr>
              <a:t> на </a:t>
            </a:r>
            <a:r>
              <a:rPr lang="ru-RU" sz="1400" kern="0" dirty="0" err="1">
                <a:solidFill>
                  <a:schemeClr val="tx2"/>
                </a:solidFill>
              </a:rPr>
              <a:t>опорни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комутатори</a:t>
            </a:r>
            <a:r>
              <a:rPr lang="ru-RU" sz="1400" kern="0" dirty="0">
                <a:solidFill>
                  <a:schemeClr val="tx2"/>
                </a:solidFill>
              </a:rPr>
              <a:t> на Cisco SAN-</a:t>
            </a:r>
            <a:r>
              <a:rPr lang="ru-RU" sz="1400" kern="0" dirty="0" err="1">
                <a:solidFill>
                  <a:schemeClr val="tx2"/>
                </a:solidFill>
              </a:rPr>
              <a:t>средата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бе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изместено</a:t>
            </a:r>
            <a:r>
              <a:rPr lang="ru-RU" sz="1400" kern="0" dirty="0">
                <a:solidFill>
                  <a:schemeClr val="tx2"/>
                </a:solidFill>
              </a:rPr>
              <a:t> от </a:t>
            </a:r>
            <a:r>
              <a:rPr lang="ru-RU" sz="1400" kern="0" dirty="0" err="1">
                <a:solidFill>
                  <a:schemeClr val="tx2"/>
                </a:solidFill>
              </a:rPr>
              <a:t>Fabric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Interconnect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към</a:t>
            </a:r>
            <a:r>
              <a:rPr lang="ru-RU" sz="1400" kern="0" dirty="0">
                <a:solidFill>
                  <a:schemeClr val="tx2"/>
                </a:solidFill>
              </a:rPr>
              <a:t> SAN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комутаторите</a:t>
            </a:r>
            <a:r>
              <a:rPr lang="ru-RU" sz="1400" kern="0" dirty="0">
                <a:solidFill>
                  <a:schemeClr val="tx2"/>
                </a:solidFill>
              </a:rPr>
              <a:t>. По </a:t>
            </a:r>
            <a:r>
              <a:rPr lang="ru-RU" sz="1400" kern="0" dirty="0" err="1">
                <a:solidFill>
                  <a:schemeClr val="tx2"/>
                </a:solidFill>
              </a:rPr>
              <a:t>този</a:t>
            </a:r>
            <a:r>
              <a:rPr lang="ru-RU" sz="1400" kern="0" dirty="0">
                <a:solidFill>
                  <a:schemeClr val="tx2"/>
                </a:solidFill>
              </a:rPr>
              <a:t> начин многократно се </a:t>
            </a:r>
            <a:r>
              <a:rPr lang="ru-RU" sz="1400" kern="0" dirty="0" err="1">
                <a:solidFill>
                  <a:schemeClr val="tx2"/>
                </a:solidFill>
              </a:rPr>
              <a:t>подобряват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възможностите</a:t>
            </a:r>
            <a:r>
              <a:rPr lang="ru-RU" sz="1400" kern="0" dirty="0">
                <a:solidFill>
                  <a:schemeClr val="tx2"/>
                </a:solidFill>
              </a:rPr>
              <a:t> за </a:t>
            </a:r>
            <a:r>
              <a:rPr lang="ru-RU" sz="1400" kern="0" dirty="0" err="1">
                <a:solidFill>
                  <a:schemeClr val="tx2"/>
                </a:solidFill>
              </a:rPr>
              <a:t>разширение</a:t>
            </a:r>
            <a:r>
              <a:rPr lang="ru-RU" sz="1400" kern="0" dirty="0">
                <a:solidFill>
                  <a:schemeClr val="tx2"/>
                </a:solidFill>
              </a:rPr>
              <a:t> на SAN-</a:t>
            </a:r>
            <a:r>
              <a:rPr lang="ru-RU" sz="1400" kern="0" dirty="0" err="1">
                <a:solidFill>
                  <a:schemeClr val="tx2"/>
                </a:solidFill>
              </a:rPr>
              <a:t>средата</a:t>
            </a:r>
            <a:r>
              <a:rPr lang="ru-RU" sz="1400" kern="0" dirty="0">
                <a:solidFill>
                  <a:schemeClr val="tx2"/>
                </a:solidFill>
              </a:rPr>
              <a:t> и от друга страна </a:t>
            </a:r>
            <a:r>
              <a:rPr lang="ru-RU" sz="1400" kern="0" dirty="0" err="1">
                <a:solidFill>
                  <a:schemeClr val="tx2"/>
                </a:solidFill>
              </a:rPr>
              <a:t>превключи</a:t>
            </a:r>
            <a:r>
              <a:rPr lang="ru-RU" sz="1400" kern="0" dirty="0">
                <a:solidFill>
                  <a:schemeClr val="tx2"/>
                </a:solidFill>
              </a:rPr>
              <a:t> UCS </a:t>
            </a:r>
            <a:r>
              <a:rPr lang="ru-RU" sz="1400" kern="0" dirty="0" err="1">
                <a:solidFill>
                  <a:schemeClr val="tx2"/>
                </a:solidFill>
              </a:rPr>
              <a:t>Fabric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Interconnect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модулите</a:t>
            </a:r>
            <a:r>
              <a:rPr lang="ru-RU" sz="1400" kern="0" dirty="0">
                <a:solidFill>
                  <a:schemeClr val="tx2"/>
                </a:solidFill>
              </a:rPr>
              <a:t> да </a:t>
            </a:r>
            <a:r>
              <a:rPr lang="ru-RU" sz="1400" kern="0" dirty="0" err="1">
                <a:solidFill>
                  <a:schemeClr val="tx2"/>
                </a:solidFill>
              </a:rPr>
              <a:t>работят</a:t>
            </a:r>
            <a:r>
              <a:rPr lang="ru-RU" sz="1400" kern="0" dirty="0">
                <a:solidFill>
                  <a:schemeClr val="tx2"/>
                </a:solidFill>
              </a:rPr>
              <a:t> в режим </a:t>
            </a:r>
            <a:r>
              <a:rPr lang="ru-RU" sz="1400" kern="0" dirty="0" err="1">
                <a:solidFill>
                  <a:schemeClr val="tx2"/>
                </a:solidFill>
              </a:rPr>
              <a:t>End-Host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Mode</a:t>
            </a:r>
            <a:r>
              <a:rPr lang="ru-RU" sz="1400" kern="0" dirty="0">
                <a:solidFill>
                  <a:schemeClr val="tx2"/>
                </a:solidFill>
              </a:rPr>
              <a:t>.</a:t>
            </a:r>
          </a:p>
          <a:p>
            <a:pPr lvl="0">
              <a:lnSpc>
                <a:spcPct val="150000"/>
              </a:lnSpc>
              <a:defRPr/>
            </a:pPr>
            <a:endParaRPr lang="ru-RU" sz="1400" kern="0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809E5F-F4A7-4BAD-84AE-93620A5CD5E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5658"/>
            <a:ext cx="5259705" cy="216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C4009F0-3CFF-4CB0-983E-D52C194CCC05}"/>
              </a:ext>
            </a:extLst>
          </p:cNvPr>
          <p:cNvSpPr/>
          <p:nvPr/>
        </p:nvSpPr>
        <p:spPr>
          <a:xfrm>
            <a:off x="5668906" y="1124744"/>
            <a:ext cx="3475094" cy="264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ru-RU" sz="1400" kern="0" dirty="0" err="1">
                <a:solidFill>
                  <a:schemeClr val="tx2"/>
                </a:solidFill>
              </a:rPr>
              <a:t>Към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текущата</a:t>
            </a:r>
            <a:r>
              <a:rPr lang="ru-RU" sz="1400" kern="0" dirty="0">
                <a:solidFill>
                  <a:schemeClr val="tx2"/>
                </a:solidFill>
              </a:rPr>
              <a:t> SAN </a:t>
            </a:r>
            <a:r>
              <a:rPr lang="ru-RU" sz="1400" kern="0" dirty="0" err="1">
                <a:solidFill>
                  <a:schemeClr val="tx2"/>
                </a:solidFill>
              </a:rPr>
              <a:t>мрежата</a:t>
            </a:r>
            <a:r>
              <a:rPr lang="ru-RU" sz="1400" kern="0" dirty="0">
                <a:solidFill>
                  <a:schemeClr val="tx2"/>
                </a:solidFill>
              </a:rPr>
              <a:t> в </a:t>
            </a:r>
            <a:r>
              <a:rPr lang="ru-RU" sz="1400" kern="0" dirty="0" err="1">
                <a:solidFill>
                  <a:schemeClr val="tx2"/>
                </a:solidFill>
              </a:rPr>
              <a:t>основния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център</a:t>
            </a:r>
            <a:r>
              <a:rPr lang="ru-RU" sz="1400" kern="0" dirty="0">
                <a:solidFill>
                  <a:schemeClr val="tx2"/>
                </a:solidFill>
              </a:rPr>
              <a:t> за </a:t>
            </a:r>
            <a:r>
              <a:rPr lang="ru-RU" sz="1400" kern="0" dirty="0" err="1">
                <a:solidFill>
                  <a:schemeClr val="tx2"/>
                </a:solidFill>
              </a:rPr>
              <a:t>данни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са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добавени</a:t>
            </a:r>
            <a:r>
              <a:rPr lang="ru-RU" sz="1400" kern="0" dirty="0">
                <a:solidFill>
                  <a:schemeClr val="tx2"/>
                </a:solidFill>
              </a:rPr>
              <a:t> два </a:t>
            </a:r>
            <a:r>
              <a:rPr lang="ru-RU" sz="1400" kern="0" dirty="0" err="1">
                <a:solidFill>
                  <a:schemeClr val="tx2"/>
                </a:solidFill>
              </a:rPr>
              <a:t>броя</a:t>
            </a:r>
            <a:r>
              <a:rPr lang="ru-RU" sz="1400" kern="0" dirty="0">
                <a:solidFill>
                  <a:schemeClr val="tx2"/>
                </a:solidFill>
              </a:rPr>
              <a:t> CISCO MDS SAN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комутатора</a:t>
            </a:r>
            <a:r>
              <a:rPr lang="ru-RU" sz="1400" kern="0" dirty="0">
                <a:solidFill>
                  <a:schemeClr val="tx2"/>
                </a:solidFill>
              </a:rPr>
              <a:t>, по един </a:t>
            </a:r>
            <a:r>
              <a:rPr lang="ru-RU" sz="1400" kern="0" dirty="0" err="1">
                <a:solidFill>
                  <a:schemeClr val="tx2"/>
                </a:solidFill>
              </a:rPr>
              <a:t>във</a:t>
            </a:r>
            <a:r>
              <a:rPr lang="ru-RU" sz="1400" kern="0" dirty="0">
                <a:solidFill>
                  <a:schemeClr val="tx2"/>
                </a:solidFill>
              </a:rPr>
              <a:t> всяка от </a:t>
            </a:r>
            <a:r>
              <a:rPr lang="ru-RU" sz="1400" kern="0" dirty="0" err="1">
                <a:solidFill>
                  <a:schemeClr val="tx2"/>
                </a:solidFill>
              </a:rPr>
              <a:t>фабриките</a:t>
            </a:r>
            <a:r>
              <a:rPr lang="ru-RU" sz="1400" kern="0" dirty="0">
                <a:solidFill>
                  <a:schemeClr val="tx2"/>
                </a:solidFill>
              </a:rPr>
              <a:t>. </a:t>
            </a:r>
            <a:r>
              <a:rPr lang="ru-RU" sz="1400" kern="0" dirty="0" err="1">
                <a:solidFill>
                  <a:schemeClr val="tx2"/>
                </a:solidFill>
              </a:rPr>
              <a:t>Новите</a:t>
            </a:r>
            <a:r>
              <a:rPr lang="ru-RU" sz="1400" kern="0" dirty="0">
                <a:solidFill>
                  <a:schemeClr val="tx2"/>
                </a:solidFill>
              </a:rPr>
              <a:t> SAN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комутатори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поемат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ролята</a:t>
            </a:r>
            <a:r>
              <a:rPr lang="ru-RU" sz="1400" kern="0" dirty="0">
                <a:solidFill>
                  <a:schemeClr val="tx2"/>
                </a:solidFill>
              </a:rPr>
              <a:t> на </a:t>
            </a:r>
            <a:r>
              <a:rPr lang="ru-RU" sz="1400" kern="0" dirty="0" err="1">
                <a:solidFill>
                  <a:schemeClr val="tx2"/>
                </a:solidFill>
              </a:rPr>
              <a:t>опорни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комутатори</a:t>
            </a:r>
            <a:r>
              <a:rPr lang="ru-RU" sz="1400" kern="0" dirty="0">
                <a:solidFill>
                  <a:schemeClr val="tx2"/>
                </a:solidFill>
              </a:rPr>
              <a:t> и </a:t>
            </a:r>
            <a:r>
              <a:rPr lang="ru-RU" sz="1400" kern="0" dirty="0" err="1">
                <a:solidFill>
                  <a:schemeClr val="tx2"/>
                </a:solidFill>
              </a:rPr>
              <a:t>осигуряват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връзка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както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към</a:t>
            </a:r>
            <a:r>
              <a:rPr lang="ru-RU" sz="1400" kern="0" dirty="0">
                <a:solidFill>
                  <a:schemeClr val="tx2"/>
                </a:solidFill>
              </a:rPr>
              <a:t> SAN </a:t>
            </a:r>
            <a:r>
              <a:rPr lang="ru-RU" sz="1400" kern="0" dirty="0" err="1">
                <a:solidFill>
                  <a:schemeClr val="tx2"/>
                </a:solidFill>
              </a:rPr>
              <a:t>устройствата</a:t>
            </a:r>
            <a:r>
              <a:rPr lang="ru-RU" sz="1400" kern="0" dirty="0">
                <a:solidFill>
                  <a:schemeClr val="tx2"/>
                </a:solidFill>
              </a:rPr>
              <a:t> в </a:t>
            </a:r>
            <a:r>
              <a:rPr lang="ru-RU" sz="1400" kern="0" dirty="0" err="1">
                <a:solidFill>
                  <a:schemeClr val="tx2"/>
                </a:solidFill>
              </a:rPr>
              <a:t>основния</a:t>
            </a:r>
            <a:r>
              <a:rPr lang="ru-RU" sz="1400" kern="0" dirty="0">
                <a:solidFill>
                  <a:schemeClr val="tx2"/>
                </a:solidFill>
              </a:rPr>
              <a:t>, </a:t>
            </a:r>
            <a:r>
              <a:rPr lang="ru-RU" sz="1400" kern="0" dirty="0" err="1">
                <a:solidFill>
                  <a:schemeClr val="tx2"/>
                </a:solidFill>
              </a:rPr>
              <a:t>така</a:t>
            </a:r>
            <a:r>
              <a:rPr lang="ru-RU" sz="1400" kern="0" dirty="0">
                <a:solidFill>
                  <a:schemeClr val="tx2"/>
                </a:solidFill>
              </a:rPr>
              <a:t> и </a:t>
            </a:r>
            <a:r>
              <a:rPr lang="ru-RU" sz="1400" kern="0" dirty="0" err="1">
                <a:solidFill>
                  <a:schemeClr val="tx2"/>
                </a:solidFill>
              </a:rPr>
              <a:t>към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устройствата</a:t>
            </a:r>
            <a:r>
              <a:rPr lang="ru-RU" sz="1400" kern="0" dirty="0">
                <a:solidFill>
                  <a:schemeClr val="tx2"/>
                </a:solidFill>
              </a:rPr>
              <a:t> в </a:t>
            </a:r>
            <a:r>
              <a:rPr lang="ru-RU" sz="1400" kern="0" dirty="0" err="1">
                <a:solidFill>
                  <a:schemeClr val="tx2"/>
                </a:solidFill>
              </a:rPr>
              <a:t>резервния</a:t>
            </a:r>
            <a:r>
              <a:rPr lang="ru-RU" sz="1400" kern="0" dirty="0">
                <a:solidFill>
                  <a:schemeClr val="tx2"/>
                </a:solidFill>
              </a:rPr>
              <a:t> </a:t>
            </a:r>
            <a:r>
              <a:rPr lang="ru-RU" sz="1400" kern="0" dirty="0" err="1">
                <a:solidFill>
                  <a:schemeClr val="tx2"/>
                </a:solidFill>
              </a:rPr>
              <a:t>център</a:t>
            </a:r>
            <a:r>
              <a:rPr lang="ru-RU" sz="1400" kern="0" dirty="0">
                <a:solidFill>
                  <a:schemeClr val="tx2"/>
                </a:solidFill>
              </a:rPr>
              <a:t> за </a:t>
            </a:r>
            <a:r>
              <a:rPr lang="ru-RU" sz="1400" kern="0" dirty="0" err="1">
                <a:solidFill>
                  <a:schemeClr val="tx2"/>
                </a:solidFill>
              </a:rPr>
              <a:t>данни</a:t>
            </a:r>
            <a:r>
              <a:rPr lang="ru-RU" sz="1400" kern="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3575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>
                <a:solidFill>
                  <a:srgbClr val="1F497D"/>
                </a:solidFill>
              </a:rPr>
              <a:t>Накратко за СИЕНСИС</a:t>
            </a:r>
            <a:endParaRPr lang="en-US" dirty="0"/>
          </a:p>
        </p:txBody>
      </p:sp>
      <p:grpSp>
        <p:nvGrpSpPr>
          <p:cNvPr id="28" name="Gruppierung 1">
            <a:extLst>
              <a:ext uri="{FF2B5EF4-FFF2-40B4-BE49-F238E27FC236}">
                <a16:creationId xmlns:a16="http://schemas.microsoft.com/office/drawing/2014/main" id="{4DAA188B-C51A-443D-998E-B7BE8EE882D7}"/>
              </a:ext>
            </a:extLst>
          </p:cNvPr>
          <p:cNvGrpSpPr>
            <a:grpSpLocks/>
          </p:cNvGrpSpPr>
          <p:nvPr/>
        </p:nvGrpSpPr>
        <p:grpSpPr bwMode="auto">
          <a:xfrm>
            <a:off x="251520" y="620688"/>
            <a:ext cx="3765783" cy="2048626"/>
            <a:chOff x="-150448" y="-288878"/>
            <a:chExt cx="5355663" cy="2912718"/>
          </a:xfrm>
        </p:grpSpPr>
        <p:sp>
          <p:nvSpPr>
            <p:cNvPr id="29" name="Textfeld 2">
              <a:extLst>
                <a:ext uri="{FF2B5EF4-FFF2-40B4-BE49-F238E27FC236}">
                  <a16:creationId xmlns:a16="http://schemas.microsoft.com/office/drawing/2014/main" id="{A25CF8A7-A263-4B9D-AEDF-921FD51718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0448" y="-288878"/>
              <a:ext cx="4496251" cy="179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1998</a:t>
              </a:r>
            </a:p>
          </p:txBody>
        </p:sp>
        <p:sp>
          <p:nvSpPr>
            <p:cNvPr id="30" name="Textfeld 3">
              <a:extLst>
                <a:ext uri="{FF2B5EF4-FFF2-40B4-BE49-F238E27FC236}">
                  <a16:creationId xmlns:a16="http://schemas.microsoft.com/office/drawing/2014/main" id="{C82062DD-8736-49C1-BB25-611D0BAA9B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8964" y="1372139"/>
              <a:ext cx="4496251" cy="1251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bg-BG" kern="0" dirty="0">
                  <a:solidFill>
                    <a:schemeClr val="tx2"/>
                  </a:solidFill>
                </a:rPr>
                <a:t>Създадена през Юли</a:t>
              </a:r>
              <a:r>
                <a:rPr lang="en-US" kern="0" dirty="0">
                  <a:solidFill>
                    <a:schemeClr val="tx2"/>
                  </a:solidFill>
                </a:rPr>
                <a:t> 1998</a:t>
              </a:r>
              <a:r>
                <a:rPr lang="bg-BG" kern="0" dirty="0">
                  <a:solidFill>
                    <a:schemeClr val="tx2"/>
                  </a:solidFill>
                </a:rPr>
                <a:t>, Българско частно АД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uppierung 7">
            <a:extLst>
              <a:ext uri="{FF2B5EF4-FFF2-40B4-BE49-F238E27FC236}">
                <a16:creationId xmlns:a16="http://schemas.microsoft.com/office/drawing/2014/main" id="{74FFA6EB-3C12-446D-802E-AAFADE28B30B}"/>
              </a:ext>
            </a:extLst>
          </p:cNvPr>
          <p:cNvGrpSpPr>
            <a:grpSpLocks/>
          </p:cNvGrpSpPr>
          <p:nvPr/>
        </p:nvGrpSpPr>
        <p:grpSpPr bwMode="auto">
          <a:xfrm>
            <a:off x="3253968" y="4387996"/>
            <a:ext cx="4399121" cy="1945540"/>
            <a:chOff x="6841578" y="4861918"/>
            <a:chExt cx="5668959" cy="2767645"/>
          </a:xfrm>
        </p:grpSpPr>
        <p:sp>
          <p:nvSpPr>
            <p:cNvPr id="32" name="Textfeld 8">
              <a:extLst>
                <a:ext uri="{FF2B5EF4-FFF2-40B4-BE49-F238E27FC236}">
                  <a16:creationId xmlns:a16="http://schemas.microsoft.com/office/drawing/2014/main" id="{76C72935-EC08-40B1-9EC8-F459BC364B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1578" y="4861918"/>
              <a:ext cx="3476069" cy="179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25</a:t>
              </a:r>
              <a:r>
                <a:rPr lang="en-US" sz="34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 </a:t>
              </a:r>
              <a:r>
                <a:rPr lang="bg-BG" sz="34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години</a:t>
              </a:r>
              <a:endParaRPr lang="en-US" sz="7600" dirty="0">
                <a:solidFill>
                  <a:srgbClr val="2F5597"/>
                </a:solidFill>
                <a:latin typeface="Candara" panose="020E0502030303020204" pitchFamily="34" charset="0"/>
                <a:ea typeface="Georgia" pitchFamily="84" charset="0"/>
                <a:cs typeface="Georgia" pitchFamily="84" charset="0"/>
              </a:endParaRPr>
            </a:p>
          </p:txBody>
        </p:sp>
        <p:sp>
          <p:nvSpPr>
            <p:cNvPr id="33" name="Textfeld 9">
              <a:extLst>
                <a:ext uri="{FF2B5EF4-FFF2-40B4-BE49-F238E27FC236}">
                  <a16:creationId xmlns:a16="http://schemas.microsoft.com/office/drawing/2014/main" id="{21B8252C-CE6A-4923-A23E-929C907F94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09785" y="6377185"/>
              <a:ext cx="4800752" cy="1252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GB" kern="0" dirty="0">
                  <a:solidFill>
                    <a:schemeClr val="tx2"/>
                  </a:solidFill>
                </a:rPr>
                <a:t>IT </a:t>
              </a:r>
              <a:r>
                <a:rPr lang="bg-BG" kern="0" dirty="0">
                  <a:solidFill>
                    <a:schemeClr val="tx2"/>
                  </a:solidFill>
                </a:rPr>
                <a:t>опит в успешно внедрени проекти и решения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uppierung 4">
            <a:extLst>
              <a:ext uri="{FF2B5EF4-FFF2-40B4-BE49-F238E27FC236}">
                <a16:creationId xmlns:a16="http://schemas.microsoft.com/office/drawing/2014/main" id="{88285970-DBBF-48D1-8E15-697E77DC127D}"/>
              </a:ext>
            </a:extLst>
          </p:cNvPr>
          <p:cNvGrpSpPr>
            <a:grpSpLocks/>
          </p:cNvGrpSpPr>
          <p:nvPr/>
        </p:nvGrpSpPr>
        <p:grpSpPr bwMode="auto">
          <a:xfrm>
            <a:off x="5479881" y="1430163"/>
            <a:ext cx="3585145" cy="3717338"/>
            <a:chOff x="8078139" y="1640334"/>
            <a:chExt cx="4495800" cy="3723084"/>
          </a:xfrm>
        </p:grpSpPr>
        <p:sp>
          <p:nvSpPr>
            <p:cNvPr id="35" name="Textfeld 5">
              <a:extLst>
                <a:ext uri="{FF2B5EF4-FFF2-40B4-BE49-F238E27FC236}">
                  <a16:creationId xmlns:a16="http://schemas.microsoft.com/office/drawing/2014/main" id="{EF8AE381-630D-4C51-A919-EA236D18A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8139" y="1640334"/>
              <a:ext cx="4495800" cy="1263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Top 5</a:t>
              </a:r>
            </a:p>
          </p:txBody>
        </p:sp>
        <p:sp>
          <p:nvSpPr>
            <p:cNvPr id="36" name="Textfeld 6">
              <a:extLst>
                <a:ext uri="{FF2B5EF4-FFF2-40B4-BE49-F238E27FC236}">
                  <a16:creationId xmlns:a16="http://schemas.microsoft.com/office/drawing/2014/main" id="{DFB35F3C-A8EB-4AB3-A097-A758975FA1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5919" y="2817125"/>
              <a:ext cx="3489325" cy="2546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bg-BG" kern="0" dirty="0">
                  <a:solidFill>
                    <a:schemeClr val="tx2"/>
                  </a:solidFill>
                </a:rPr>
                <a:t>Един от 5 най-големи системни </a:t>
              </a:r>
              <a:r>
                <a:rPr lang="bg-BG" kern="0" dirty="0" err="1">
                  <a:solidFill>
                    <a:schemeClr val="tx2"/>
                  </a:solidFill>
                </a:rPr>
                <a:t>интегратори</a:t>
              </a:r>
              <a:r>
                <a:rPr lang="bg-BG" kern="0" dirty="0">
                  <a:solidFill>
                    <a:schemeClr val="tx2"/>
                  </a:solidFill>
                </a:rPr>
                <a:t> на Българския пазар на базата на оборот от последните 10 последователни години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7" name="Gruppierung 13">
            <a:extLst>
              <a:ext uri="{FF2B5EF4-FFF2-40B4-BE49-F238E27FC236}">
                <a16:creationId xmlns:a16="http://schemas.microsoft.com/office/drawing/2014/main" id="{332EAB1F-15A8-4455-B299-156FD0C37E22}"/>
              </a:ext>
            </a:extLst>
          </p:cNvPr>
          <p:cNvGrpSpPr>
            <a:grpSpLocks/>
          </p:cNvGrpSpPr>
          <p:nvPr/>
        </p:nvGrpSpPr>
        <p:grpSpPr bwMode="auto">
          <a:xfrm>
            <a:off x="2898573" y="2791536"/>
            <a:ext cx="3322249" cy="1474086"/>
            <a:chOff x="-2443382" y="2871479"/>
            <a:chExt cx="4725841" cy="2097328"/>
          </a:xfrm>
        </p:grpSpPr>
        <p:sp>
          <p:nvSpPr>
            <p:cNvPr id="38" name="Textfeld 14">
              <a:extLst>
                <a:ext uri="{FF2B5EF4-FFF2-40B4-BE49-F238E27FC236}">
                  <a16:creationId xmlns:a16="http://schemas.microsoft.com/office/drawing/2014/main" id="{016106C6-F6D6-4CDA-A8C6-B96E12A73C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443382" y="2871479"/>
              <a:ext cx="4725841" cy="1795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195+</a:t>
              </a:r>
            </a:p>
          </p:txBody>
        </p:sp>
        <p:sp>
          <p:nvSpPr>
            <p:cNvPr id="39" name="Textfeld 15">
              <a:extLst>
                <a:ext uri="{FF2B5EF4-FFF2-40B4-BE49-F238E27FC236}">
                  <a16:creationId xmlns:a16="http://schemas.microsoft.com/office/drawing/2014/main" id="{0D77C657-E739-499E-9656-DB7C3EE9B4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570648" y="4443322"/>
              <a:ext cx="3658718" cy="525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bg-BG" kern="0" dirty="0">
                  <a:solidFill>
                    <a:schemeClr val="tx2"/>
                  </a:solidFill>
                </a:rPr>
                <a:t>Служители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4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82444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>
                <a:solidFill>
                  <a:srgbClr val="1F497D"/>
                </a:solidFill>
              </a:rPr>
              <a:t>Накратко за СИЕНСИС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74C8D1-DB1F-4D49-8D29-5CCBE2BA3012}"/>
              </a:ext>
            </a:extLst>
          </p:cNvPr>
          <p:cNvGrpSpPr/>
          <p:nvPr/>
        </p:nvGrpSpPr>
        <p:grpSpPr>
          <a:xfrm>
            <a:off x="5501199" y="4373742"/>
            <a:ext cx="3528392" cy="2279506"/>
            <a:chOff x="3798840" y="3068001"/>
            <a:chExt cx="5096280" cy="314360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2DE84E1-84DB-460B-87C4-D363A9EB5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8840" y="3190676"/>
              <a:ext cx="5096280" cy="30209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CDC2D19-E430-4204-BF36-844168EDB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8464" y="3488989"/>
              <a:ext cx="637032" cy="63703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374BFA3-0A68-4250-847C-0CDF8ADAB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9509" y="3068001"/>
              <a:ext cx="637032" cy="6370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225DCE6-4006-4277-8894-5F434DEAA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9421" y="3555229"/>
              <a:ext cx="637032" cy="63703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FCDACA4-3F85-4050-B245-BC80724D70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3572" y="4332456"/>
              <a:ext cx="637032" cy="63703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9BC8EC7-B5DD-4B9C-A271-B26CFCFF9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492" y="4531779"/>
              <a:ext cx="637032" cy="63703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327AB6C-B164-4FE7-B81B-4A4D11280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5460" y="4777001"/>
              <a:ext cx="637032" cy="63703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E930BDE-8976-4CDF-A11D-C42699EF6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7876" y="4254488"/>
              <a:ext cx="637032" cy="637032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9BCC816-1336-469F-8E52-3CA3D62E689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407" y="5116182"/>
            <a:ext cx="2660650" cy="894715"/>
          </a:xfrm>
          <a:prstGeom prst="rect">
            <a:avLst/>
          </a:prstGeom>
        </p:spPr>
      </p:pic>
      <p:grpSp>
        <p:nvGrpSpPr>
          <p:cNvPr id="26" name="Gruppierung 1">
            <a:extLst>
              <a:ext uri="{FF2B5EF4-FFF2-40B4-BE49-F238E27FC236}">
                <a16:creationId xmlns:a16="http://schemas.microsoft.com/office/drawing/2014/main" id="{F7E77075-E805-499D-B0D3-6687616F46A4}"/>
              </a:ext>
            </a:extLst>
          </p:cNvPr>
          <p:cNvGrpSpPr>
            <a:grpSpLocks/>
          </p:cNvGrpSpPr>
          <p:nvPr/>
        </p:nvGrpSpPr>
        <p:grpSpPr bwMode="auto">
          <a:xfrm>
            <a:off x="3499612" y="554223"/>
            <a:ext cx="3765783" cy="2464125"/>
            <a:chOff x="1114686" y="738811"/>
            <a:chExt cx="5355663" cy="3503470"/>
          </a:xfrm>
        </p:grpSpPr>
        <p:sp>
          <p:nvSpPr>
            <p:cNvPr id="27" name="Textfeld 2">
              <a:extLst>
                <a:ext uri="{FF2B5EF4-FFF2-40B4-BE49-F238E27FC236}">
                  <a16:creationId xmlns:a16="http://schemas.microsoft.com/office/drawing/2014/main" id="{F59BB329-D2BC-439B-A0A4-771A2127FA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4686" y="738811"/>
              <a:ext cx="4496252" cy="179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74% </a:t>
              </a:r>
            </a:p>
          </p:txBody>
        </p:sp>
        <p:sp>
          <p:nvSpPr>
            <p:cNvPr id="40" name="Textfeld 3">
              <a:extLst>
                <a:ext uri="{FF2B5EF4-FFF2-40B4-BE49-F238E27FC236}">
                  <a16:creationId xmlns:a16="http://schemas.microsoft.com/office/drawing/2014/main" id="{A25EE5FB-F27A-49D8-9F09-6492718BFB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4098" y="2399828"/>
              <a:ext cx="4496251" cy="1842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bg-BG" kern="0" dirty="0">
                  <a:solidFill>
                    <a:schemeClr val="tx2"/>
                  </a:solidFill>
                </a:rPr>
                <a:t>От приходите се генерират от Национални ИТ проекти и корпоративни продажби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1" name="Gruppierung 1">
            <a:extLst>
              <a:ext uri="{FF2B5EF4-FFF2-40B4-BE49-F238E27FC236}">
                <a16:creationId xmlns:a16="http://schemas.microsoft.com/office/drawing/2014/main" id="{A3C4FBC0-7D84-423A-8813-75783DF086AF}"/>
              </a:ext>
            </a:extLst>
          </p:cNvPr>
          <p:cNvGrpSpPr>
            <a:grpSpLocks/>
          </p:cNvGrpSpPr>
          <p:nvPr/>
        </p:nvGrpSpPr>
        <p:grpSpPr bwMode="auto">
          <a:xfrm>
            <a:off x="2734175" y="3011441"/>
            <a:ext cx="3437625" cy="1507520"/>
            <a:chOff x="4685188" y="3883964"/>
            <a:chExt cx="4888959" cy="2143378"/>
          </a:xfrm>
        </p:grpSpPr>
        <p:sp>
          <p:nvSpPr>
            <p:cNvPr id="42" name="Textfeld 2">
              <a:extLst>
                <a:ext uri="{FF2B5EF4-FFF2-40B4-BE49-F238E27FC236}">
                  <a16:creationId xmlns:a16="http://schemas.microsoft.com/office/drawing/2014/main" id="{F1108F10-628A-4D8F-B63B-3584059BB0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85188" y="3883964"/>
              <a:ext cx="4496251" cy="179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50+</a:t>
              </a:r>
            </a:p>
          </p:txBody>
        </p:sp>
        <p:sp>
          <p:nvSpPr>
            <p:cNvPr id="43" name="Textfeld 3">
              <a:extLst>
                <a:ext uri="{FF2B5EF4-FFF2-40B4-BE49-F238E27FC236}">
                  <a16:creationId xmlns:a16="http://schemas.microsoft.com/office/drawing/2014/main" id="{2CB3907F-FCBD-485E-8328-1830AC33C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7896" y="5366393"/>
              <a:ext cx="4496251" cy="660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kern="0" dirty="0">
                  <a:solidFill>
                    <a:schemeClr val="tx2"/>
                  </a:solidFill>
                </a:rPr>
                <a:t>IT </a:t>
              </a:r>
              <a:r>
                <a:rPr lang="bg-BG" kern="0" dirty="0">
                  <a:solidFill>
                    <a:schemeClr val="tx2"/>
                  </a:solidFill>
                </a:rPr>
                <a:t>Проекти годишно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Gruppierung 4">
            <a:extLst>
              <a:ext uri="{FF2B5EF4-FFF2-40B4-BE49-F238E27FC236}">
                <a16:creationId xmlns:a16="http://schemas.microsoft.com/office/drawing/2014/main" id="{4817CA5D-B60A-4D44-AE8C-BC1803AFB701}"/>
              </a:ext>
            </a:extLst>
          </p:cNvPr>
          <p:cNvGrpSpPr>
            <a:grpSpLocks/>
          </p:cNvGrpSpPr>
          <p:nvPr/>
        </p:nvGrpSpPr>
        <p:grpSpPr bwMode="auto">
          <a:xfrm>
            <a:off x="6095795" y="2861270"/>
            <a:ext cx="2808312" cy="1454986"/>
            <a:chOff x="18776511" y="2620739"/>
            <a:chExt cx="5214156" cy="1457236"/>
          </a:xfrm>
        </p:grpSpPr>
        <p:sp>
          <p:nvSpPr>
            <p:cNvPr id="45" name="Textfeld 5">
              <a:extLst>
                <a:ext uri="{FF2B5EF4-FFF2-40B4-BE49-F238E27FC236}">
                  <a16:creationId xmlns:a16="http://schemas.microsoft.com/office/drawing/2014/main" id="{ED80B797-7D10-4BD0-BC24-185C51449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94867" y="2620739"/>
              <a:ext cx="4495800" cy="12638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7</a:t>
              </a:r>
            </a:p>
          </p:txBody>
        </p:sp>
        <p:sp>
          <p:nvSpPr>
            <p:cNvPr id="46" name="Textfeld 6">
              <a:extLst>
                <a:ext uri="{FF2B5EF4-FFF2-40B4-BE49-F238E27FC236}">
                  <a16:creationId xmlns:a16="http://schemas.microsoft.com/office/drawing/2014/main" id="{CAEC72AD-7926-478E-BE82-56C11F75DC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76511" y="3612385"/>
              <a:ext cx="3489325" cy="465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bg-BG" kern="0" dirty="0">
                  <a:solidFill>
                    <a:schemeClr val="tx2"/>
                  </a:solidFill>
                </a:rPr>
                <a:t>Офиса в страната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uppierung 13">
            <a:extLst>
              <a:ext uri="{FF2B5EF4-FFF2-40B4-BE49-F238E27FC236}">
                <a16:creationId xmlns:a16="http://schemas.microsoft.com/office/drawing/2014/main" id="{CB736816-698D-428F-AB18-9D37F705C37D}"/>
              </a:ext>
            </a:extLst>
          </p:cNvPr>
          <p:cNvGrpSpPr>
            <a:grpSpLocks/>
          </p:cNvGrpSpPr>
          <p:nvPr/>
        </p:nvGrpSpPr>
        <p:grpSpPr bwMode="auto">
          <a:xfrm>
            <a:off x="547094" y="1076150"/>
            <a:ext cx="3421432" cy="1942198"/>
            <a:chOff x="-5268169" y="797041"/>
            <a:chExt cx="4866927" cy="2763357"/>
          </a:xfrm>
        </p:grpSpPr>
        <p:sp>
          <p:nvSpPr>
            <p:cNvPr id="48" name="Textfeld 14">
              <a:extLst>
                <a:ext uri="{FF2B5EF4-FFF2-40B4-BE49-F238E27FC236}">
                  <a16:creationId xmlns:a16="http://schemas.microsoft.com/office/drawing/2014/main" id="{0C20A459-799B-4D54-A6BF-CCE6C7DA7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268169" y="797041"/>
              <a:ext cx="4725841" cy="1795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7600" dirty="0">
                  <a:solidFill>
                    <a:srgbClr val="2F5597"/>
                  </a:solidFill>
                  <a:latin typeface="Candara" panose="020E0502030303020204" pitchFamily="34" charset="0"/>
                  <a:ea typeface="Georgia" pitchFamily="84" charset="0"/>
                  <a:cs typeface="Georgia" pitchFamily="84" charset="0"/>
                </a:rPr>
                <a:t>150+</a:t>
              </a:r>
            </a:p>
          </p:txBody>
        </p:sp>
        <p:sp>
          <p:nvSpPr>
            <p:cNvPr id="49" name="Textfeld 15">
              <a:extLst>
                <a:ext uri="{FF2B5EF4-FFF2-40B4-BE49-F238E27FC236}">
                  <a16:creationId xmlns:a16="http://schemas.microsoft.com/office/drawing/2014/main" id="{38D8CCE8-B54B-4A24-8DDE-1EFADA6821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4059959" y="2307810"/>
              <a:ext cx="3658717" cy="1252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bg-BG" kern="0" dirty="0">
                  <a:solidFill>
                    <a:schemeClr val="tx2"/>
                  </a:solidFill>
                </a:rPr>
                <a:t>Сертифицирани експерти и инженери</a:t>
              </a:r>
              <a:endParaRPr lang="en-US" kern="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345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5160</TotalTime>
  <Words>760</Words>
  <Application>Microsoft Office PowerPoint</Application>
  <PresentationFormat>On-screen Show (4:3)</PresentationFormat>
  <Paragraphs>75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Candara</vt:lpstr>
      <vt:lpstr>Century Gothic</vt:lpstr>
      <vt:lpstr>Georgia</vt:lpstr>
      <vt:lpstr>Times New Roman</vt:lpstr>
      <vt:lpstr>Office тема</vt:lpstr>
      <vt:lpstr>Административен договор № BG05SFOP001-1.025-0001-С01/29.11.2021 г  за предоставяне на безвъзмездна финансова помощ по Процедура BG05SFOP001-1.025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 </vt:lpstr>
      <vt:lpstr>Договор C36891/23.03.2022 г.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Georgi Gerganov</cp:lastModifiedBy>
  <cp:revision>97</cp:revision>
  <dcterms:created xsi:type="dcterms:W3CDTF">2020-05-12T09:06:58Z</dcterms:created>
  <dcterms:modified xsi:type="dcterms:W3CDTF">2023-11-29T07:09:35Z</dcterms:modified>
</cp:coreProperties>
</file>