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7" r:id="rId2"/>
    <p:sldId id="278" r:id="rId3"/>
    <p:sldId id="279" r:id="rId4"/>
    <p:sldId id="280" r:id="rId5"/>
    <p:sldId id="283" r:id="rId6"/>
    <p:sldId id="286" r:id="rId7"/>
    <p:sldId id="287" r:id="rId8"/>
    <p:sldId id="291" r:id="rId9"/>
    <p:sldId id="288" r:id="rId10"/>
    <p:sldId id="285" r:id="rId11"/>
    <p:sldId id="292" r:id="rId12"/>
  </p:sldIdLst>
  <p:sldSz cx="9144000" cy="6858000" type="screen4x3"/>
  <p:notesSz cx="7023100" cy="93091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55" autoAdjust="0"/>
  </p:normalViewPr>
  <p:slideViewPr>
    <p:cSldViewPr showGuides="1">
      <p:cViewPr varScale="1">
        <p:scale>
          <a:sx n="104" d="100"/>
          <a:sy n="104" d="100"/>
        </p:scale>
        <p:origin x="18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AA428859-3C06-4C9E-B955-85D96CD87CA8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73F4F906-2DFB-4B8E-932F-DA77B58C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2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160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95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3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358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637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91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29.11.2023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68" y="2765421"/>
            <a:ext cx="219406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bg-BG" sz="1500" kern="0" dirty="0" smtClean="0">
                <a:solidFill>
                  <a:schemeClr val="tx2"/>
                </a:solidFill>
              </a:rPr>
              <a:t>Пламен Григоров,</a:t>
            </a:r>
            <a:br>
              <a:rPr lang="bg-BG" sz="1500" kern="0" dirty="0" smtClean="0">
                <a:solidFill>
                  <a:schemeClr val="tx2"/>
                </a:solidFill>
              </a:rPr>
            </a:br>
            <a:r>
              <a:rPr lang="bg-BG" sz="1500" kern="0" dirty="0" smtClean="0">
                <a:solidFill>
                  <a:schemeClr val="tx2"/>
                </a:solidFill>
              </a:rPr>
              <a:t>Агенция „Митници“,</a:t>
            </a:r>
            <a:br>
              <a:rPr lang="bg-BG" sz="1500" kern="0" dirty="0" smtClean="0">
                <a:solidFill>
                  <a:schemeClr val="tx2"/>
                </a:solidFill>
              </a:rPr>
            </a:br>
            <a:r>
              <a:rPr lang="bg-BG" sz="1500" kern="0" dirty="0" smtClean="0">
                <a:solidFill>
                  <a:schemeClr val="tx2"/>
                </a:solidFill>
              </a:rPr>
              <a:t>координатор </a:t>
            </a:r>
            <a:endParaRPr lang="bg-BG" sz="1500" kern="0" dirty="0">
              <a:solidFill>
                <a:schemeClr val="tx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771800" y="4581129"/>
            <a:ext cx="5722913" cy="432048"/>
          </a:xfrm>
        </p:spPr>
        <p:txBody>
          <a:bodyPr>
            <a:noAutofit/>
          </a:bodyPr>
          <a:lstStyle/>
          <a:p>
            <a:r>
              <a:rPr lang="bg-BG" sz="2000" b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bg-BG" sz="2000" b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bg-BG" sz="20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bg-BG" sz="20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bg-BG" sz="2000" b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СРОК ЗА ИЗПЪЛНЕНИЕ НА ПРОЕКТА: </a:t>
            </a:r>
            <a:r>
              <a:rPr lang="en-US" sz="2000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bg-BG" sz="2000" b="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май 2023 г.</a:t>
            </a:r>
            <a:endParaRPr lang="en-US" sz="2000" b="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2195735" y="1628801"/>
            <a:ext cx="6948265" cy="2160239"/>
          </a:xfrm>
        </p:spPr>
        <p:txBody>
          <a:bodyPr>
            <a:noAutofit/>
          </a:bodyPr>
          <a:lstStyle/>
          <a:p>
            <a:pPr algn="just"/>
            <a:r>
              <a:rPr lang="bg-BG" sz="2800" b="1" dirty="0" smtClean="0">
                <a:solidFill>
                  <a:schemeClr val="accent1">
                    <a:lumMod val="75000"/>
                  </a:schemeClr>
                </a:solidFill>
              </a:rPr>
              <a:t>Дейност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bg-BG" sz="2800" b="1" dirty="0" smtClean="0">
                <a:solidFill>
                  <a:schemeClr val="accent1">
                    <a:lumMod val="75000"/>
                  </a:schemeClr>
                </a:solidFill>
              </a:rPr>
              <a:t>8 -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Доставка, инсталация, интеграция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на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единно техническо решение за изграждане на DRC за нуждите на Агенция „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Митници</a:t>
            </a:r>
            <a:r>
              <a:rPr lang="bg-BG" sz="2800" b="1" dirty="0" smtClean="0">
                <a:solidFill>
                  <a:schemeClr val="accent1">
                    <a:lumMod val="75000"/>
                  </a:schemeClr>
                </a:solidFill>
              </a:rPr>
              <a:t>“ (етап 1)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67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840" y="1600200"/>
            <a:ext cx="5688632" cy="4277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Нямаше да се случи без участието на:</a:t>
            </a:r>
          </a:p>
          <a:p>
            <a:pPr marL="0" indent="0">
              <a:buNone/>
            </a:pPr>
            <a:endParaRPr lang="bg-BG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Оперативна програма „Добро управление“</a:t>
            </a:r>
            <a:endParaRPr lang="bg-BG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Ръководството на Агенция „Митници“ и дирекция „Информационни системи и аналитична дейност“</a:t>
            </a:r>
          </a:p>
          <a:p>
            <a:pPr algn="just"/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Изпълнителна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агенция „Инфраструктура на електронното управление“ и Министерство на електронното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управление</a:t>
            </a:r>
            <a:endParaRPr lang="bg-BG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„СИЕНСИС“ АД</a:t>
            </a:r>
          </a:p>
          <a:p>
            <a:pPr algn="just"/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„</a:t>
            </a:r>
            <a:r>
              <a:rPr lang="bg-BG" sz="1800" dirty="0" err="1">
                <a:solidFill>
                  <a:schemeClr val="accent1">
                    <a:lumMod val="75000"/>
                  </a:schemeClr>
                </a:solidFill>
              </a:rPr>
              <a:t>Интепро</a:t>
            </a:r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bg-BG" sz="1800" dirty="0" err="1">
                <a:solidFill>
                  <a:schemeClr val="accent1">
                    <a:lumMod val="75000"/>
                  </a:schemeClr>
                </a:solidFill>
              </a:rPr>
              <a:t>Солюшънс</a:t>
            </a:r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“ </a:t>
            </a:r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ООД</a:t>
            </a:r>
            <a:endParaRPr lang="ru-RU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„Телелинк Бизнес Сървисис“ </a:t>
            </a:r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ЕАД</a:t>
            </a:r>
          </a:p>
          <a:p>
            <a:pPr algn="just"/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Екипа за изпълнение на дейност 8 и дейност 9 от страна на Агенция „Митници“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092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bg-BG" sz="4000" dirty="0" smtClean="0">
                <a:solidFill>
                  <a:schemeClr val="accent1">
                    <a:lumMod val="75000"/>
                  </a:schemeClr>
                </a:solidFill>
              </a:rPr>
              <a:t>Благодаря за вниманието!</a:t>
            </a:r>
            <a:br>
              <a:rPr lang="bg-BG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bg-BG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bg-BG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bg-BG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bg-BG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bg-BG" sz="4000" dirty="0" smtClean="0">
                <a:solidFill>
                  <a:schemeClr val="accent1">
                    <a:lumMod val="75000"/>
                  </a:schemeClr>
                </a:solidFill>
              </a:rPr>
              <a:t>                      </a:t>
            </a:r>
            <a:r>
              <a:rPr lang="bg-BG" sz="1300" b="1" dirty="0" smtClean="0">
                <a:solidFill>
                  <a:schemeClr val="accent1">
                    <a:lumMod val="75000"/>
                  </a:schemeClr>
                </a:solidFill>
              </a:rPr>
              <a:t>Пламен Григоров, </a:t>
            </a:r>
            <a:r>
              <a:rPr lang="bg-BG" sz="1300" dirty="0" smtClean="0">
                <a:solidFill>
                  <a:schemeClr val="accent1">
                    <a:lumMod val="75000"/>
                  </a:schemeClr>
                </a:solidFill>
              </a:rPr>
              <a:t>началник на отдел в Агенция „Митници“, ДИСАД</a:t>
            </a:r>
          </a:p>
          <a:p>
            <a:pPr marL="0" indent="0" algn="ctr">
              <a:buNone/>
            </a:pP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560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23528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</a:rPr>
              <a:t>Основна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цел на проекта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7920880" cy="49251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Изграждане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на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резервен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център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„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Disaster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Recovery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Center</a:t>
            </a:r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“ в рамките на сключено споразумение за ползване на информационно-комуникационна услуга „Колокация“ между Министерството на финансите (МФ) и Държавна агенция „Електронно управление“ (ДАЕУ) СПОР-1/11.01.2021 г.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надграждане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на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ключови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компоненти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в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инфраструктурата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на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Агенция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„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Митници</a:t>
            </a:r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“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, като по този начин се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осигурява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резервиране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на  работата на сървърите за бази данни на основни за А</a:t>
            </a:r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генция „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Митници</a:t>
            </a:r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“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информационни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системи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endParaRPr lang="ru-RU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  <a:p>
            <a:pPr marL="1524000" indent="-355600" algn="just">
              <a:lnSpc>
                <a:spcPct val="150000"/>
              </a:lnSpc>
              <a:tabLst>
                <a:tab pos="684213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Модул </a:t>
            </a:r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„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Анализ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на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риска</a:t>
            </a:r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“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1524000" indent="-355600" algn="just">
              <a:lnSpc>
                <a:spcPct val="150000"/>
              </a:lnSpc>
              <a:tabLst>
                <a:tab pos="684213" algn="l"/>
              </a:tabLst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РЕЗМА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1524000" indent="-355600" algn="just">
              <a:lnSpc>
                <a:spcPct val="150000"/>
              </a:lnSpc>
              <a:tabLst>
                <a:tab pos="684213" algn="l"/>
              </a:tabLst>
            </a:pP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Модул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на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Агенция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„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Митници</a:t>
            </a:r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“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за връзка с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Regix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1524000" indent="-355600" algn="just">
              <a:lnSpc>
                <a:spcPct val="150000"/>
              </a:lnSpc>
              <a:tabLst>
                <a:tab pos="684213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Модул </a:t>
            </a:r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„Д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екларации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за парични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средства</a:t>
            </a:r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“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1524000" indent="-355600" algn="just">
              <a:lnSpc>
                <a:spcPct val="150000"/>
              </a:lnSpc>
              <a:tabLst>
                <a:tab pos="684213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Система за контрол на вноса (СКВ 2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208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Чрез изпълнението на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проекта на </a:t>
            </a:r>
            <a:r>
              <a:rPr lang="bg-BG" sz="2800" b="1" dirty="0" smtClean="0">
                <a:solidFill>
                  <a:schemeClr val="accent1">
                    <a:lumMod val="75000"/>
                  </a:schemeClr>
                </a:solidFill>
              </a:rPr>
              <a:t>етап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1,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са постигнати следните цели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0" y="2132855"/>
            <a:ext cx="6275040" cy="4176465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Доставка на компонентите на единното техническо решение</a:t>
            </a:r>
          </a:p>
          <a:p>
            <a:pPr algn="just">
              <a:lnSpc>
                <a:spcPct val="150000"/>
              </a:lnSpc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Обследване на съществуващия център</a:t>
            </a:r>
          </a:p>
          <a:p>
            <a:pPr algn="just">
              <a:lnSpc>
                <a:spcPct val="150000"/>
              </a:lnSpc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Дизайн на единното техническо решение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60000"/>
              </a:lnSpc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Оптимизация и надграждане на съществуващия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център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60000"/>
              </a:lnSpc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Физическа инсталация, конфигурация и миграция на DRC и инфраструктурата на двата центъра за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данни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Мигриране, тестване и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резервиране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на сървърите за бази данни на информационните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системи,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включени в етап 1 на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проекта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574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/>
          </a:bodyPr>
          <a:lstStyle/>
          <a:p>
            <a:r>
              <a:rPr lang="bg-BG" sz="2800" b="1" dirty="0" smtClean="0">
                <a:solidFill>
                  <a:schemeClr val="accent1">
                    <a:lumMod val="75000"/>
                  </a:schemeClr>
                </a:solidFill>
              </a:rPr>
              <a:t>Ползи от реализиране на проекта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8064896" cy="4680520"/>
          </a:xfrm>
        </p:spPr>
        <p:txBody>
          <a:bodyPr>
            <a:noAutofit/>
          </a:bodyPr>
          <a:lstStyle/>
          <a:p>
            <a:pPr marL="895350" indent="0" algn="just"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резултат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на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реализирането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на проекта е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създадена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ИТ 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инфраструктура в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СОСП-София 4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за нуждите на Агенция „Митници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“ и е постигнато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следното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marL="0" indent="0" algn="just">
              <a:buNone/>
            </a:pPr>
            <a:endParaRPr lang="ru-RU" sz="1100" dirty="0">
              <a:solidFill>
                <a:schemeClr val="accent1">
                  <a:lumMod val="75000"/>
                </a:schemeClr>
              </a:solidFill>
            </a:endParaRPr>
          </a:p>
          <a:p>
            <a:pPr marL="1792288">
              <a:tabLst>
                <a:tab pos="627063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Изграждане на единно техническо решение за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DRC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1792288" algn="just">
              <a:tabLst>
                <a:tab pos="627063" algn="l"/>
              </a:tabLst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Резервиране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работата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на сървърите за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бази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данни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на основни за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Агенция </a:t>
            </a:r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„Митници“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информационни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системи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1792288" algn="just">
              <a:tabLst>
                <a:tab pos="627063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Гаранция за непрекъснатост на основни бизнес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процеси в обхвата на проекта</a:t>
            </a:r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792288" algn="just">
              <a:tabLst>
                <a:tab pos="627063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Подобряване на качеството на предоставяните ИТ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услуги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1792288" algn="just">
              <a:tabLst>
                <a:tab pos="627063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Осигуряването на постоянна репликация на данните между основния и резервния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център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1792288" algn="just">
              <a:tabLst>
                <a:tab pos="627063" algn="l"/>
              </a:tabLst>
            </a:pPr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Хоризонтална </a:t>
            </a:r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скалируемост</a:t>
            </a:r>
            <a:endParaRPr lang="bg-BG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1792288" algn="just">
              <a:tabLst>
                <a:tab pos="627063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Подготовка на средата за реализация на етап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3, </a:t>
            </a:r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където основната цел ще бъде: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Резервираност на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услуги</a:t>
            </a:r>
            <a:endParaRPr lang="bg-BG" sz="18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04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0" y="2060848"/>
            <a:ext cx="6275040" cy="396043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Постигнахме Агенция „Митници“ да предоставя сигурна, надеждна, качествена и непрекъсната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услуга,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с което да изпълнява своята мисия и да постига набелязаните цели към държавния бюджет, европейските институции, защита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на интересите на бизнеса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гражданите.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/>
          </a:bodyPr>
          <a:lstStyle/>
          <a:p>
            <a:r>
              <a:rPr lang="bg-BG" sz="2800" b="1" dirty="0" smtClean="0">
                <a:solidFill>
                  <a:schemeClr val="accent1">
                    <a:lumMod val="75000"/>
                  </a:schemeClr>
                </a:solidFill>
              </a:rPr>
              <a:t>Ползи от реализиране на проекта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678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6516216" y="692696"/>
            <a:ext cx="172819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202849" y="1103427"/>
            <a:ext cx="6552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bg-BG" sz="2400" b="1" kern="0" dirty="0" smtClean="0">
                <a:solidFill>
                  <a:schemeClr val="accent1">
                    <a:lumMod val="75000"/>
                  </a:schemeClr>
                </a:solidFill>
              </a:rPr>
              <a:t>Дейност 9 –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Развитие и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поддръжка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на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ИТ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инфраструктурата</a:t>
            </a:r>
            <a:r>
              <a:rPr lang="bg-BG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на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А</a:t>
            </a:r>
            <a:r>
              <a:rPr lang="bg-BG" sz="2400" b="1" dirty="0" err="1" smtClean="0">
                <a:solidFill>
                  <a:schemeClr val="accent1">
                    <a:lumMod val="75000"/>
                  </a:schemeClr>
                </a:solidFill>
              </a:rPr>
              <a:t>генция</a:t>
            </a:r>
            <a:r>
              <a:rPr lang="bg-BG" sz="2400" b="1" dirty="0" smtClean="0">
                <a:solidFill>
                  <a:schemeClr val="accent1">
                    <a:lumMod val="75000"/>
                  </a:schemeClr>
                </a:solidFill>
              </a:rPr>
              <a:t> „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М</a:t>
            </a:r>
            <a:r>
              <a:rPr lang="bg-BG" sz="2400" b="1" dirty="0" err="1" smtClean="0">
                <a:solidFill>
                  <a:schemeClr val="accent1">
                    <a:lumMod val="75000"/>
                  </a:schemeClr>
                </a:solidFill>
              </a:rPr>
              <a:t>итници</a:t>
            </a:r>
            <a:r>
              <a:rPr lang="bg-BG" sz="2400" b="1" dirty="0" smtClean="0">
                <a:solidFill>
                  <a:schemeClr val="accent1">
                    <a:lumMod val="75000"/>
                  </a:schemeClr>
                </a:solidFill>
              </a:rPr>
              <a:t>“ (АМ)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осигуряваща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високо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ниво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на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сигурност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наличност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на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изгражданите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информационни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системи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на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АМ,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чрез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доставка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на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лицензи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за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нуждите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на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АМ</a:t>
            </a:r>
            <a:endParaRPr lang="bg-BG" sz="2400" b="1" kern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4539" y="2811587"/>
            <a:ext cx="219406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bg-BG" sz="1500" kern="0" dirty="0">
                <a:solidFill>
                  <a:schemeClr val="tx2"/>
                </a:solidFill>
              </a:rPr>
              <a:t>Пламен Григоров,</a:t>
            </a:r>
            <a:br>
              <a:rPr lang="bg-BG" sz="1500" kern="0" dirty="0">
                <a:solidFill>
                  <a:schemeClr val="tx2"/>
                </a:solidFill>
              </a:rPr>
            </a:br>
            <a:r>
              <a:rPr lang="bg-BG" sz="1500" kern="0" dirty="0">
                <a:solidFill>
                  <a:schemeClr val="tx2"/>
                </a:solidFill>
              </a:rPr>
              <a:t>Агенция „Митници“,</a:t>
            </a:r>
            <a:br>
              <a:rPr lang="bg-BG" sz="1500" kern="0" dirty="0">
                <a:solidFill>
                  <a:schemeClr val="tx2"/>
                </a:solidFill>
              </a:rPr>
            </a:br>
            <a:r>
              <a:rPr lang="bg-BG" sz="1500" kern="0" dirty="0">
                <a:solidFill>
                  <a:schemeClr val="tx2"/>
                </a:solidFill>
              </a:rPr>
              <a:t>координатор </a:t>
            </a:r>
          </a:p>
          <a:p>
            <a:pPr lvl="0" algn="ctr">
              <a:defRPr/>
            </a:pPr>
            <a:endParaRPr lang="bg-BG" kern="0" dirty="0">
              <a:solidFill>
                <a:schemeClr val="tx2"/>
              </a:solidFill>
            </a:endParaRPr>
          </a:p>
        </p:txBody>
      </p:sp>
      <p:sp>
        <p:nvSpPr>
          <p:cNvPr id="7" name="Title 7"/>
          <p:cNvSpPr txBox="1">
            <a:spLocks/>
          </p:cNvSpPr>
          <p:nvPr/>
        </p:nvSpPr>
        <p:spPr>
          <a:xfrm>
            <a:off x="2915816" y="4869160"/>
            <a:ext cx="5578897" cy="946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955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rmAutofit/>
          </a:bodyPr>
          <a:lstStyle/>
          <a:p>
            <a:r>
              <a:rPr lang="bg-BG" sz="2400" b="1" dirty="0" smtClean="0">
                <a:solidFill>
                  <a:schemeClr val="accent1">
                    <a:lumMod val="75000"/>
                  </a:schemeClr>
                </a:solidFill>
              </a:rPr>
              <a:t>Обхват 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Доставени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лицензи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за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подновяване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на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поддръжка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и права за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ползване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на: </a:t>
            </a:r>
            <a:endParaRPr lang="bg-BG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95350" algn="just"/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Автоматизирана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система за наблюдение, анализ и управление на събитията, свързани с информационната сигурност на Агенция „Митници” (SIEM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895350" algn="just"/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Решение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за управление на ИТ активите за нуждите на Агенция „Митници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“</a:t>
            </a:r>
          </a:p>
          <a:p>
            <a:pPr marL="895350" algn="just"/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Система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за защита и наблюдение на бази данни IBM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Guardium</a:t>
            </a:r>
            <a:endParaRPr lang="bg-BG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95350" algn="just"/>
            <a:r>
              <a:rPr lang="bg-BG" sz="1800" dirty="0" smtClean="0">
                <a:solidFill>
                  <a:schemeClr val="accent1">
                    <a:lumMod val="75000"/>
                  </a:schemeClr>
                </a:solidFill>
              </a:rPr>
              <a:t>Софтуерни </a:t>
            </a:r>
            <a:r>
              <a:rPr lang="bg-BG" sz="1800" dirty="0">
                <a:solidFill>
                  <a:schemeClr val="accent1">
                    <a:lumMod val="75000"/>
                  </a:schemeClr>
                </a:solidFill>
              </a:rPr>
              <a:t>продукти за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IBM Resilient Soar (Security Orchestration, Automation And Response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bg-BG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895350" algn="just">
              <a:buNone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253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rmAutofit/>
          </a:bodyPr>
          <a:lstStyle/>
          <a:p>
            <a:r>
              <a:rPr lang="bg-BG" sz="2400" b="1" dirty="0">
                <a:solidFill>
                  <a:schemeClr val="accent1">
                    <a:lumMod val="75000"/>
                  </a:schemeClr>
                </a:solidFill>
              </a:rPr>
              <a:t>Ц</a:t>
            </a:r>
            <a:r>
              <a:rPr lang="bg-BG" sz="2400" b="1" dirty="0" smtClean="0">
                <a:solidFill>
                  <a:schemeClr val="accent1">
                    <a:lumMod val="75000"/>
                  </a:schemeClr>
                </a:solidFill>
              </a:rPr>
              <a:t>ел  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7744" y="1844824"/>
            <a:ext cx="6419056" cy="4281339"/>
          </a:xfrm>
        </p:spPr>
        <p:txBody>
          <a:bodyPr>
            <a:normAutofit/>
          </a:bodyPr>
          <a:lstStyle/>
          <a:p>
            <a:pPr algn="just"/>
            <a:r>
              <a:rPr lang="bg-BG" sz="1800" dirty="0" smtClean="0">
                <a:solidFill>
                  <a:schemeClr val="tx2"/>
                </a:solidFill>
              </a:rPr>
              <a:t>Осигуряване на необходимата ИТ инфраструктура, наличност, капацитет и високо ниво на сигурност на информационните системи на Агенция „Митници“</a:t>
            </a:r>
          </a:p>
          <a:p>
            <a:pPr algn="just"/>
            <a:endParaRPr lang="bg-BG" sz="1600" dirty="0" smtClean="0">
              <a:solidFill>
                <a:schemeClr val="tx2"/>
              </a:solidFill>
            </a:endParaRPr>
          </a:p>
          <a:p>
            <a:pPr algn="just"/>
            <a:r>
              <a:rPr lang="bg-BG" sz="1800" dirty="0" smtClean="0">
                <a:solidFill>
                  <a:schemeClr val="tx2"/>
                </a:solidFill>
              </a:rPr>
              <a:t>Повишаване на мерките за мрежова и информационна сигурност</a:t>
            </a:r>
          </a:p>
          <a:p>
            <a:pPr algn="just"/>
            <a:endParaRPr lang="bg-BG" sz="1800" dirty="0" smtClean="0">
              <a:solidFill>
                <a:schemeClr val="tx2"/>
              </a:solidFill>
            </a:endParaRPr>
          </a:p>
          <a:p>
            <a:pPr algn="just"/>
            <a:r>
              <a:rPr lang="bg-BG" sz="1800" dirty="0" smtClean="0">
                <a:solidFill>
                  <a:schemeClr val="tx2"/>
                </a:solidFill>
              </a:rPr>
              <a:t>Автоматизиране на процесите по проследимост на лицензи, управление на договори, идентификация и категоризация на софтуерни и хардуерни активи</a:t>
            </a:r>
            <a:endParaRPr lang="bg-BG" sz="1800" dirty="0"/>
          </a:p>
        </p:txBody>
      </p:sp>
    </p:spTree>
    <p:extLst>
      <p:ext uri="{BB962C8B-B14F-4D97-AF65-F5344CB8AC3E}">
        <p14:creationId xmlns:p14="http://schemas.microsoft.com/office/powerpoint/2010/main" val="2344174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rmAutofit/>
          </a:bodyPr>
          <a:lstStyle/>
          <a:p>
            <a:r>
              <a:rPr lang="bg-BG" sz="2400" b="1" dirty="0" smtClean="0">
                <a:solidFill>
                  <a:schemeClr val="accent1">
                    <a:lumMod val="75000"/>
                  </a:schemeClr>
                </a:solidFill>
              </a:rPr>
              <a:t>Ползи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7744" y="1600200"/>
            <a:ext cx="6419056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bg-BG" sz="1800" dirty="0" smtClean="0">
              <a:solidFill>
                <a:schemeClr val="tx2"/>
              </a:solidFill>
            </a:endParaRPr>
          </a:p>
          <a:p>
            <a:pPr algn="just"/>
            <a:r>
              <a:rPr lang="bg-BG" sz="1800" dirty="0" smtClean="0">
                <a:solidFill>
                  <a:schemeClr val="tx2"/>
                </a:solidFill>
              </a:rPr>
              <a:t>Повишаване </a:t>
            </a:r>
            <a:r>
              <a:rPr lang="bg-BG" sz="1800" dirty="0">
                <a:solidFill>
                  <a:schemeClr val="tx2"/>
                </a:solidFill>
              </a:rPr>
              <a:t>на </a:t>
            </a:r>
            <a:r>
              <a:rPr lang="bg-BG" sz="1800" dirty="0" err="1" smtClean="0">
                <a:solidFill>
                  <a:schemeClr val="tx2"/>
                </a:solidFill>
              </a:rPr>
              <a:t>киберзащитата</a:t>
            </a:r>
            <a:r>
              <a:rPr lang="bg-BG" sz="1800" dirty="0" smtClean="0">
                <a:solidFill>
                  <a:schemeClr val="tx2"/>
                </a:solidFill>
              </a:rPr>
              <a:t>, </a:t>
            </a:r>
            <a:r>
              <a:rPr lang="bg-BG" sz="1800" dirty="0">
                <a:solidFill>
                  <a:schemeClr val="tx2"/>
                </a:solidFill>
              </a:rPr>
              <a:t>за откриване на заплахи, реакции при инциденти и автоматизация на дейностите по мониторинг в областта на ИТ сигурността в Агенция „Митници</a:t>
            </a:r>
            <a:r>
              <a:rPr lang="bg-BG" sz="1800" dirty="0" smtClean="0">
                <a:solidFill>
                  <a:schemeClr val="tx2"/>
                </a:solidFill>
              </a:rPr>
              <a:t>“</a:t>
            </a:r>
          </a:p>
          <a:p>
            <a:pPr algn="just"/>
            <a:r>
              <a:rPr lang="bg-BG" sz="1800" dirty="0" smtClean="0">
                <a:solidFill>
                  <a:schemeClr val="tx2"/>
                </a:solidFill>
              </a:rPr>
              <a:t>Повишаване на  мрежовата и информационната сигурност</a:t>
            </a:r>
          </a:p>
          <a:p>
            <a:pPr algn="just"/>
            <a:r>
              <a:rPr lang="bg-BG" sz="1800" dirty="0" smtClean="0">
                <a:solidFill>
                  <a:schemeClr val="tx2"/>
                </a:solidFill>
              </a:rPr>
              <a:t>Получаване на нови версии на системният и приложният софтуер</a:t>
            </a:r>
          </a:p>
          <a:p>
            <a:pPr algn="just"/>
            <a:r>
              <a:rPr lang="bg-BG" sz="1800" dirty="0" smtClean="0">
                <a:solidFill>
                  <a:schemeClr val="tx2"/>
                </a:solidFill>
              </a:rPr>
              <a:t>Проследимост на лицензи, управление на договори, идентификация и категоризация на софтуерни и хардуерни активи</a:t>
            </a:r>
          </a:p>
          <a:p>
            <a:pPr algn="just"/>
            <a:r>
              <a:rPr lang="ru-RU" sz="1800" dirty="0">
                <a:solidFill>
                  <a:schemeClr val="tx2"/>
                </a:solidFill>
              </a:rPr>
              <a:t>Създаване и настройка на автоматизирани </a:t>
            </a:r>
            <a:r>
              <a:rPr lang="ru-RU" sz="1800" dirty="0" smtClean="0">
                <a:solidFill>
                  <a:schemeClr val="tx2"/>
                </a:solidFill>
              </a:rPr>
              <a:t>доклади</a:t>
            </a:r>
          </a:p>
        </p:txBody>
      </p:sp>
    </p:spTree>
    <p:extLst>
      <p:ext uri="{BB962C8B-B14F-4D97-AF65-F5344CB8AC3E}">
        <p14:creationId xmlns:p14="http://schemas.microsoft.com/office/powerpoint/2010/main" val="2584102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5294</TotalTime>
  <Words>570</Words>
  <Application>Microsoft Office PowerPoint</Application>
  <PresentationFormat>On-screen Show (4:3)</PresentationFormat>
  <Paragraphs>68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тема</vt:lpstr>
      <vt:lpstr>  СРОК ЗА ИЗПЪЛНЕНИЕ НА ПРОЕКТА:  май 2023 г.</vt:lpstr>
      <vt:lpstr>Основна цел на проекта</vt:lpstr>
      <vt:lpstr>Чрез изпълнението на проекта на етап 1, са постигнати следните цели</vt:lpstr>
      <vt:lpstr>Ползи от реализиране на проекта</vt:lpstr>
      <vt:lpstr>Ползи от реализиране на проекта</vt:lpstr>
      <vt:lpstr>PowerPoint Presentation</vt:lpstr>
      <vt:lpstr>Обхват </vt:lpstr>
      <vt:lpstr>Цел  </vt:lpstr>
      <vt:lpstr>Ползи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157</cp:revision>
  <dcterms:created xsi:type="dcterms:W3CDTF">2020-05-12T09:06:58Z</dcterms:created>
  <dcterms:modified xsi:type="dcterms:W3CDTF">2023-11-29T15:53:38Z</dcterms:modified>
</cp:coreProperties>
</file>