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78" r:id="rId2"/>
    <p:sldId id="279" r:id="rId3"/>
    <p:sldId id="282" r:id="rId4"/>
    <p:sldId id="281" r:id="rId5"/>
    <p:sldId id="288" r:id="rId6"/>
    <p:sldId id="283" r:id="rId7"/>
    <p:sldId id="287" r:id="rId8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3849" autoAdjust="0"/>
  </p:normalViewPr>
  <p:slideViewPr>
    <p:cSldViewPr showGuides="1">
      <p:cViewPr varScale="1">
        <p:scale>
          <a:sx n="73" d="100"/>
          <a:sy n="73" d="100"/>
        </p:scale>
        <p:origin x="269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428859-3C06-4C9E-B955-85D96CD87CA8}" type="datetimeFigureOut">
              <a:rPr lang="en-US" smtClean="0"/>
              <a:t>11/27/2023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F4F906-2DFB-4B8E-932F-DA77B58CF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821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0124C0-4BAE-4BEA-AEB0-944245B2692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07166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 defTabSz="342900">
              <a:lnSpc>
                <a:spcPct val="120000"/>
              </a:lnSpc>
              <a:spcAft>
                <a:spcPts val="450"/>
              </a:spcAft>
              <a:buClr>
                <a:srgbClr val="D1E6F6">
                  <a:lumMod val="25000"/>
                </a:srgbClr>
              </a:buClr>
              <a:buSzPct val="80000"/>
            </a:pPr>
            <a:r>
              <a:rPr lang="ru-RU" sz="1200" dirty="0" err="1" smtClean="0">
                <a:solidFill>
                  <a:schemeClr val="tx1"/>
                </a:solidFill>
                <a:cs typeface="Calibri" panose="020F0502020204030204" pitchFamily="34" charset="0"/>
              </a:rPr>
              <a:t>Системата</a:t>
            </a:r>
            <a:r>
              <a:rPr lang="ru-RU" sz="1200" dirty="0" smtClean="0">
                <a:solidFill>
                  <a:schemeClr val="tx1"/>
                </a:solidFill>
                <a:cs typeface="Calibri" panose="020F0502020204030204" pitchFamily="34" charset="0"/>
              </a:rPr>
              <a:t> е </a:t>
            </a:r>
            <a:r>
              <a:rPr lang="ru-RU" sz="1200" dirty="0" err="1" smtClean="0">
                <a:solidFill>
                  <a:schemeClr val="tx1"/>
                </a:solidFill>
                <a:cs typeface="Calibri" panose="020F0502020204030204" pitchFamily="34" charset="0"/>
              </a:rPr>
              <a:t>изградена</a:t>
            </a:r>
            <a:r>
              <a:rPr lang="ru-RU" sz="1200" dirty="0" smtClean="0">
                <a:solidFill>
                  <a:schemeClr val="tx1"/>
                </a:solidFill>
                <a:cs typeface="Calibri" panose="020F0502020204030204" pitchFamily="34" charset="0"/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  <a:cs typeface="Calibri" panose="020F0502020204030204" pitchFamily="34" charset="0"/>
              </a:rPr>
              <a:t>върху</a:t>
            </a:r>
            <a:r>
              <a:rPr lang="ru-RU" sz="1200" dirty="0" smtClean="0">
                <a:solidFill>
                  <a:schemeClr val="tx1"/>
                </a:solidFill>
                <a:cs typeface="Calibri" panose="020F0502020204030204" pitchFamily="34" charset="0"/>
              </a:rPr>
              <a:t> облачна архитектура </a:t>
            </a:r>
            <a:r>
              <a:rPr lang="ru-RU" sz="1200" dirty="0" err="1" smtClean="0">
                <a:solidFill>
                  <a:schemeClr val="tx1"/>
                </a:solidFill>
                <a:cs typeface="Calibri" panose="020F0502020204030204" pitchFamily="34" charset="0"/>
              </a:rPr>
              <a:t>върху</a:t>
            </a:r>
            <a:r>
              <a:rPr lang="ru-RU" sz="1200" dirty="0" smtClean="0">
                <a:solidFill>
                  <a:schemeClr val="tx1"/>
                </a:solidFill>
                <a:cs typeface="Calibri" panose="020F0502020204030204" pitchFamily="34" charset="0"/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  <a:cs typeface="Calibri" panose="020F0502020204030204" pitchFamily="34" charset="0"/>
              </a:rPr>
              <a:t>частния</a:t>
            </a:r>
            <a:r>
              <a:rPr lang="ru-RU" sz="1200" dirty="0" smtClean="0">
                <a:solidFill>
                  <a:schemeClr val="tx1"/>
                </a:solidFill>
                <a:cs typeface="Calibri" panose="020F0502020204030204" pitchFamily="34" charset="0"/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  <a:cs typeface="Calibri" panose="020F0502020204030204" pitchFamily="34" charset="0"/>
              </a:rPr>
              <a:t>хибриден</a:t>
            </a:r>
            <a:r>
              <a:rPr lang="ru-RU" sz="1200" dirty="0" smtClean="0">
                <a:solidFill>
                  <a:schemeClr val="tx1"/>
                </a:solidFill>
                <a:cs typeface="Calibri" panose="020F0502020204030204" pitchFamily="34" charset="0"/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  <a:cs typeface="Calibri" panose="020F0502020204030204" pitchFamily="34" charset="0"/>
              </a:rPr>
              <a:t>облак</a:t>
            </a:r>
            <a:r>
              <a:rPr lang="ru-RU" sz="1200" dirty="0" smtClean="0">
                <a:solidFill>
                  <a:schemeClr val="tx1"/>
                </a:solidFill>
                <a:cs typeface="Calibri" panose="020F0502020204030204" pitchFamily="34" charset="0"/>
              </a:rPr>
              <a:t> на АМ, </a:t>
            </a:r>
            <a:r>
              <a:rPr lang="ru-RU" sz="1200" dirty="0" err="1" smtClean="0">
                <a:solidFill>
                  <a:schemeClr val="tx1"/>
                </a:solidFill>
                <a:cs typeface="Calibri" panose="020F0502020204030204" pitchFamily="34" charset="0"/>
              </a:rPr>
              <a:t>което</a:t>
            </a:r>
            <a:r>
              <a:rPr lang="ru-RU" sz="1200" dirty="0" smtClean="0">
                <a:solidFill>
                  <a:schemeClr val="tx1"/>
                </a:solidFill>
                <a:cs typeface="Calibri" panose="020F0502020204030204" pitchFamily="34" charset="0"/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  <a:cs typeface="Calibri" panose="020F0502020204030204" pitchFamily="34" charset="0"/>
              </a:rPr>
              <a:t>повишава</a:t>
            </a:r>
            <a:r>
              <a:rPr lang="ru-RU" sz="1200" dirty="0" smtClean="0">
                <a:solidFill>
                  <a:schemeClr val="tx1"/>
                </a:solidFill>
                <a:cs typeface="Calibri" panose="020F0502020204030204" pitchFamily="34" charset="0"/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  <a:cs typeface="Calibri" panose="020F0502020204030204" pitchFamily="34" charset="0"/>
              </a:rPr>
              <a:t>надеждността</a:t>
            </a:r>
            <a:r>
              <a:rPr lang="ru-RU" sz="1200" dirty="0" smtClean="0">
                <a:solidFill>
                  <a:schemeClr val="tx1"/>
                </a:solidFill>
                <a:cs typeface="Calibri" panose="020F0502020204030204" pitchFamily="34" charset="0"/>
              </a:rPr>
              <a:t> на работа на </a:t>
            </a:r>
            <a:r>
              <a:rPr lang="ru-RU" sz="1200" dirty="0" err="1" smtClean="0">
                <a:solidFill>
                  <a:schemeClr val="tx1"/>
                </a:solidFill>
                <a:cs typeface="Calibri" panose="020F0502020204030204" pitchFamily="34" charset="0"/>
              </a:rPr>
              <a:t>системата</a:t>
            </a:r>
            <a:r>
              <a:rPr lang="ru-RU" sz="1200" dirty="0" smtClean="0">
                <a:solidFill>
                  <a:schemeClr val="tx1"/>
                </a:solidFill>
                <a:cs typeface="Calibri" panose="020F0502020204030204" pitchFamily="34" charset="0"/>
              </a:rPr>
              <a:t>, чрез:</a:t>
            </a:r>
          </a:p>
          <a:p>
            <a:pPr algn="just" defTabSz="342900">
              <a:lnSpc>
                <a:spcPct val="120000"/>
              </a:lnSpc>
              <a:spcAft>
                <a:spcPts val="450"/>
              </a:spcAft>
              <a:buClr>
                <a:srgbClr val="D1E6F6">
                  <a:lumMod val="25000"/>
                </a:srgbClr>
              </a:buClr>
              <a:buSzPct val="80000"/>
            </a:pPr>
            <a:endParaRPr lang="ru-RU" sz="1200" b="1" dirty="0" smtClean="0">
              <a:solidFill>
                <a:schemeClr val="tx1"/>
              </a:solidFill>
            </a:endParaRP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ru-RU" sz="1200" dirty="0" err="1" smtClean="0">
                <a:solidFill>
                  <a:schemeClr val="tx1"/>
                </a:solidFill>
              </a:rPr>
              <a:t>Осигуряване</a:t>
            </a:r>
            <a:r>
              <a:rPr lang="ru-RU" sz="1200" dirty="0" smtClean="0">
                <a:solidFill>
                  <a:schemeClr val="tx1"/>
                </a:solidFill>
              </a:rPr>
              <a:t> на </a:t>
            </a:r>
            <a:r>
              <a:rPr lang="ru-RU" sz="1200" dirty="0" err="1" smtClean="0">
                <a:solidFill>
                  <a:schemeClr val="tx1"/>
                </a:solidFill>
              </a:rPr>
              <a:t>отказоустойчивост</a:t>
            </a:r>
            <a:r>
              <a:rPr lang="ru-RU" sz="1200" dirty="0" smtClean="0">
                <a:solidFill>
                  <a:schemeClr val="tx1"/>
                </a:solidFill>
              </a:rPr>
              <a:t>, </a:t>
            </a:r>
            <a:r>
              <a:rPr lang="ru-RU" sz="1200" i="1" dirty="0" err="1" smtClean="0">
                <a:solidFill>
                  <a:schemeClr val="tx1"/>
                </a:solidFill>
              </a:rPr>
              <a:t>което</a:t>
            </a:r>
            <a:r>
              <a:rPr lang="ru-RU" sz="1200" i="1" dirty="0" smtClean="0">
                <a:solidFill>
                  <a:schemeClr val="tx1"/>
                </a:solidFill>
              </a:rPr>
              <a:t> води до </a:t>
            </a:r>
            <a:r>
              <a:rPr lang="ru-RU" sz="1200" i="1" dirty="0" err="1" smtClean="0">
                <a:solidFill>
                  <a:schemeClr val="tx1"/>
                </a:solidFill>
              </a:rPr>
              <a:t>намаляване</a:t>
            </a:r>
            <a:r>
              <a:rPr lang="ru-RU" sz="1200" i="1" dirty="0" smtClean="0">
                <a:solidFill>
                  <a:schemeClr val="tx1"/>
                </a:solidFill>
              </a:rPr>
              <a:t> на </a:t>
            </a:r>
            <a:r>
              <a:rPr lang="ru-RU" sz="1200" i="1" dirty="0" err="1" smtClean="0">
                <a:solidFill>
                  <a:schemeClr val="tx1"/>
                </a:solidFill>
              </a:rPr>
              <a:t>времето</a:t>
            </a:r>
            <a:r>
              <a:rPr lang="ru-RU" sz="1200" i="1" dirty="0" smtClean="0">
                <a:solidFill>
                  <a:schemeClr val="tx1"/>
                </a:solidFill>
              </a:rPr>
              <a:t> на </a:t>
            </a:r>
            <a:r>
              <a:rPr lang="ru-RU" sz="1200" i="1" dirty="0" err="1" smtClean="0">
                <a:solidFill>
                  <a:schemeClr val="tx1"/>
                </a:solidFill>
              </a:rPr>
              <a:t>неработоспособност</a:t>
            </a:r>
            <a:r>
              <a:rPr lang="ru-RU" sz="1200" i="1" dirty="0" smtClean="0">
                <a:solidFill>
                  <a:schemeClr val="tx1"/>
                </a:solidFill>
              </a:rPr>
              <a:t>;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ru-RU" sz="1200" dirty="0" err="1" smtClean="0">
                <a:solidFill>
                  <a:schemeClr val="tx1"/>
                </a:solidFill>
              </a:rPr>
              <a:t>Балансиране</a:t>
            </a:r>
            <a:r>
              <a:rPr lang="ru-RU" sz="1200" dirty="0" smtClean="0">
                <a:solidFill>
                  <a:schemeClr val="tx1"/>
                </a:solidFill>
              </a:rPr>
              <a:t> на </a:t>
            </a:r>
            <a:r>
              <a:rPr lang="ru-RU" sz="1200" dirty="0" err="1" smtClean="0">
                <a:solidFill>
                  <a:schemeClr val="tx1"/>
                </a:solidFill>
              </a:rPr>
              <a:t>натоварването</a:t>
            </a:r>
            <a:r>
              <a:rPr lang="ru-RU" sz="1200" dirty="0" smtClean="0">
                <a:solidFill>
                  <a:schemeClr val="tx1"/>
                </a:solidFill>
              </a:rPr>
              <a:t>;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ru-RU" sz="1200" dirty="0" err="1" smtClean="0">
                <a:solidFill>
                  <a:schemeClr val="tx1"/>
                </a:solidFill>
              </a:rPr>
              <a:t>Автоматизирано</a:t>
            </a:r>
            <a:r>
              <a:rPr lang="ru-RU" sz="1200" dirty="0" smtClean="0">
                <a:solidFill>
                  <a:schemeClr val="tx1"/>
                </a:solidFill>
              </a:rPr>
              <a:t> управление на </a:t>
            </a:r>
            <a:r>
              <a:rPr lang="ru-RU" sz="1200" dirty="0" err="1" smtClean="0">
                <a:solidFill>
                  <a:schemeClr val="tx1"/>
                </a:solidFill>
              </a:rPr>
              <a:t>хардуерния</a:t>
            </a:r>
            <a:r>
              <a:rPr lang="ru-RU" sz="1200" dirty="0" smtClean="0">
                <a:solidFill>
                  <a:schemeClr val="tx1"/>
                </a:solidFill>
              </a:rPr>
              <a:t> ресурс;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ru-RU" sz="1200" dirty="0" err="1" smtClean="0">
                <a:solidFill>
                  <a:schemeClr val="tx1"/>
                </a:solidFill>
              </a:rPr>
              <a:t>Спазване</a:t>
            </a:r>
            <a:r>
              <a:rPr lang="ru-RU" sz="1200" dirty="0" smtClean="0">
                <a:solidFill>
                  <a:schemeClr val="tx1"/>
                </a:solidFill>
              </a:rPr>
              <a:t> на </a:t>
            </a:r>
            <a:r>
              <a:rPr lang="ru-RU" sz="1200" dirty="0" err="1" smtClean="0">
                <a:solidFill>
                  <a:schemeClr val="tx1"/>
                </a:solidFill>
              </a:rPr>
              <a:t>максималното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</a:rPr>
              <a:t>време</a:t>
            </a:r>
            <a:r>
              <a:rPr lang="ru-RU" sz="1200" dirty="0" smtClean="0">
                <a:solidFill>
                  <a:schemeClr val="tx1"/>
                </a:solidFill>
              </a:rPr>
              <a:t> за отговор на </a:t>
            </a:r>
            <a:r>
              <a:rPr lang="ru-RU" sz="1200" dirty="0" err="1" smtClean="0">
                <a:solidFill>
                  <a:schemeClr val="tx1"/>
                </a:solidFill>
              </a:rPr>
              <a:t>услугите</a:t>
            </a:r>
            <a:r>
              <a:rPr lang="ru-RU" sz="1200" dirty="0" smtClean="0">
                <a:solidFill>
                  <a:schemeClr val="tx1"/>
                </a:solidFill>
              </a:rPr>
              <a:t>.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endParaRPr lang="ru-RU" sz="1200" dirty="0" smtClean="0">
              <a:solidFill>
                <a:schemeClr val="tx1"/>
              </a:solidFill>
            </a:endParaRPr>
          </a:p>
          <a:p>
            <a:pPr marL="0" lvl="0" indent="0" algn="just">
              <a:buFont typeface="Wingdings" panose="05000000000000000000" pitchFamily="2" charset="2"/>
              <a:buNone/>
            </a:pPr>
            <a:r>
              <a:rPr lang="ru-RU" sz="1200" i="1" dirty="0" err="1" smtClean="0">
                <a:solidFill>
                  <a:schemeClr val="tx1"/>
                </a:solidFill>
              </a:rPr>
              <a:t>Което</a:t>
            </a:r>
            <a:r>
              <a:rPr lang="ru-RU" sz="1200" i="1" dirty="0" smtClean="0">
                <a:solidFill>
                  <a:schemeClr val="tx1"/>
                </a:solidFill>
              </a:rPr>
              <a:t> </a:t>
            </a:r>
            <a:r>
              <a:rPr lang="ru-R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допринася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за </a:t>
            </a:r>
            <a:r>
              <a:rPr lang="ru-R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създаването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на </a:t>
            </a:r>
            <a:r>
              <a:rPr lang="ru-R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по-добра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бизнес среда и </a:t>
            </a:r>
            <a:r>
              <a:rPr lang="ru-R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конкурентоспособност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за </a:t>
            </a:r>
            <a:r>
              <a:rPr lang="ru-R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икономическите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оператори</a:t>
            </a:r>
            <a:endParaRPr lang="ru-RU" sz="1200" i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4F906-2DFB-4B8E-932F-DA77B58CFF9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9043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представители на ЕК и ДЧ от DG TAXUD ICS2 </a:t>
            </a:r>
            <a:r>
              <a:rPr lang="ru-RU" dirty="0" err="1" smtClean="0"/>
              <a:t>business</a:t>
            </a:r>
            <a:r>
              <a:rPr lang="ru-RU" dirty="0" smtClean="0"/>
              <a:t> </a:t>
            </a:r>
            <a:r>
              <a:rPr lang="ru-RU" dirty="0" err="1" smtClean="0"/>
              <a:t>team</a:t>
            </a:r>
            <a:r>
              <a:rPr lang="ru-RU" dirty="0" smtClean="0"/>
              <a:t> </a:t>
            </a:r>
            <a:r>
              <a:rPr lang="ru-RU" dirty="0" err="1" smtClean="0"/>
              <a:t>информираха</a:t>
            </a:r>
            <a:r>
              <a:rPr lang="ru-RU" dirty="0" smtClean="0"/>
              <a:t>, че </a:t>
            </a:r>
            <a:r>
              <a:rPr lang="ru-RU" dirty="0" err="1" smtClean="0"/>
              <a:t>България</a:t>
            </a:r>
            <a:r>
              <a:rPr lang="ru-RU" dirty="0" smtClean="0"/>
              <a:t> е била </a:t>
            </a:r>
            <a:r>
              <a:rPr lang="ru-RU" dirty="0" err="1" smtClean="0"/>
              <a:t>първата</a:t>
            </a:r>
            <a:r>
              <a:rPr lang="ru-RU" dirty="0" smtClean="0"/>
              <a:t> ДЧ готова да се </a:t>
            </a:r>
            <a:r>
              <a:rPr lang="ru-RU" dirty="0" err="1" smtClean="0"/>
              <a:t>присъедини</a:t>
            </a:r>
            <a:r>
              <a:rPr lang="ru-RU" dirty="0" smtClean="0"/>
              <a:t> </a:t>
            </a:r>
            <a:r>
              <a:rPr lang="ru-RU" dirty="0" err="1" smtClean="0"/>
              <a:t>към</a:t>
            </a:r>
            <a:r>
              <a:rPr lang="ru-RU" dirty="0" smtClean="0"/>
              <a:t> СКВ2 фаза2</a:t>
            </a:r>
            <a:endParaRPr lang="en-US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bg-BG" dirty="0" smtClean="0"/>
              <a:t>СКВ2</a:t>
            </a:r>
            <a:r>
              <a:rPr lang="bg-BG" baseline="0" dirty="0" smtClean="0"/>
              <a:t> работи стабилно, без прекъсване на функционалности </a:t>
            </a:r>
            <a:endParaRPr lang="bg-BG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4F906-2DFB-4B8E-932F-DA77B58CFF9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2835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bg-BG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bg-BG" baseline="0" dirty="0" smtClean="0"/>
              <a:t>Октомври – 3 съобщения на мин.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bg-BG" baseline="0" dirty="0" smtClean="0"/>
              <a:t>Юни – 10 съобщения на мин.</a:t>
            </a:r>
            <a:endParaRPr lang="bg-BG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4F906-2DFB-4B8E-932F-DA77B58CFF9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1280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 smtClean="0"/>
              <a:t>Щракнете, за да редактирате стила на подзаглавията в образеца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7" name="Контейнер за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8" name="Контейнер за долния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Контейнер за номер н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4" name="Контейнер за долния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3" name="Контейнер за долния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07FD3-AFD6-4521-9186-4E6D1AC7155E}" type="datetimeFigureOut">
              <a:rPr lang="bg-BG" smtClean="0"/>
              <a:pPr/>
              <a:t>27.11.2023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5004048" y="620689"/>
            <a:ext cx="3096344" cy="792088"/>
          </a:xfrm>
        </p:spPr>
        <p:txBody>
          <a:bodyPr>
            <a:normAutofit/>
          </a:bodyPr>
          <a:lstStyle/>
          <a:p>
            <a:pPr algn="r"/>
            <a:r>
              <a:rPr lang="bg-BG" sz="2000" b="1" dirty="0" smtClean="0">
                <a:solidFill>
                  <a:schemeClr val="tx2"/>
                </a:solidFill>
                <a:latin typeface="+mn-lt"/>
              </a:rPr>
              <a:t>Дейност 1</a:t>
            </a:r>
            <a:endParaRPr lang="bg-BG" sz="20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627784" y="1772816"/>
            <a:ext cx="6120680" cy="4680520"/>
          </a:xfrm>
          <a:effectLst>
            <a:glow rad="127000">
              <a:schemeClr val="tx2"/>
            </a:glow>
          </a:effectLst>
        </p:spPr>
        <p:txBody>
          <a:bodyPr>
            <a:normAutofit/>
          </a:bodyPr>
          <a:lstStyle/>
          <a:p>
            <a:pPr algn="just"/>
            <a:r>
              <a:rPr lang="bg-BG" sz="2000" dirty="0" smtClean="0">
                <a:solidFill>
                  <a:schemeClr val="tx2"/>
                </a:solidFill>
              </a:rPr>
              <a:t>„</a:t>
            </a:r>
            <a:r>
              <a:rPr lang="bg-BG" sz="2000" dirty="0">
                <a:solidFill>
                  <a:schemeClr val="tx2"/>
                </a:solidFill>
              </a:rPr>
              <a:t>Развитие и въвеждане на Институционална архитектура на АМ по отношение на Проекти по МКС и модул „Анализ на риска““ </a:t>
            </a:r>
          </a:p>
          <a:p>
            <a:pPr algn="just"/>
            <a:endParaRPr lang="bg-BG" sz="2400" b="1" dirty="0" smtClean="0">
              <a:solidFill>
                <a:schemeClr val="tx2"/>
              </a:solidFill>
            </a:endParaRPr>
          </a:p>
          <a:p>
            <a:pPr algn="r"/>
            <a:r>
              <a:rPr lang="bg-BG" sz="2000" b="1" dirty="0" smtClean="0">
                <a:solidFill>
                  <a:schemeClr val="tx2"/>
                </a:solidFill>
              </a:rPr>
              <a:t>Обособена </a:t>
            </a:r>
            <a:r>
              <a:rPr lang="bg-BG" sz="2000" b="1" dirty="0">
                <a:solidFill>
                  <a:schemeClr val="tx2"/>
                </a:solidFill>
              </a:rPr>
              <a:t>позиция № 1 с предмет </a:t>
            </a:r>
            <a:endParaRPr lang="bg-BG" sz="2000" b="1" dirty="0" smtClean="0">
              <a:solidFill>
                <a:schemeClr val="tx2"/>
              </a:solidFill>
            </a:endParaRPr>
          </a:p>
          <a:p>
            <a:pPr algn="r"/>
            <a:endParaRPr lang="bg-BG" sz="2000" dirty="0" smtClean="0">
              <a:solidFill>
                <a:schemeClr val="tx2"/>
              </a:solidFill>
            </a:endParaRPr>
          </a:p>
          <a:p>
            <a:pPr algn="just"/>
            <a:r>
              <a:rPr lang="bg-BG" sz="2000" dirty="0" smtClean="0">
                <a:solidFill>
                  <a:schemeClr val="tx2"/>
                </a:solidFill>
              </a:rPr>
              <a:t>„</a:t>
            </a:r>
            <a:r>
              <a:rPr lang="bg-BG" sz="2000" dirty="0">
                <a:solidFill>
                  <a:schemeClr val="tx2"/>
                </a:solidFill>
              </a:rPr>
              <a:t>Развитие и въвеждане на Институционална архитектура на АМ по отношение на Проект по МКС: Система за контрол на вноса (СКВ 2) версия 2 (1.19 UCC – Import Control System 2 (ICS2 Release 2)), вкл. и Проект по МКС: Уведомление за пристигане (2.1 UCC Notifications of arrival) върху Cloud архитектура“ </a:t>
            </a:r>
            <a:endParaRPr lang="bg-BG" sz="2000" dirty="0" smtClean="0">
              <a:solidFill>
                <a:schemeClr val="tx2"/>
              </a:solidFill>
            </a:endParaRPr>
          </a:p>
          <a:p>
            <a:pPr algn="just"/>
            <a:endParaRPr lang="bg-BG" sz="2600" dirty="0">
              <a:solidFill>
                <a:schemeClr val="tx1"/>
              </a:solidFill>
            </a:endParaRPr>
          </a:p>
          <a:p>
            <a:endParaRPr lang="bg-BG" dirty="0"/>
          </a:p>
        </p:txBody>
      </p:sp>
      <p:sp>
        <p:nvSpPr>
          <p:cNvPr id="4" name="Заглавие 1"/>
          <p:cNvSpPr txBox="1">
            <a:spLocks/>
          </p:cNvSpPr>
          <p:nvPr/>
        </p:nvSpPr>
        <p:spPr>
          <a:xfrm>
            <a:off x="107503" y="2636912"/>
            <a:ext cx="2088233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Милена Иванова, Агенция „Митници“, координатор</a:t>
            </a:r>
            <a:endParaRPr kumimoji="0" lang="bg-BG" sz="1600" b="0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003272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755576" y="620689"/>
            <a:ext cx="7344816" cy="792088"/>
          </a:xfrm>
        </p:spPr>
        <p:txBody>
          <a:bodyPr>
            <a:normAutofit/>
          </a:bodyPr>
          <a:lstStyle/>
          <a:p>
            <a:pPr algn="r"/>
            <a:r>
              <a:rPr lang="bg-BG" sz="2000" dirty="0" smtClean="0">
                <a:solidFill>
                  <a:schemeClr val="tx2"/>
                </a:solidFill>
                <a:latin typeface="+mn-lt"/>
              </a:rPr>
              <a:t>Дейност 1, ОП 1 - </a:t>
            </a:r>
            <a:r>
              <a:rPr lang="bg-BG" sz="2000" b="1" dirty="0" smtClean="0">
                <a:solidFill>
                  <a:schemeClr val="tx2"/>
                </a:solidFill>
                <a:latin typeface="+mn-lt"/>
              </a:rPr>
              <a:t>цел</a:t>
            </a:r>
            <a:endParaRPr lang="bg-BG" sz="20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483768" y="1988840"/>
            <a:ext cx="6264696" cy="3649960"/>
          </a:xfrm>
        </p:spPr>
        <p:txBody>
          <a:bodyPr>
            <a:normAutofit fontScale="92500" lnSpcReduction="20000"/>
          </a:bodyPr>
          <a:lstStyle/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r>
              <a:rPr lang="bg-BG" sz="2000" dirty="0">
                <a:solidFill>
                  <a:schemeClr val="tx2"/>
                </a:solidFill>
              </a:rPr>
              <a:t>Изпълнението на Дейност 1, Обособена позиция 1 </a:t>
            </a:r>
            <a:r>
              <a:rPr lang="bg-BG" sz="2000" dirty="0" smtClean="0">
                <a:solidFill>
                  <a:schemeClr val="tx2"/>
                </a:solidFill>
              </a:rPr>
              <a:t>цели реализиране </a:t>
            </a:r>
            <a:r>
              <a:rPr lang="bg-BG" sz="2000" dirty="0">
                <a:solidFill>
                  <a:schemeClr val="tx2"/>
                </a:solidFill>
              </a:rPr>
              <a:t>на съюзни функционални изисквания към БИМИС (фаза 3), произтичащи от Митническия Кодекс на Съюза (Регламент (ЕС) №952/2013, приложим от 01.05.2016 г.) </a:t>
            </a:r>
            <a:endParaRPr lang="bg-BG" sz="2000" dirty="0" smtClean="0">
              <a:solidFill>
                <a:schemeClr val="tx2"/>
              </a:solidFill>
            </a:endParaRPr>
          </a:p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r>
              <a:rPr lang="bg-BG" sz="2000" b="1" dirty="0" smtClean="0">
                <a:solidFill>
                  <a:schemeClr val="tx2"/>
                </a:solidFill>
              </a:rPr>
              <a:t>Проект </a:t>
            </a:r>
            <a:r>
              <a:rPr lang="bg-BG" sz="2000" b="1" dirty="0">
                <a:solidFill>
                  <a:schemeClr val="tx2"/>
                </a:solidFill>
              </a:rPr>
              <a:t>по МКС: Система за контрол на вноса 2 фаза 2</a:t>
            </a:r>
          </a:p>
          <a:p>
            <a:pPr lvl="0" algn="just"/>
            <a:r>
              <a:rPr lang="bg-BG" sz="2000" b="1" dirty="0">
                <a:solidFill>
                  <a:schemeClr val="tx2"/>
                </a:solidFill>
              </a:rPr>
              <a:t>Проект по МКС: Уведомление за </a:t>
            </a:r>
            <a:r>
              <a:rPr lang="bg-BG" sz="2000" b="1" dirty="0" smtClean="0">
                <a:solidFill>
                  <a:schemeClr val="tx2"/>
                </a:solidFill>
              </a:rPr>
              <a:t>пристигане</a:t>
            </a:r>
          </a:p>
          <a:p>
            <a:pPr lvl="0" algn="just"/>
            <a:endParaRPr lang="bg-BG" sz="2000" b="1" dirty="0">
              <a:solidFill>
                <a:schemeClr val="tx2"/>
              </a:solidFill>
            </a:endParaRPr>
          </a:p>
          <a:p>
            <a:pPr lvl="0" algn="just"/>
            <a:r>
              <a:rPr lang="bg-BG" sz="2000" dirty="0" smtClean="0">
                <a:solidFill>
                  <a:schemeClr val="tx2"/>
                </a:solidFill>
              </a:rPr>
              <a:t>Срок за изпълнение: 08.03.2023 г.</a:t>
            </a:r>
            <a:endParaRPr lang="en-US" sz="2000" dirty="0" smtClean="0">
              <a:solidFill>
                <a:schemeClr val="tx2"/>
              </a:solidFill>
            </a:endParaRPr>
          </a:p>
          <a:p>
            <a:pPr algn="just"/>
            <a:endParaRPr lang="bg-BG" sz="2000" dirty="0" smtClean="0">
              <a:solidFill>
                <a:srgbClr val="0D4165"/>
              </a:solidFill>
            </a:endParaRPr>
          </a:p>
          <a:p>
            <a:pPr algn="just"/>
            <a:r>
              <a:rPr lang="en-US" sz="2000" dirty="0" err="1" smtClean="0">
                <a:solidFill>
                  <a:srgbClr val="0D4165"/>
                </a:solidFill>
              </a:rPr>
              <a:t>Към</a:t>
            </a:r>
            <a:r>
              <a:rPr lang="en-US" sz="2000" dirty="0" smtClean="0">
                <a:solidFill>
                  <a:srgbClr val="0D4165"/>
                </a:solidFill>
              </a:rPr>
              <a:t> </a:t>
            </a:r>
            <a:r>
              <a:rPr lang="en-US" sz="2000" dirty="0" err="1">
                <a:solidFill>
                  <a:srgbClr val="0D4165"/>
                </a:solidFill>
              </a:rPr>
              <a:t>настоящия</a:t>
            </a:r>
            <a:r>
              <a:rPr lang="en-US" sz="2000" dirty="0">
                <a:solidFill>
                  <a:srgbClr val="0D4165"/>
                </a:solidFill>
              </a:rPr>
              <a:t> </a:t>
            </a:r>
            <a:r>
              <a:rPr lang="en-US" sz="2000" dirty="0" err="1">
                <a:solidFill>
                  <a:srgbClr val="0D4165"/>
                </a:solidFill>
              </a:rPr>
              <a:t>момент</a:t>
            </a:r>
            <a:r>
              <a:rPr lang="en-US" sz="2000" dirty="0">
                <a:solidFill>
                  <a:srgbClr val="0D4165"/>
                </a:solidFill>
              </a:rPr>
              <a:t> </a:t>
            </a:r>
            <a:r>
              <a:rPr lang="en-US" sz="2000" dirty="0" err="1">
                <a:solidFill>
                  <a:srgbClr val="0D4165"/>
                </a:solidFill>
              </a:rPr>
              <a:t>Дейност</a:t>
            </a:r>
            <a:r>
              <a:rPr lang="en-US" sz="2000" dirty="0">
                <a:solidFill>
                  <a:srgbClr val="0D4165"/>
                </a:solidFill>
              </a:rPr>
              <a:t> </a:t>
            </a:r>
            <a:r>
              <a:rPr lang="bg-BG" sz="2000" dirty="0">
                <a:solidFill>
                  <a:srgbClr val="0D4165"/>
                </a:solidFill>
              </a:rPr>
              <a:t>1, ОП1</a:t>
            </a:r>
            <a:r>
              <a:rPr lang="en-US" sz="2000" dirty="0">
                <a:solidFill>
                  <a:srgbClr val="0D4165"/>
                </a:solidFill>
              </a:rPr>
              <a:t> е </a:t>
            </a:r>
            <a:r>
              <a:rPr lang="en-US" sz="2000" dirty="0" err="1">
                <a:solidFill>
                  <a:srgbClr val="0D4165"/>
                </a:solidFill>
              </a:rPr>
              <a:t>със</a:t>
            </a:r>
            <a:r>
              <a:rPr lang="en-US" sz="2000" dirty="0">
                <a:solidFill>
                  <a:srgbClr val="0D4165"/>
                </a:solidFill>
              </a:rPr>
              <a:t> </a:t>
            </a:r>
            <a:r>
              <a:rPr lang="en-US" sz="2000" dirty="0" err="1">
                <a:solidFill>
                  <a:srgbClr val="0D4165"/>
                </a:solidFill>
              </a:rPr>
              <a:t>статус</a:t>
            </a:r>
            <a:r>
              <a:rPr lang="en-US" sz="2000" dirty="0">
                <a:solidFill>
                  <a:srgbClr val="0D4165"/>
                </a:solidFill>
              </a:rPr>
              <a:t> </a:t>
            </a:r>
            <a:r>
              <a:rPr lang="en-US" sz="2000" dirty="0" err="1">
                <a:solidFill>
                  <a:srgbClr val="0D4165"/>
                </a:solidFill>
              </a:rPr>
              <a:t>приключена</a:t>
            </a:r>
            <a:r>
              <a:rPr lang="en-US" sz="2000" dirty="0">
                <a:solidFill>
                  <a:srgbClr val="0D4165"/>
                </a:solidFill>
              </a:rPr>
              <a:t> и </a:t>
            </a:r>
            <a:r>
              <a:rPr lang="en-US" sz="2000" dirty="0" err="1">
                <a:solidFill>
                  <a:srgbClr val="0D4165"/>
                </a:solidFill>
              </a:rPr>
              <a:t>са</a:t>
            </a:r>
            <a:r>
              <a:rPr lang="en-US" sz="2000" dirty="0">
                <a:solidFill>
                  <a:srgbClr val="0D4165"/>
                </a:solidFill>
              </a:rPr>
              <a:t> </a:t>
            </a:r>
            <a:r>
              <a:rPr lang="en-US" sz="2000" dirty="0" err="1">
                <a:solidFill>
                  <a:srgbClr val="0D4165"/>
                </a:solidFill>
              </a:rPr>
              <a:t>постигнати</a:t>
            </a:r>
            <a:r>
              <a:rPr lang="en-US" sz="2000" dirty="0">
                <a:solidFill>
                  <a:srgbClr val="0D4165"/>
                </a:solidFill>
              </a:rPr>
              <a:t> </a:t>
            </a:r>
            <a:r>
              <a:rPr lang="en-US" sz="2000" dirty="0" err="1">
                <a:solidFill>
                  <a:srgbClr val="0D4165"/>
                </a:solidFill>
              </a:rPr>
              <a:t>всички</a:t>
            </a:r>
            <a:r>
              <a:rPr lang="en-US" sz="2000" dirty="0">
                <a:solidFill>
                  <a:srgbClr val="0D4165"/>
                </a:solidFill>
              </a:rPr>
              <a:t> </a:t>
            </a:r>
            <a:r>
              <a:rPr lang="en-US" sz="2000" dirty="0" err="1">
                <a:solidFill>
                  <a:srgbClr val="0D4165"/>
                </a:solidFill>
              </a:rPr>
              <a:t>резултати</a:t>
            </a:r>
            <a:r>
              <a:rPr lang="en-US" sz="2000" dirty="0">
                <a:solidFill>
                  <a:srgbClr val="0D4165"/>
                </a:solidFill>
              </a:rPr>
              <a:t>, </a:t>
            </a:r>
            <a:r>
              <a:rPr lang="en-US" sz="2000" dirty="0" err="1">
                <a:solidFill>
                  <a:srgbClr val="0D4165"/>
                </a:solidFill>
              </a:rPr>
              <a:t>заложени</a:t>
            </a:r>
            <a:r>
              <a:rPr lang="en-US" sz="2000" dirty="0">
                <a:solidFill>
                  <a:srgbClr val="0D4165"/>
                </a:solidFill>
              </a:rPr>
              <a:t> в </a:t>
            </a:r>
            <a:r>
              <a:rPr lang="en-US" sz="2000" dirty="0" err="1">
                <a:solidFill>
                  <a:srgbClr val="0D4165"/>
                </a:solidFill>
              </a:rPr>
              <a:t>проектното</a:t>
            </a:r>
            <a:r>
              <a:rPr lang="en-US" sz="2000" dirty="0">
                <a:solidFill>
                  <a:srgbClr val="0D4165"/>
                </a:solidFill>
              </a:rPr>
              <a:t> </a:t>
            </a:r>
            <a:r>
              <a:rPr lang="en-US" sz="2000" dirty="0" err="1">
                <a:solidFill>
                  <a:srgbClr val="0D4165"/>
                </a:solidFill>
              </a:rPr>
              <a:t>предложение</a:t>
            </a:r>
            <a:endParaRPr lang="bg-BG" sz="2000" dirty="0">
              <a:solidFill>
                <a:srgbClr val="0D4165"/>
              </a:solidFill>
            </a:endParaRPr>
          </a:p>
          <a:p>
            <a:pPr lvl="0" algn="just"/>
            <a:endParaRPr lang="bg-BG" sz="2000" dirty="0">
              <a:solidFill>
                <a:schemeClr val="tx2"/>
              </a:solidFill>
            </a:endParaRPr>
          </a:p>
          <a:p>
            <a:endParaRPr lang="bg-B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052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755576" y="620689"/>
            <a:ext cx="7344816" cy="792088"/>
          </a:xfrm>
        </p:spPr>
        <p:txBody>
          <a:bodyPr>
            <a:normAutofit/>
          </a:bodyPr>
          <a:lstStyle/>
          <a:p>
            <a:pPr algn="r"/>
            <a:r>
              <a:rPr lang="bg-BG" sz="2000" b="1" dirty="0">
                <a:solidFill>
                  <a:schemeClr val="tx2"/>
                </a:solidFill>
              </a:rPr>
              <a:t>Система за контрол на вноса 2</a:t>
            </a:r>
            <a:endParaRPr lang="bg-BG" sz="20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483768" y="1988840"/>
            <a:ext cx="6264696" cy="3649960"/>
          </a:xfrm>
        </p:spPr>
        <p:txBody>
          <a:bodyPr>
            <a:normAutofit fontScale="85000" lnSpcReduction="20000"/>
          </a:bodyPr>
          <a:lstStyle/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r>
              <a:rPr lang="bg-BG" sz="2000" dirty="0" smtClean="0">
                <a:solidFill>
                  <a:schemeClr val="tx2"/>
                </a:solidFill>
              </a:rPr>
              <a:t>Система </a:t>
            </a:r>
            <a:r>
              <a:rPr lang="bg-BG" sz="2000" dirty="0">
                <a:solidFill>
                  <a:schemeClr val="tx2"/>
                </a:solidFill>
              </a:rPr>
              <a:t>за контрол на вноса 2 </a:t>
            </a:r>
            <a:r>
              <a:rPr lang="bg-BG" sz="2000" dirty="0" smtClean="0">
                <a:solidFill>
                  <a:schemeClr val="tx2"/>
                </a:solidFill>
              </a:rPr>
              <a:t> поетапно замества съществуващата СКВ, като през 2025 г. данните за ОДВ ще се подават само към СКВ2</a:t>
            </a:r>
          </a:p>
          <a:p>
            <a:pPr algn="just"/>
            <a:r>
              <a:rPr lang="bg-BG" sz="2000" dirty="0">
                <a:solidFill>
                  <a:schemeClr val="tx2"/>
                </a:solidFill>
              </a:rPr>
              <a:t>Системата за контрол на вноса 2 </a:t>
            </a:r>
            <a:r>
              <a:rPr lang="bg-BG" sz="2000" dirty="0" smtClean="0">
                <a:solidFill>
                  <a:schemeClr val="tx2"/>
                </a:solidFill>
              </a:rPr>
              <a:t>допринася </a:t>
            </a:r>
            <a:r>
              <a:rPr lang="bg-BG" sz="2000" dirty="0">
                <a:solidFill>
                  <a:schemeClr val="tx2"/>
                </a:solidFill>
              </a:rPr>
              <a:t>за:</a:t>
            </a:r>
          </a:p>
          <a:p>
            <a:pPr marL="342900" lvl="1" indent="-342900" algn="just">
              <a:spcAft>
                <a:spcPts val="600"/>
              </a:spcAft>
              <a:buFont typeface="Wingdings" panose="05000000000000000000" pitchFamily="2" charset="2"/>
              <a:buChar char="ü"/>
              <a:tabLst>
                <a:tab pos="-457200" algn="l"/>
              </a:tabLst>
            </a:pPr>
            <a:r>
              <a:rPr lang="bg-BG" sz="2000" dirty="0">
                <a:solidFill>
                  <a:schemeClr val="tx2"/>
                </a:solidFill>
              </a:rPr>
              <a:t>Подобряване на качеството на данните</a:t>
            </a:r>
          </a:p>
          <a:p>
            <a:pPr marL="342900" lvl="1" indent="-342900" algn="just">
              <a:spcAft>
                <a:spcPts val="600"/>
              </a:spcAft>
              <a:buFont typeface="Wingdings" panose="05000000000000000000" pitchFamily="2" charset="2"/>
              <a:buChar char="ü"/>
              <a:tabLst>
                <a:tab pos="-457200" algn="l"/>
              </a:tabLst>
            </a:pPr>
            <a:r>
              <a:rPr lang="bg-BG" sz="2000" dirty="0">
                <a:solidFill>
                  <a:schemeClr val="tx2"/>
                </a:solidFill>
              </a:rPr>
              <a:t>Затваряне на пропуските при пощенския и куриерски трафик, чрез </a:t>
            </a:r>
            <a:endParaRPr lang="bg-BG" sz="2000" dirty="0" smtClean="0">
              <a:solidFill>
                <a:schemeClr val="tx2"/>
              </a:solidFill>
            </a:endParaRPr>
          </a:p>
          <a:p>
            <a:pPr marL="800100" lvl="2" indent="-342900" algn="just">
              <a:spcAft>
                <a:spcPts val="600"/>
              </a:spcAft>
              <a:buFont typeface="Wingdings" panose="05000000000000000000" pitchFamily="2" charset="2"/>
              <a:buChar char="ü"/>
              <a:tabLst>
                <a:tab pos="-457200" algn="l"/>
              </a:tabLst>
            </a:pPr>
            <a:r>
              <a:rPr lang="bg-BG" sz="1700" dirty="0" smtClean="0">
                <a:solidFill>
                  <a:schemeClr val="tx2"/>
                </a:solidFill>
              </a:rPr>
              <a:t>Предоставяне </a:t>
            </a:r>
            <a:r>
              <a:rPr lang="bg-BG" sz="1700" dirty="0">
                <a:solidFill>
                  <a:schemeClr val="tx2"/>
                </a:solidFill>
              </a:rPr>
              <a:t>на данни за ОДВ за пощенски и малки пратки със стойност под 22 EUR </a:t>
            </a:r>
            <a:r>
              <a:rPr lang="bg-BG" sz="1700" dirty="0" smtClean="0">
                <a:solidFill>
                  <a:schemeClr val="tx2"/>
                </a:solidFill>
              </a:rPr>
              <a:t> </a:t>
            </a:r>
            <a:endParaRPr lang="bg-BG" sz="1700" dirty="0">
              <a:solidFill>
                <a:schemeClr val="tx2"/>
              </a:solidFill>
            </a:endParaRPr>
          </a:p>
          <a:p>
            <a:pPr marL="800100" lvl="2" indent="-342900" algn="just">
              <a:spcAft>
                <a:spcPts val="600"/>
              </a:spcAft>
              <a:buFont typeface="Wingdings" panose="05000000000000000000" pitchFamily="2" charset="2"/>
              <a:buChar char="ü"/>
              <a:tabLst>
                <a:tab pos="-457200" algn="l"/>
              </a:tabLst>
            </a:pPr>
            <a:r>
              <a:rPr lang="bg-BG" sz="1600" dirty="0">
                <a:solidFill>
                  <a:schemeClr val="tx2"/>
                </a:solidFill>
              </a:rPr>
              <a:t>Създаване и изпълнение на общи рискови критерии за авиационна сигурност</a:t>
            </a:r>
          </a:p>
          <a:p>
            <a:pPr marL="800100" lvl="2" indent="-342900" algn="just">
              <a:spcAft>
                <a:spcPts val="600"/>
              </a:spcAft>
              <a:buFont typeface="Wingdings" panose="05000000000000000000" pitchFamily="2" charset="2"/>
              <a:buChar char="ü"/>
              <a:tabLst>
                <a:tab pos="-457200" algn="l"/>
              </a:tabLst>
            </a:pPr>
            <a:r>
              <a:rPr lang="bg-BG" sz="1600" dirty="0">
                <a:solidFill>
                  <a:schemeClr val="tx2"/>
                </a:solidFill>
              </a:rPr>
              <a:t>Подобряване на сътрудничеството и комуникацията за управление на риска между митническите органи в реално време</a:t>
            </a:r>
          </a:p>
          <a:p>
            <a:pPr marL="342900" lvl="1" indent="-342900" algn="just">
              <a:spcAft>
                <a:spcPts val="600"/>
              </a:spcAft>
              <a:buFont typeface="Wingdings" panose="05000000000000000000" pitchFamily="2" charset="2"/>
              <a:buChar char="ü"/>
              <a:tabLst>
                <a:tab pos="-457200" algn="l"/>
              </a:tabLst>
            </a:pPr>
            <a:r>
              <a:rPr lang="bg-BG" sz="2000" dirty="0">
                <a:solidFill>
                  <a:schemeClr val="tx2"/>
                </a:solidFill>
              </a:rPr>
              <a:t>Равнопоставеност на икономическите оператори</a:t>
            </a:r>
            <a:endParaRPr lang="en-US" sz="2000" dirty="0">
              <a:solidFill>
                <a:schemeClr val="tx2"/>
              </a:solidFill>
            </a:endParaRPr>
          </a:p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endParaRPr lang="bg-BG" sz="2000" b="1" dirty="0">
              <a:solidFill>
                <a:schemeClr val="tx2"/>
              </a:solidFill>
            </a:endParaRPr>
          </a:p>
          <a:p>
            <a:pPr lvl="0" algn="just"/>
            <a:endParaRPr lang="bg-BG" sz="2000" b="1" dirty="0">
              <a:solidFill>
                <a:schemeClr val="tx2"/>
              </a:solidFill>
            </a:endParaRPr>
          </a:p>
          <a:p>
            <a:pPr lvl="0" algn="just"/>
            <a:endParaRPr lang="bg-BG" sz="2000" dirty="0">
              <a:solidFill>
                <a:schemeClr val="tx2"/>
              </a:solidFill>
            </a:endParaRPr>
          </a:p>
          <a:p>
            <a:endParaRPr lang="bg-B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110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755576" y="620689"/>
            <a:ext cx="7416824" cy="792088"/>
          </a:xfrm>
        </p:spPr>
        <p:txBody>
          <a:bodyPr>
            <a:normAutofit/>
          </a:bodyPr>
          <a:lstStyle/>
          <a:p>
            <a:pPr algn="r"/>
            <a:r>
              <a:rPr lang="bg-BG" sz="2000" b="1" dirty="0">
                <a:solidFill>
                  <a:schemeClr val="tx2"/>
                </a:solidFill>
              </a:rPr>
              <a:t>Система за контрол на вноса 2</a:t>
            </a:r>
            <a:endParaRPr lang="bg-BG" sz="20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323528" y="1412776"/>
            <a:ext cx="8424936" cy="4968551"/>
          </a:xfrm>
        </p:spPr>
        <p:txBody>
          <a:bodyPr>
            <a:noAutofit/>
          </a:bodyPr>
          <a:lstStyle/>
          <a:p>
            <a:pPr lvl="0" algn="just"/>
            <a:r>
              <a:rPr lang="bg-BG" sz="1800" dirty="0">
                <a:solidFill>
                  <a:srgbClr val="002060"/>
                </a:solidFill>
              </a:rPr>
              <a:t>Действията на митническите органи</a:t>
            </a:r>
            <a:r>
              <a:rPr lang="ru-RU" sz="1800" dirty="0">
                <a:solidFill>
                  <a:srgbClr val="002060"/>
                </a:solidFill>
              </a:rPr>
              <a:t> по </a:t>
            </a:r>
            <a:r>
              <a:rPr lang="ru-RU" sz="1800" dirty="0" err="1">
                <a:solidFill>
                  <a:srgbClr val="002060"/>
                </a:solidFill>
              </a:rPr>
              <a:t>външната</a:t>
            </a:r>
            <a:r>
              <a:rPr lang="ru-RU" sz="1800" dirty="0">
                <a:solidFill>
                  <a:srgbClr val="002060"/>
                </a:solidFill>
              </a:rPr>
              <a:t> граница на ЕС </a:t>
            </a:r>
            <a:r>
              <a:rPr lang="ru-RU" sz="1800" dirty="0" err="1">
                <a:solidFill>
                  <a:srgbClr val="002060"/>
                </a:solidFill>
              </a:rPr>
              <a:t>имат</a:t>
            </a:r>
            <a:r>
              <a:rPr lang="ru-RU" sz="1800" dirty="0">
                <a:solidFill>
                  <a:srgbClr val="002060"/>
                </a:solidFill>
              </a:rPr>
              <a:t> </a:t>
            </a:r>
            <a:r>
              <a:rPr lang="ru-RU" sz="1800" dirty="0" err="1">
                <a:solidFill>
                  <a:srgbClr val="002060"/>
                </a:solidFill>
              </a:rPr>
              <a:t>съществена</a:t>
            </a:r>
            <a:r>
              <a:rPr lang="ru-RU" sz="1800" dirty="0">
                <a:solidFill>
                  <a:srgbClr val="002060"/>
                </a:solidFill>
              </a:rPr>
              <a:t> роля за </a:t>
            </a:r>
            <a:r>
              <a:rPr lang="ru-RU" sz="1800" dirty="0" err="1">
                <a:solidFill>
                  <a:srgbClr val="002060"/>
                </a:solidFill>
              </a:rPr>
              <a:t>защитата</a:t>
            </a:r>
            <a:r>
              <a:rPr lang="ru-RU" sz="1800" dirty="0">
                <a:solidFill>
                  <a:srgbClr val="002060"/>
                </a:solidFill>
              </a:rPr>
              <a:t> на </a:t>
            </a:r>
            <a:r>
              <a:rPr lang="ru-RU" sz="1800" dirty="0" err="1">
                <a:solidFill>
                  <a:srgbClr val="002060"/>
                </a:solidFill>
              </a:rPr>
              <a:t>гражданите</a:t>
            </a:r>
            <a:r>
              <a:rPr lang="ru-RU" sz="1800" dirty="0">
                <a:solidFill>
                  <a:srgbClr val="002060"/>
                </a:solidFill>
              </a:rPr>
              <a:t> и </a:t>
            </a:r>
            <a:r>
              <a:rPr lang="ru-RU" sz="1800" dirty="0" err="1">
                <a:solidFill>
                  <a:srgbClr val="002060"/>
                </a:solidFill>
              </a:rPr>
              <a:t>вътрешния</a:t>
            </a:r>
            <a:r>
              <a:rPr lang="ru-RU" sz="1800" dirty="0">
                <a:solidFill>
                  <a:srgbClr val="002060"/>
                </a:solidFill>
              </a:rPr>
              <a:t> </a:t>
            </a:r>
            <a:r>
              <a:rPr lang="ru-RU" sz="1800" dirty="0" err="1">
                <a:solidFill>
                  <a:srgbClr val="002060"/>
                </a:solidFill>
              </a:rPr>
              <a:t>пазар</a:t>
            </a:r>
            <a:r>
              <a:rPr lang="ru-RU" sz="1800" dirty="0">
                <a:solidFill>
                  <a:srgbClr val="002060"/>
                </a:solidFill>
              </a:rPr>
              <a:t> </a:t>
            </a:r>
            <a:r>
              <a:rPr lang="ru-RU" sz="1800" dirty="0" err="1">
                <a:solidFill>
                  <a:srgbClr val="002060"/>
                </a:solidFill>
              </a:rPr>
              <a:t>срещу</a:t>
            </a:r>
            <a:r>
              <a:rPr lang="ru-RU" sz="1800" dirty="0">
                <a:solidFill>
                  <a:srgbClr val="002060"/>
                </a:solidFill>
              </a:rPr>
              <a:t> </a:t>
            </a:r>
            <a:r>
              <a:rPr lang="ru-RU" sz="1800" dirty="0" err="1">
                <a:solidFill>
                  <a:srgbClr val="002060"/>
                </a:solidFill>
              </a:rPr>
              <a:t>заплахи</a:t>
            </a:r>
            <a:r>
              <a:rPr lang="ru-RU" sz="1800" dirty="0">
                <a:solidFill>
                  <a:srgbClr val="002060"/>
                </a:solidFill>
              </a:rPr>
              <a:t> за </a:t>
            </a:r>
            <a:r>
              <a:rPr lang="ru-RU" sz="1800" dirty="0" err="1">
                <a:solidFill>
                  <a:srgbClr val="002060"/>
                </a:solidFill>
              </a:rPr>
              <a:t>безопасността</a:t>
            </a:r>
            <a:r>
              <a:rPr lang="ru-RU" sz="1800" dirty="0">
                <a:solidFill>
                  <a:srgbClr val="002060"/>
                </a:solidFill>
              </a:rPr>
              <a:t> и </a:t>
            </a:r>
            <a:r>
              <a:rPr lang="ru-RU" sz="1800" dirty="0" err="1" smtClean="0">
                <a:solidFill>
                  <a:srgbClr val="002060"/>
                </a:solidFill>
              </a:rPr>
              <a:t>сигурността</a:t>
            </a:r>
            <a:r>
              <a:rPr lang="ru-RU" sz="1800" dirty="0" smtClean="0">
                <a:solidFill>
                  <a:srgbClr val="002060"/>
                </a:solidFill>
              </a:rPr>
              <a:t>. СКВ2 </a:t>
            </a:r>
            <a:r>
              <a:rPr lang="bg-BG" sz="1800" dirty="0" smtClean="0">
                <a:solidFill>
                  <a:srgbClr val="002060"/>
                </a:solidFill>
              </a:rPr>
              <a:t>допринася за:</a:t>
            </a:r>
            <a:endParaRPr lang="en-US" sz="1800" dirty="0">
              <a:solidFill>
                <a:srgbClr val="002060"/>
              </a:solidFill>
            </a:endParaRP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endParaRPr lang="ru-RU" sz="1800" dirty="0" smtClean="0">
              <a:solidFill>
                <a:srgbClr val="002060"/>
              </a:solidFill>
            </a:endParaRPr>
          </a:p>
          <a:p>
            <a:pPr marL="742950" lvl="1" indent="-285750" algn="just">
              <a:buFont typeface="Wingdings" panose="05000000000000000000" pitchFamily="2" charset="2"/>
              <a:buChar char="ü"/>
            </a:pPr>
            <a:r>
              <a:rPr lang="ru-RU" sz="1800" dirty="0" err="1" smtClean="0">
                <a:solidFill>
                  <a:srgbClr val="002060"/>
                </a:solidFill>
              </a:rPr>
              <a:t>Поддържане</a:t>
            </a:r>
            <a:r>
              <a:rPr lang="ru-RU" sz="1800" dirty="0" smtClean="0">
                <a:solidFill>
                  <a:srgbClr val="002060"/>
                </a:solidFill>
              </a:rPr>
              <a:t> </a:t>
            </a:r>
            <a:r>
              <a:rPr lang="ru-RU" sz="1800" dirty="0">
                <a:solidFill>
                  <a:srgbClr val="002060"/>
                </a:solidFill>
              </a:rPr>
              <a:t>на </a:t>
            </a:r>
            <a:r>
              <a:rPr lang="ru-RU" sz="1800" dirty="0" err="1">
                <a:solidFill>
                  <a:srgbClr val="002060"/>
                </a:solidFill>
              </a:rPr>
              <a:t>съвременните</a:t>
            </a:r>
            <a:r>
              <a:rPr lang="ru-RU" sz="1800" dirty="0">
                <a:solidFill>
                  <a:srgbClr val="002060"/>
                </a:solidFill>
              </a:rPr>
              <a:t> </a:t>
            </a:r>
            <a:r>
              <a:rPr lang="ru-RU" sz="1800" dirty="0" err="1">
                <a:solidFill>
                  <a:srgbClr val="002060"/>
                </a:solidFill>
              </a:rPr>
              <a:t>изисквания</a:t>
            </a:r>
            <a:r>
              <a:rPr lang="ru-RU" sz="1800" dirty="0">
                <a:solidFill>
                  <a:srgbClr val="002060"/>
                </a:solidFill>
              </a:rPr>
              <a:t> за </a:t>
            </a:r>
            <a:r>
              <a:rPr lang="ru-RU" sz="1800" dirty="0" err="1">
                <a:solidFill>
                  <a:srgbClr val="002060"/>
                </a:solidFill>
              </a:rPr>
              <a:t>сигурност</a:t>
            </a:r>
            <a:r>
              <a:rPr lang="ru-RU" sz="1800" dirty="0">
                <a:solidFill>
                  <a:srgbClr val="002060"/>
                </a:solidFill>
              </a:rPr>
              <a:t> на </a:t>
            </a:r>
            <a:r>
              <a:rPr lang="ru-RU" sz="1800" dirty="0" err="1">
                <a:solidFill>
                  <a:srgbClr val="002060"/>
                </a:solidFill>
              </a:rPr>
              <a:t>въздушните</a:t>
            </a:r>
            <a:r>
              <a:rPr lang="ru-RU" sz="1800" dirty="0">
                <a:solidFill>
                  <a:srgbClr val="002060"/>
                </a:solidFill>
              </a:rPr>
              <a:t> </a:t>
            </a:r>
            <a:r>
              <a:rPr lang="ru-RU" sz="1800" dirty="0" err="1">
                <a:solidFill>
                  <a:srgbClr val="002060"/>
                </a:solidFill>
              </a:rPr>
              <a:t>товари</a:t>
            </a:r>
            <a:r>
              <a:rPr lang="ru-RU" sz="1800" dirty="0">
                <a:solidFill>
                  <a:srgbClr val="002060"/>
                </a:solidFill>
              </a:rPr>
              <a:t> чрез </a:t>
            </a:r>
            <a:r>
              <a:rPr lang="ru-RU" sz="1800" dirty="0" err="1">
                <a:solidFill>
                  <a:srgbClr val="002060"/>
                </a:solidFill>
              </a:rPr>
              <a:t>получаване</a:t>
            </a:r>
            <a:r>
              <a:rPr lang="ru-RU" sz="1800" dirty="0">
                <a:solidFill>
                  <a:srgbClr val="002060"/>
                </a:solidFill>
              </a:rPr>
              <a:t> на </a:t>
            </a:r>
            <a:r>
              <a:rPr lang="ru-RU" sz="1800" dirty="0" err="1">
                <a:solidFill>
                  <a:srgbClr val="002060"/>
                </a:solidFill>
              </a:rPr>
              <a:t>данни</a:t>
            </a:r>
            <a:r>
              <a:rPr lang="ru-RU" sz="1800" dirty="0">
                <a:solidFill>
                  <a:srgbClr val="002060"/>
                </a:solidFill>
              </a:rPr>
              <a:t> </a:t>
            </a:r>
            <a:r>
              <a:rPr lang="ru-RU" sz="1800" dirty="0" err="1">
                <a:solidFill>
                  <a:srgbClr val="002060"/>
                </a:solidFill>
              </a:rPr>
              <a:t>преди</a:t>
            </a:r>
            <a:r>
              <a:rPr lang="ru-RU" sz="1800" dirty="0">
                <a:solidFill>
                  <a:srgbClr val="002060"/>
                </a:solidFill>
              </a:rPr>
              <a:t> </a:t>
            </a:r>
            <a:r>
              <a:rPr lang="ru-RU" sz="1800" dirty="0" err="1">
                <a:solidFill>
                  <a:srgbClr val="002060"/>
                </a:solidFill>
              </a:rPr>
              <a:t>натоварването</a:t>
            </a:r>
            <a:r>
              <a:rPr lang="ru-RU" sz="1800" dirty="0">
                <a:solidFill>
                  <a:srgbClr val="002060"/>
                </a:solidFill>
              </a:rPr>
              <a:t> на стоките на </a:t>
            </a:r>
            <a:r>
              <a:rPr lang="ru-RU" sz="1800" dirty="0" err="1">
                <a:solidFill>
                  <a:srgbClr val="002060"/>
                </a:solidFill>
              </a:rPr>
              <a:t>въздухоплавателното</a:t>
            </a:r>
            <a:r>
              <a:rPr lang="ru-RU" sz="1800" dirty="0">
                <a:solidFill>
                  <a:srgbClr val="002060"/>
                </a:solidFill>
              </a:rPr>
              <a:t> средство</a:t>
            </a:r>
            <a:endParaRPr lang="en-US" sz="1800" dirty="0">
              <a:solidFill>
                <a:srgbClr val="002060"/>
              </a:solidFill>
            </a:endParaRPr>
          </a:p>
          <a:p>
            <a:pPr marL="742950" lvl="1" indent="-285750" algn="just">
              <a:buFont typeface="Wingdings" panose="05000000000000000000" pitchFamily="2" charset="2"/>
              <a:buChar char="ü"/>
            </a:pPr>
            <a:r>
              <a:rPr lang="ru-RU" sz="1800" dirty="0" err="1">
                <a:solidFill>
                  <a:srgbClr val="002060"/>
                </a:solidFill>
              </a:rPr>
              <a:t>По-добро</a:t>
            </a:r>
            <a:r>
              <a:rPr lang="ru-RU" sz="1800" dirty="0">
                <a:solidFill>
                  <a:srgbClr val="002060"/>
                </a:solidFill>
              </a:rPr>
              <a:t> </a:t>
            </a:r>
            <a:r>
              <a:rPr lang="ru-RU" sz="1800" dirty="0" err="1">
                <a:solidFill>
                  <a:srgbClr val="002060"/>
                </a:solidFill>
              </a:rPr>
              <a:t>идентифициране</a:t>
            </a:r>
            <a:r>
              <a:rPr lang="ru-RU" sz="1800" dirty="0">
                <a:solidFill>
                  <a:srgbClr val="002060"/>
                </a:solidFill>
              </a:rPr>
              <a:t> на </a:t>
            </a:r>
            <a:r>
              <a:rPr lang="ru-RU" sz="1800" dirty="0" err="1">
                <a:solidFill>
                  <a:srgbClr val="002060"/>
                </a:solidFill>
              </a:rPr>
              <a:t>рисковете</a:t>
            </a:r>
            <a:r>
              <a:rPr lang="ru-RU" sz="1800" dirty="0">
                <a:solidFill>
                  <a:srgbClr val="002060"/>
                </a:solidFill>
              </a:rPr>
              <a:t>, чрез </a:t>
            </a:r>
            <a:r>
              <a:rPr lang="ru-RU" sz="1800" dirty="0" err="1">
                <a:solidFill>
                  <a:srgbClr val="002060"/>
                </a:solidFill>
              </a:rPr>
              <a:t>използване</a:t>
            </a:r>
            <a:r>
              <a:rPr lang="ru-RU" sz="1800" dirty="0">
                <a:solidFill>
                  <a:srgbClr val="002060"/>
                </a:solidFill>
              </a:rPr>
              <a:t> на </a:t>
            </a:r>
            <a:r>
              <a:rPr lang="ru-RU" sz="1800" dirty="0" err="1">
                <a:solidFill>
                  <a:srgbClr val="002060"/>
                </a:solidFill>
              </a:rPr>
              <a:t>повече</a:t>
            </a:r>
            <a:r>
              <a:rPr lang="ru-RU" sz="1800" dirty="0">
                <a:solidFill>
                  <a:srgbClr val="002060"/>
                </a:solidFill>
              </a:rPr>
              <a:t> </a:t>
            </a:r>
            <a:r>
              <a:rPr lang="ru-RU" sz="1800" dirty="0" err="1">
                <a:solidFill>
                  <a:srgbClr val="002060"/>
                </a:solidFill>
              </a:rPr>
              <a:t>източници</a:t>
            </a:r>
            <a:r>
              <a:rPr lang="ru-RU" sz="1800" dirty="0">
                <a:solidFill>
                  <a:srgbClr val="002060"/>
                </a:solidFill>
              </a:rPr>
              <a:t> за анализ и </a:t>
            </a:r>
            <a:r>
              <a:rPr lang="ru-RU" sz="1800" dirty="0" err="1">
                <a:solidFill>
                  <a:srgbClr val="002060"/>
                </a:solidFill>
              </a:rPr>
              <a:t>повишена</a:t>
            </a:r>
            <a:r>
              <a:rPr lang="ru-RU" sz="1800" dirty="0">
                <a:solidFill>
                  <a:srgbClr val="002060"/>
                </a:solidFill>
              </a:rPr>
              <a:t> </a:t>
            </a:r>
            <a:r>
              <a:rPr lang="ru-RU" sz="1800" dirty="0" err="1">
                <a:solidFill>
                  <a:srgbClr val="002060"/>
                </a:solidFill>
              </a:rPr>
              <a:t>прозрачност</a:t>
            </a:r>
            <a:r>
              <a:rPr lang="ru-RU" sz="1800" dirty="0">
                <a:solidFill>
                  <a:srgbClr val="002060"/>
                </a:solidFill>
              </a:rPr>
              <a:t> на бизнес </a:t>
            </a:r>
            <a:r>
              <a:rPr lang="ru-RU" sz="1800" dirty="0" err="1">
                <a:solidFill>
                  <a:srgbClr val="002060"/>
                </a:solidFill>
              </a:rPr>
              <a:t>транзакциите</a:t>
            </a:r>
            <a:endParaRPr lang="en-US" sz="1800" dirty="0">
              <a:solidFill>
                <a:srgbClr val="002060"/>
              </a:solidFill>
            </a:endParaRPr>
          </a:p>
          <a:p>
            <a:pPr marL="742950" lvl="1" indent="-285750" algn="just">
              <a:buFont typeface="Wingdings" panose="05000000000000000000" pitchFamily="2" charset="2"/>
              <a:buChar char="ü"/>
            </a:pPr>
            <a:r>
              <a:rPr lang="bg-BG" sz="1800" dirty="0">
                <a:solidFill>
                  <a:srgbClr val="002060"/>
                </a:solidFill>
              </a:rPr>
              <a:t>Подобряване на процесите на работа  в митническата администрация като индиректно това подпомага легалния бизнес и гражданите чрез по-бързи услуги и проверки и повишаване на нивото на сигурност и безопасност</a:t>
            </a:r>
            <a:endParaRPr lang="en-US" sz="1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2201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755576" y="620689"/>
            <a:ext cx="7416824" cy="792088"/>
          </a:xfrm>
        </p:spPr>
        <p:txBody>
          <a:bodyPr>
            <a:normAutofit/>
          </a:bodyPr>
          <a:lstStyle/>
          <a:p>
            <a:pPr algn="r"/>
            <a:r>
              <a:rPr lang="bg-BG" sz="2000" b="1" dirty="0">
                <a:solidFill>
                  <a:schemeClr val="tx2"/>
                </a:solidFill>
              </a:rPr>
              <a:t>Система за контрол на вноса 2</a:t>
            </a:r>
            <a:endParaRPr lang="bg-BG" sz="20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323528" y="1412776"/>
            <a:ext cx="8424936" cy="4968551"/>
          </a:xfrm>
        </p:spPr>
        <p:txBody>
          <a:bodyPr>
            <a:noAutofit/>
          </a:bodyPr>
          <a:lstStyle/>
          <a:p>
            <a:pPr algn="just" defTabSz="342900">
              <a:lnSpc>
                <a:spcPct val="120000"/>
              </a:lnSpc>
              <a:spcAft>
                <a:spcPts val="450"/>
              </a:spcAft>
              <a:buClr>
                <a:srgbClr val="D1E6F6">
                  <a:lumMod val="25000"/>
                </a:srgbClr>
              </a:buClr>
              <a:buSzPct val="80000"/>
            </a:pPr>
            <a:r>
              <a:rPr lang="ru-RU" sz="1800" dirty="0" err="1">
                <a:solidFill>
                  <a:srgbClr val="002060"/>
                </a:solidFill>
                <a:cs typeface="Calibri" panose="020F0502020204030204" pitchFamily="34" charset="0"/>
              </a:rPr>
              <a:t>Системата</a:t>
            </a:r>
            <a:r>
              <a:rPr lang="ru-RU" sz="1800" dirty="0">
                <a:solidFill>
                  <a:srgbClr val="002060"/>
                </a:solidFill>
                <a:cs typeface="Calibri" panose="020F0502020204030204" pitchFamily="34" charset="0"/>
              </a:rPr>
              <a:t> е </a:t>
            </a:r>
            <a:r>
              <a:rPr lang="ru-RU" sz="1800" dirty="0" err="1">
                <a:solidFill>
                  <a:srgbClr val="002060"/>
                </a:solidFill>
                <a:cs typeface="Calibri" panose="020F0502020204030204" pitchFamily="34" charset="0"/>
              </a:rPr>
              <a:t>изградена</a:t>
            </a:r>
            <a:r>
              <a:rPr lang="ru-RU" sz="1800" dirty="0">
                <a:solidFill>
                  <a:srgbClr val="002060"/>
                </a:solidFill>
                <a:cs typeface="Calibri" panose="020F0502020204030204" pitchFamily="34" charset="0"/>
              </a:rPr>
              <a:t> </a:t>
            </a:r>
            <a:r>
              <a:rPr lang="ru-RU" sz="1800" dirty="0" err="1">
                <a:solidFill>
                  <a:srgbClr val="002060"/>
                </a:solidFill>
                <a:cs typeface="Calibri" panose="020F0502020204030204" pitchFamily="34" charset="0"/>
              </a:rPr>
              <a:t>върху</a:t>
            </a:r>
            <a:r>
              <a:rPr lang="ru-RU" sz="1800" dirty="0">
                <a:solidFill>
                  <a:srgbClr val="002060"/>
                </a:solidFill>
                <a:cs typeface="Calibri" panose="020F0502020204030204" pitchFamily="34" charset="0"/>
              </a:rPr>
              <a:t> облачна архитектура </a:t>
            </a:r>
            <a:r>
              <a:rPr lang="ru-RU" sz="1800" dirty="0" err="1">
                <a:solidFill>
                  <a:srgbClr val="002060"/>
                </a:solidFill>
                <a:cs typeface="Calibri" panose="020F0502020204030204" pitchFamily="34" charset="0"/>
              </a:rPr>
              <a:t>върху</a:t>
            </a:r>
            <a:r>
              <a:rPr lang="ru-RU" sz="1800" dirty="0">
                <a:solidFill>
                  <a:srgbClr val="002060"/>
                </a:solidFill>
                <a:cs typeface="Calibri" panose="020F0502020204030204" pitchFamily="34" charset="0"/>
              </a:rPr>
              <a:t> </a:t>
            </a:r>
            <a:r>
              <a:rPr lang="ru-RU" sz="1800" dirty="0" err="1">
                <a:solidFill>
                  <a:srgbClr val="002060"/>
                </a:solidFill>
                <a:cs typeface="Calibri" panose="020F0502020204030204" pitchFamily="34" charset="0"/>
              </a:rPr>
              <a:t>частния</a:t>
            </a:r>
            <a:r>
              <a:rPr lang="ru-RU" sz="1800" dirty="0">
                <a:solidFill>
                  <a:srgbClr val="002060"/>
                </a:solidFill>
                <a:cs typeface="Calibri" panose="020F0502020204030204" pitchFamily="34" charset="0"/>
              </a:rPr>
              <a:t> </a:t>
            </a:r>
            <a:r>
              <a:rPr lang="ru-RU" sz="1800" dirty="0" err="1">
                <a:solidFill>
                  <a:srgbClr val="002060"/>
                </a:solidFill>
                <a:cs typeface="Calibri" panose="020F0502020204030204" pitchFamily="34" charset="0"/>
              </a:rPr>
              <a:t>хибриден</a:t>
            </a:r>
            <a:r>
              <a:rPr lang="ru-RU" sz="1800" dirty="0">
                <a:solidFill>
                  <a:srgbClr val="002060"/>
                </a:solidFill>
                <a:cs typeface="Calibri" panose="020F0502020204030204" pitchFamily="34" charset="0"/>
              </a:rPr>
              <a:t> </a:t>
            </a:r>
            <a:r>
              <a:rPr lang="ru-RU" sz="1800" dirty="0" err="1">
                <a:solidFill>
                  <a:srgbClr val="002060"/>
                </a:solidFill>
                <a:cs typeface="Calibri" panose="020F0502020204030204" pitchFamily="34" charset="0"/>
              </a:rPr>
              <a:t>облак</a:t>
            </a:r>
            <a:r>
              <a:rPr lang="ru-RU" sz="1800" dirty="0">
                <a:solidFill>
                  <a:srgbClr val="002060"/>
                </a:solidFill>
                <a:cs typeface="Calibri" panose="020F0502020204030204" pitchFamily="34" charset="0"/>
              </a:rPr>
              <a:t> на АМ, </a:t>
            </a:r>
            <a:r>
              <a:rPr lang="ru-RU" sz="1800" dirty="0" err="1">
                <a:solidFill>
                  <a:srgbClr val="002060"/>
                </a:solidFill>
                <a:cs typeface="Calibri" panose="020F0502020204030204" pitchFamily="34" charset="0"/>
              </a:rPr>
              <a:t>което</a:t>
            </a:r>
            <a:r>
              <a:rPr lang="ru-RU" sz="1800" dirty="0">
                <a:solidFill>
                  <a:srgbClr val="002060"/>
                </a:solidFill>
                <a:cs typeface="Calibri" panose="020F0502020204030204" pitchFamily="34" charset="0"/>
              </a:rPr>
              <a:t> </a:t>
            </a:r>
            <a:r>
              <a:rPr lang="ru-RU" sz="1800" dirty="0" err="1">
                <a:solidFill>
                  <a:srgbClr val="002060"/>
                </a:solidFill>
                <a:cs typeface="Calibri" panose="020F0502020204030204" pitchFamily="34" charset="0"/>
              </a:rPr>
              <a:t>повишава</a:t>
            </a:r>
            <a:r>
              <a:rPr lang="ru-RU" sz="1800" dirty="0">
                <a:solidFill>
                  <a:srgbClr val="002060"/>
                </a:solidFill>
                <a:cs typeface="Calibri" panose="020F0502020204030204" pitchFamily="34" charset="0"/>
              </a:rPr>
              <a:t> </a:t>
            </a:r>
            <a:r>
              <a:rPr lang="ru-RU" sz="1800" dirty="0" err="1">
                <a:solidFill>
                  <a:srgbClr val="002060"/>
                </a:solidFill>
                <a:cs typeface="Calibri" panose="020F0502020204030204" pitchFamily="34" charset="0"/>
              </a:rPr>
              <a:t>надеждността</a:t>
            </a:r>
            <a:r>
              <a:rPr lang="ru-RU" sz="1800" dirty="0">
                <a:solidFill>
                  <a:srgbClr val="002060"/>
                </a:solidFill>
                <a:cs typeface="Calibri" panose="020F0502020204030204" pitchFamily="34" charset="0"/>
              </a:rPr>
              <a:t> на работа на </a:t>
            </a:r>
            <a:r>
              <a:rPr lang="ru-RU" sz="1800" dirty="0" err="1" smtClean="0">
                <a:solidFill>
                  <a:srgbClr val="002060"/>
                </a:solidFill>
                <a:cs typeface="Calibri" panose="020F0502020204030204" pitchFamily="34" charset="0"/>
              </a:rPr>
              <a:t>системата</a:t>
            </a:r>
            <a:r>
              <a:rPr lang="ru-RU" sz="1800" dirty="0" smtClean="0">
                <a:solidFill>
                  <a:srgbClr val="002060"/>
                </a:solidFill>
                <a:cs typeface="Calibri" panose="020F0502020204030204" pitchFamily="34" charset="0"/>
              </a:rPr>
              <a:t>, чрез:</a:t>
            </a:r>
          </a:p>
          <a:p>
            <a:pPr algn="just" defTabSz="342900">
              <a:lnSpc>
                <a:spcPct val="120000"/>
              </a:lnSpc>
              <a:spcAft>
                <a:spcPts val="450"/>
              </a:spcAft>
              <a:buClr>
                <a:srgbClr val="D1E6F6">
                  <a:lumMod val="25000"/>
                </a:srgbClr>
              </a:buClr>
              <a:buSzPct val="80000"/>
            </a:pPr>
            <a:endParaRPr lang="ru-RU" sz="1800" b="1" dirty="0">
              <a:solidFill>
                <a:srgbClr val="002060"/>
              </a:solidFill>
            </a:endParaRP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ru-RU" sz="1800" dirty="0" err="1" smtClean="0">
                <a:solidFill>
                  <a:srgbClr val="002060"/>
                </a:solidFill>
              </a:rPr>
              <a:t>Осигуряване</a:t>
            </a:r>
            <a:r>
              <a:rPr lang="ru-RU" sz="1800" dirty="0" smtClean="0">
                <a:solidFill>
                  <a:srgbClr val="002060"/>
                </a:solidFill>
              </a:rPr>
              <a:t> </a:t>
            </a:r>
            <a:r>
              <a:rPr lang="ru-RU" sz="1800" dirty="0">
                <a:solidFill>
                  <a:srgbClr val="002060"/>
                </a:solidFill>
              </a:rPr>
              <a:t>на </a:t>
            </a:r>
            <a:r>
              <a:rPr lang="ru-RU" sz="1800" dirty="0" err="1" smtClean="0">
                <a:solidFill>
                  <a:srgbClr val="002060"/>
                </a:solidFill>
              </a:rPr>
              <a:t>отказоустойчивост</a:t>
            </a:r>
            <a:r>
              <a:rPr lang="ru-RU" sz="1800" dirty="0" smtClean="0">
                <a:solidFill>
                  <a:srgbClr val="002060"/>
                </a:solidFill>
              </a:rPr>
              <a:t>;</a:t>
            </a:r>
            <a:endParaRPr lang="ru-RU" sz="1800" dirty="0">
              <a:solidFill>
                <a:srgbClr val="002060"/>
              </a:solidFill>
            </a:endParaRP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ru-RU" sz="1800" dirty="0" err="1" smtClean="0">
                <a:solidFill>
                  <a:srgbClr val="002060"/>
                </a:solidFill>
              </a:rPr>
              <a:t>Балансиране</a:t>
            </a:r>
            <a:r>
              <a:rPr lang="ru-RU" sz="1800" dirty="0" smtClean="0">
                <a:solidFill>
                  <a:srgbClr val="002060"/>
                </a:solidFill>
              </a:rPr>
              <a:t> </a:t>
            </a:r>
            <a:r>
              <a:rPr lang="ru-RU" sz="1800" dirty="0">
                <a:solidFill>
                  <a:srgbClr val="002060"/>
                </a:solidFill>
              </a:rPr>
              <a:t>на </a:t>
            </a:r>
            <a:r>
              <a:rPr lang="ru-RU" sz="1800" dirty="0" err="1">
                <a:solidFill>
                  <a:srgbClr val="002060"/>
                </a:solidFill>
              </a:rPr>
              <a:t>натоварването</a:t>
            </a:r>
            <a:r>
              <a:rPr lang="ru-RU" sz="1800" dirty="0">
                <a:solidFill>
                  <a:srgbClr val="002060"/>
                </a:solidFill>
              </a:rPr>
              <a:t>;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ru-RU" sz="1800" dirty="0" err="1" smtClean="0">
                <a:solidFill>
                  <a:srgbClr val="002060"/>
                </a:solidFill>
              </a:rPr>
              <a:t>Автоматизирано</a:t>
            </a:r>
            <a:r>
              <a:rPr lang="ru-RU" sz="1800" dirty="0" smtClean="0">
                <a:solidFill>
                  <a:srgbClr val="002060"/>
                </a:solidFill>
              </a:rPr>
              <a:t> </a:t>
            </a:r>
            <a:r>
              <a:rPr lang="ru-RU" sz="1800" dirty="0">
                <a:solidFill>
                  <a:srgbClr val="002060"/>
                </a:solidFill>
              </a:rPr>
              <a:t>управление на </a:t>
            </a:r>
            <a:r>
              <a:rPr lang="ru-RU" sz="1800" dirty="0" err="1">
                <a:solidFill>
                  <a:srgbClr val="002060"/>
                </a:solidFill>
              </a:rPr>
              <a:t>хардуерния</a:t>
            </a:r>
            <a:r>
              <a:rPr lang="ru-RU" sz="1800" dirty="0">
                <a:solidFill>
                  <a:srgbClr val="002060"/>
                </a:solidFill>
              </a:rPr>
              <a:t> ресурс;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ru-RU" sz="1800" dirty="0" err="1" smtClean="0">
                <a:solidFill>
                  <a:srgbClr val="002060"/>
                </a:solidFill>
              </a:rPr>
              <a:t>Спазване</a:t>
            </a:r>
            <a:r>
              <a:rPr lang="ru-RU" sz="1800" dirty="0" smtClean="0">
                <a:solidFill>
                  <a:srgbClr val="002060"/>
                </a:solidFill>
              </a:rPr>
              <a:t> </a:t>
            </a:r>
            <a:r>
              <a:rPr lang="ru-RU" sz="1800" dirty="0">
                <a:solidFill>
                  <a:srgbClr val="002060"/>
                </a:solidFill>
              </a:rPr>
              <a:t>на </a:t>
            </a:r>
            <a:r>
              <a:rPr lang="ru-RU" sz="1800" dirty="0" err="1">
                <a:solidFill>
                  <a:srgbClr val="002060"/>
                </a:solidFill>
              </a:rPr>
              <a:t>максималното</a:t>
            </a:r>
            <a:r>
              <a:rPr lang="ru-RU" sz="1800" dirty="0">
                <a:solidFill>
                  <a:srgbClr val="002060"/>
                </a:solidFill>
              </a:rPr>
              <a:t> </a:t>
            </a:r>
            <a:r>
              <a:rPr lang="ru-RU" sz="1800" dirty="0" err="1">
                <a:solidFill>
                  <a:srgbClr val="002060"/>
                </a:solidFill>
              </a:rPr>
              <a:t>време</a:t>
            </a:r>
            <a:r>
              <a:rPr lang="ru-RU" sz="1800" dirty="0">
                <a:solidFill>
                  <a:srgbClr val="002060"/>
                </a:solidFill>
              </a:rPr>
              <a:t> за отговор на </a:t>
            </a:r>
            <a:r>
              <a:rPr lang="ru-RU" sz="1800" dirty="0" err="1">
                <a:solidFill>
                  <a:srgbClr val="002060"/>
                </a:solidFill>
              </a:rPr>
              <a:t>услугите</a:t>
            </a:r>
            <a:r>
              <a:rPr lang="ru-RU" sz="1800" dirty="0">
                <a:solidFill>
                  <a:srgbClr val="002060"/>
                </a:solidFill>
              </a:rPr>
              <a:t>.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endParaRPr 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755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755576" y="620689"/>
            <a:ext cx="7416824" cy="792088"/>
          </a:xfrm>
        </p:spPr>
        <p:txBody>
          <a:bodyPr>
            <a:normAutofit/>
          </a:bodyPr>
          <a:lstStyle/>
          <a:p>
            <a:pPr algn="r"/>
            <a:r>
              <a:rPr lang="bg-BG" sz="2000" b="1" dirty="0">
                <a:solidFill>
                  <a:schemeClr val="tx2"/>
                </a:solidFill>
              </a:rPr>
              <a:t>Система за контрол на вноса 2</a:t>
            </a:r>
            <a:endParaRPr lang="bg-BG" sz="20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323528" y="1412777"/>
            <a:ext cx="8424936" cy="4226023"/>
          </a:xfrm>
        </p:spPr>
        <p:txBody>
          <a:bodyPr>
            <a:normAutofit/>
          </a:bodyPr>
          <a:lstStyle/>
          <a:p>
            <a:pPr marL="342900" lvl="0" indent="-342900" algn="just">
              <a:buFont typeface="Wingdings" panose="05000000000000000000" pitchFamily="2" charset="2"/>
              <a:buChar char="ü"/>
            </a:pPr>
            <a:r>
              <a:rPr lang="bg-BG" sz="2000" dirty="0" smtClean="0">
                <a:solidFill>
                  <a:srgbClr val="002060"/>
                </a:solidFill>
              </a:rPr>
              <a:t>На 01.03.2023 г. внедрена версия на СКВ2</a:t>
            </a:r>
          </a:p>
          <a:p>
            <a:pPr marL="342900" lvl="0" indent="-342900" algn="just">
              <a:buFont typeface="Wingdings" panose="05000000000000000000" pitchFamily="2" charset="2"/>
              <a:buChar char="ü"/>
            </a:pPr>
            <a:r>
              <a:rPr lang="bg-BG" sz="2000" dirty="0" err="1" smtClean="0">
                <a:solidFill>
                  <a:srgbClr val="002060"/>
                </a:solidFill>
              </a:rPr>
              <a:t>Дерогация</a:t>
            </a:r>
            <a:r>
              <a:rPr lang="bg-BG" sz="2000" dirty="0" smtClean="0">
                <a:solidFill>
                  <a:srgbClr val="002060"/>
                </a:solidFill>
              </a:rPr>
              <a:t> за </a:t>
            </a:r>
            <a:r>
              <a:rPr lang="bg-BG" sz="2000" dirty="0">
                <a:solidFill>
                  <a:srgbClr val="002060"/>
                </a:solidFill>
              </a:rPr>
              <a:t>Белгия, Дания, Естония, Гърция, Франция, Хърватия, Люксембург, Нидерландия, Австрия, Румъния и </a:t>
            </a:r>
            <a:r>
              <a:rPr lang="bg-BG" sz="2000" dirty="0" smtClean="0">
                <a:solidFill>
                  <a:srgbClr val="002060"/>
                </a:solidFill>
              </a:rPr>
              <a:t>Швеция. </a:t>
            </a:r>
          </a:p>
          <a:p>
            <a:pPr marL="342900" lvl="0" indent="-342900" algn="just">
              <a:buFont typeface="Wingdings" panose="05000000000000000000" pitchFamily="2" charset="2"/>
              <a:buChar char="ü"/>
            </a:pPr>
            <a:endParaRPr lang="bg-BG" sz="2000" dirty="0" smtClean="0">
              <a:solidFill>
                <a:schemeClr val="tx1"/>
              </a:solidFill>
            </a:endParaRPr>
          </a:p>
          <a:p>
            <a:pPr lvl="0" algn="just"/>
            <a:endParaRPr lang="en-IE" sz="2000" dirty="0"/>
          </a:p>
          <a:p>
            <a:pPr algn="just">
              <a:spcAft>
                <a:spcPts val="0"/>
              </a:spcAft>
            </a:pPr>
            <a:endParaRPr lang="en-IE" sz="2000" dirty="0"/>
          </a:p>
          <a:p>
            <a:endParaRPr lang="en-IE" sz="2000" dirty="0"/>
          </a:p>
          <a:p>
            <a:pPr lvl="0"/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1907704" y="2636912"/>
            <a:ext cx="6696744" cy="2706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1862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755576" y="620689"/>
            <a:ext cx="7416824" cy="792088"/>
          </a:xfrm>
        </p:spPr>
        <p:txBody>
          <a:bodyPr>
            <a:normAutofit/>
          </a:bodyPr>
          <a:lstStyle/>
          <a:p>
            <a:pPr algn="r"/>
            <a:r>
              <a:rPr lang="bg-BG" sz="2000" b="1" dirty="0" smtClean="0">
                <a:solidFill>
                  <a:schemeClr val="tx2"/>
                </a:solidFill>
                <a:latin typeface="+mn-lt"/>
              </a:rPr>
              <a:t>СКВ2 </a:t>
            </a:r>
            <a:r>
              <a:rPr lang="bg-BG" sz="2000" b="1" dirty="0">
                <a:solidFill>
                  <a:schemeClr val="tx2"/>
                </a:solidFill>
                <a:latin typeface="+mn-lt"/>
              </a:rPr>
              <a:t>– </a:t>
            </a:r>
            <a:r>
              <a:rPr lang="bg-BG" sz="2000" b="1" dirty="0" smtClean="0">
                <a:solidFill>
                  <a:schemeClr val="tx2"/>
                </a:solidFill>
                <a:latin typeface="+mn-lt"/>
              </a:rPr>
              <a:t>статистика</a:t>
            </a:r>
            <a:endParaRPr lang="bg-BG" sz="20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323528" y="1412777"/>
            <a:ext cx="8424936" cy="4226023"/>
          </a:xfrm>
        </p:spPr>
        <p:txBody>
          <a:bodyPr>
            <a:normAutofit/>
          </a:bodyPr>
          <a:lstStyle/>
          <a:p>
            <a:pPr lvl="0" algn="just"/>
            <a:endParaRPr lang="bg-BG" sz="2000" dirty="0" smtClean="0">
              <a:solidFill>
                <a:schemeClr val="tx1"/>
              </a:solidFill>
            </a:endParaRPr>
          </a:p>
          <a:p>
            <a:pPr algn="just"/>
            <a:r>
              <a:rPr lang="bg-BG" sz="2000" dirty="0" smtClean="0">
                <a:solidFill>
                  <a:srgbClr val="002060"/>
                </a:solidFill>
              </a:rPr>
              <a:t>Подадени </a:t>
            </a:r>
            <a:r>
              <a:rPr lang="bg-BG" sz="2000" dirty="0">
                <a:solidFill>
                  <a:srgbClr val="002060"/>
                </a:solidFill>
              </a:rPr>
              <a:t>281 039 бр. ОДВ за въздушен </a:t>
            </a:r>
            <a:r>
              <a:rPr lang="bg-BG" sz="2000" dirty="0" smtClean="0">
                <a:solidFill>
                  <a:srgbClr val="002060"/>
                </a:solidFill>
              </a:rPr>
              <a:t>транспорт за периода 01.03.2023 – 31.10.2023 (средно над 35 000 на месец)</a:t>
            </a:r>
            <a:endParaRPr lang="en-IE" sz="2000" dirty="0">
              <a:solidFill>
                <a:srgbClr val="002060"/>
              </a:solidFill>
            </a:endParaRPr>
          </a:p>
          <a:p>
            <a:endParaRPr lang="en-IE" sz="2000" dirty="0"/>
          </a:p>
          <a:p>
            <a:pPr lvl="0"/>
            <a:endParaRPr lang="en-US" sz="2000" dirty="0">
              <a:solidFill>
                <a:schemeClr val="tx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1" y="2582605"/>
          <a:ext cx="8229598" cy="2561152"/>
        </p:xfrm>
        <a:graphic>
          <a:graphicData uri="http://schemas.openxmlformats.org/drawingml/2006/table">
            <a:tbl>
              <a:tblPr/>
              <a:tblGrid>
                <a:gridCol w="451969">
                  <a:extLst>
                    <a:ext uri="{9D8B030D-6E8A-4147-A177-3AD203B41FA5}">
                      <a16:colId xmlns:a16="http://schemas.microsoft.com/office/drawing/2014/main" val="480430739"/>
                    </a:ext>
                  </a:extLst>
                </a:gridCol>
                <a:gridCol w="2429333">
                  <a:extLst>
                    <a:ext uri="{9D8B030D-6E8A-4147-A177-3AD203B41FA5}">
                      <a16:colId xmlns:a16="http://schemas.microsoft.com/office/drawing/2014/main" val="2675003339"/>
                    </a:ext>
                  </a:extLst>
                </a:gridCol>
                <a:gridCol w="668537">
                  <a:extLst>
                    <a:ext uri="{9D8B030D-6E8A-4147-A177-3AD203B41FA5}">
                      <a16:colId xmlns:a16="http://schemas.microsoft.com/office/drawing/2014/main" val="1082973096"/>
                    </a:ext>
                  </a:extLst>
                </a:gridCol>
                <a:gridCol w="668537">
                  <a:extLst>
                    <a:ext uri="{9D8B030D-6E8A-4147-A177-3AD203B41FA5}">
                      <a16:colId xmlns:a16="http://schemas.microsoft.com/office/drawing/2014/main" val="985379484"/>
                    </a:ext>
                  </a:extLst>
                </a:gridCol>
                <a:gridCol w="668537">
                  <a:extLst>
                    <a:ext uri="{9D8B030D-6E8A-4147-A177-3AD203B41FA5}">
                      <a16:colId xmlns:a16="http://schemas.microsoft.com/office/drawing/2014/main" val="3912846447"/>
                    </a:ext>
                  </a:extLst>
                </a:gridCol>
                <a:gridCol w="668537">
                  <a:extLst>
                    <a:ext uri="{9D8B030D-6E8A-4147-A177-3AD203B41FA5}">
                      <a16:colId xmlns:a16="http://schemas.microsoft.com/office/drawing/2014/main" val="2635772981"/>
                    </a:ext>
                  </a:extLst>
                </a:gridCol>
                <a:gridCol w="668537">
                  <a:extLst>
                    <a:ext uri="{9D8B030D-6E8A-4147-A177-3AD203B41FA5}">
                      <a16:colId xmlns:a16="http://schemas.microsoft.com/office/drawing/2014/main" val="545456044"/>
                    </a:ext>
                  </a:extLst>
                </a:gridCol>
                <a:gridCol w="668537">
                  <a:extLst>
                    <a:ext uri="{9D8B030D-6E8A-4147-A177-3AD203B41FA5}">
                      <a16:colId xmlns:a16="http://schemas.microsoft.com/office/drawing/2014/main" val="3720635027"/>
                    </a:ext>
                  </a:extLst>
                </a:gridCol>
                <a:gridCol w="668537">
                  <a:extLst>
                    <a:ext uri="{9D8B030D-6E8A-4147-A177-3AD203B41FA5}">
                      <a16:colId xmlns:a16="http://schemas.microsoft.com/office/drawing/2014/main" val="1237508488"/>
                    </a:ext>
                  </a:extLst>
                </a:gridCol>
                <a:gridCol w="668537">
                  <a:extLst>
                    <a:ext uri="{9D8B030D-6E8A-4147-A177-3AD203B41FA5}">
                      <a16:colId xmlns:a16="http://schemas.microsoft.com/office/drawing/2014/main" val="713037991"/>
                    </a:ext>
                  </a:extLst>
                </a:gridCol>
              </a:tblGrid>
              <a:tr h="150656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8" marR="4708" marT="470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8" marR="4708" marT="470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2023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027848"/>
                  </a:ext>
                </a:extLst>
              </a:tr>
              <a:tr h="150656"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bg-BG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Съобщения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мар.23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апр.23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май.23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юни.23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юли.23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авг.23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сеп.23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bg-BG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окт.23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12356"/>
                  </a:ext>
                </a:extLst>
              </a:tr>
              <a:tr h="150656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IE4Q01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e-Screening request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39 119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35 092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37 023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38 025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41 894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43 859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45 247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62 125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8859083"/>
                  </a:ext>
                </a:extLst>
              </a:tr>
              <a:tr h="150656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IE4Q02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e-risk analysis request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31 637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28 983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108 565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178 443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63 079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67 208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60 945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37 065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2504381"/>
                  </a:ext>
                </a:extLst>
              </a:tr>
              <a:tr h="150656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IE4S01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e-Screening results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90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1543397"/>
                  </a:ext>
                </a:extLst>
              </a:tr>
              <a:tr h="150656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IE4S02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Risk analysis results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31 638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28 983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108 558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178 437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63 042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67 160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60 887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36 975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5049482"/>
                  </a:ext>
                </a:extLst>
              </a:tr>
              <a:tr h="150656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IE4N03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Risk hit notification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73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121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80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4472855"/>
                  </a:ext>
                </a:extLst>
              </a:tr>
              <a:tr h="150656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IE4S03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Control results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273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411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351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223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4738939"/>
                  </a:ext>
                </a:extLst>
              </a:tr>
              <a:tr h="150656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IE4Q10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Query for ENS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4529815"/>
                  </a:ext>
                </a:extLst>
              </a:tr>
              <a:tr h="150656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IE4R05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ENS query results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1144948"/>
                  </a:ext>
                </a:extLst>
              </a:tr>
              <a:tr h="150656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IE4N05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Control recommendation notification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0249030"/>
                  </a:ext>
                </a:extLst>
              </a:tr>
              <a:tr h="150656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IE4N10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Presentation information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246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186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229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332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416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427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452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458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779337"/>
                  </a:ext>
                </a:extLst>
              </a:tr>
              <a:tr h="150656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IE4Q08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Presentation revocation request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6279182"/>
                  </a:ext>
                </a:extLst>
              </a:tr>
              <a:tr h="150656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IE4N99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Error notification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151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243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222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99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262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5402419"/>
                  </a:ext>
                </a:extLst>
              </a:tr>
              <a:tr h="150656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NES001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bg-BG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МИСВ-СКВ2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246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186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229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272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416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428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452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458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6456317"/>
                  </a:ext>
                </a:extLst>
              </a:tr>
              <a:tr h="150656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NES002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bg-BG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СКВ2-МИСВ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402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209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232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346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786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841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806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682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8747032"/>
                  </a:ext>
                </a:extLst>
              </a:tr>
              <a:tr h="150656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bg-BG" sz="9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Общо: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103 473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93 694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254 927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396 007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170 222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180 626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169 277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138 418</a:t>
                      </a:r>
                    </a:p>
                  </a:txBody>
                  <a:tcPr marL="4708" marR="4708" marT="47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9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88268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85930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5352</TotalTime>
  <Words>779</Words>
  <Application>Microsoft Office PowerPoint</Application>
  <PresentationFormat>On-screen Show (4:3)</PresentationFormat>
  <Paragraphs>225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Century Gothic</vt:lpstr>
      <vt:lpstr>Wingdings</vt:lpstr>
      <vt:lpstr>Office тема</vt:lpstr>
      <vt:lpstr>Дейност 1</vt:lpstr>
      <vt:lpstr>Дейност 1, ОП 1 - цел</vt:lpstr>
      <vt:lpstr>Система за контрол на вноса 2</vt:lpstr>
      <vt:lpstr>Система за контрол на вноса 2</vt:lpstr>
      <vt:lpstr>Система за контрол на вноса 2</vt:lpstr>
      <vt:lpstr>Система за контрол на вноса 2</vt:lpstr>
      <vt:lpstr>СКВ2 – статистика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MG DESIGN OFFICE</dc:creator>
  <cp:lastModifiedBy>Вяра Т.Генова</cp:lastModifiedBy>
  <cp:revision>111</cp:revision>
  <dcterms:created xsi:type="dcterms:W3CDTF">2020-05-12T09:06:58Z</dcterms:created>
  <dcterms:modified xsi:type="dcterms:W3CDTF">2023-11-27T15:27:25Z</dcterms:modified>
</cp:coreProperties>
</file>