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77" r:id="rId3"/>
    <p:sldId id="278" r:id="rId4"/>
    <p:sldId id="279" r:id="rId5"/>
    <p:sldId id="280" r:id="rId6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255" autoAdjust="0"/>
  </p:normalViewPr>
  <p:slideViewPr>
    <p:cSldViewPr showGuides="1">
      <p:cViewPr>
        <p:scale>
          <a:sx n="60" d="100"/>
          <a:sy n="60" d="100"/>
        </p:scale>
        <p:origin x="1388" y="-3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D6C4E3-D047-4B35-9B65-3ECBC1EC36AD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2E700B2-8EBC-4D96-BD88-0E289F048566}">
      <dgm:prSet phldrT="[Text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>
            <a:spcAft>
              <a:spcPts val="0"/>
            </a:spcAft>
          </a:pPr>
          <a:endParaRPr lang="bg-BG" sz="1600" b="1" dirty="0">
            <a:effectLst/>
          </a:endParaRPr>
        </a:p>
        <a:p>
          <a:pPr>
            <a:spcAft>
              <a:spcPts val="0"/>
            </a:spcAft>
          </a:pPr>
          <a:endParaRPr lang="bg-BG" sz="1600" b="1" dirty="0">
            <a:effectLst/>
          </a:endParaRPr>
        </a:p>
        <a:p>
          <a:pPr>
            <a:spcAft>
              <a:spcPts val="0"/>
            </a:spcAft>
          </a:pPr>
          <a:r>
            <a:rPr lang="en-GB" sz="1600" b="1" dirty="0">
              <a:effectLst/>
            </a:rPr>
            <a:t>AI </a:t>
          </a:r>
          <a:endParaRPr lang="bg-BG" sz="1600" b="1" dirty="0">
            <a:effectLst/>
          </a:endParaRPr>
        </a:p>
        <a:p>
          <a:pPr>
            <a:spcAft>
              <a:spcPct val="35000"/>
            </a:spcAft>
          </a:pPr>
          <a:r>
            <a:rPr lang="en-GB" sz="1600" b="1" dirty="0">
              <a:effectLst/>
            </a:rPr>
            <a:t>Machine learning  </a:t>
          </a:r>
          <a:r>
            <a:rPr lang="bg-BG" sz="1600" b="1" dirty="0">
              <a:effectLst/>
            </a:rPr>
            <a:t>            </a:t>
          </a:r>
          <a:r>
            <a:rPr lang="en-GB" sz="1600" b="1" dirty="0">
              <a:effectLst/>
            </a:rPr>
            <a:t>     Big Data Analytics</a:t>
          </a:r>
          <a:endParaRPr lang="en-US" sz="1600" b="1" dirty="0">
            <a:effectLst/>
          </a:endParaRPr>
        </a:p>
      </dgm:t>
    </dgm:pt>
    <dgm:pt modelId="{ED7D87AD-FC08-44C8-B9C5-233A2A76C805}" type="parTrans" cxnId="{E0C8D75A-1FF0-4A35-9F09-DC68E86EE319}">
      <dgm:prSet/>
      <dgm:spPr/>
      <dgm:t>
        <a:bodyPr/>
        <a:lstStyle/>
        <a:p>
          <a:endParaRPr lang="en-US"/>
        </a:p>
      </dgm:t>
    </dgm:pt>
    <dgm:pt modelId="{C4CF5A76-EA25-47F2-9224-6F2D9B8BC684}" type="sibTrans" cxnId="{E0C8D75A-1FF0-4A35-9F09-DC68E86EE319}">
      <dgm:prSet/>
      <dgm:spPr/>
      <dgm:t>
        <a:bodyPr/>
        <a:lstStyle/>
        <a:p>
          <a:endParaRPr lang="en-US"/>
        </a:p>
      </dgm:t>
    </dgm:pt>
    <dgm:pt modelId="{CEB783C0-FBAE-4D97-9002-3AFC3A46FEAB}">
      <dgm:prSet phldrT="[Text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pPr algn="ctr">
            <a:lnSpc>
              <a:spcPct val="90000"/>
            </a:lnSpc>
            <a:spcBef>
              <a:spcPts val="1200"/>
            </a:spcBef>
            <a:spcAft>
              <a:spcPts val="0"/>
            </a:spcAft>
          </a:pPr>
          <a:endParaRPr lang="en-US" sz="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algn="ctr">
            <a:lnSpc>
              <a:spcPct val="90000"/>
            </a:lnSpc>
            <a:spcBef>
              <a:spcPts val="1200"/>
            </a:spcBef>
            <a:spcAft>
              <a:spcPts val="0"/>
            </a:spcAft>
          </a:pPr>
          <a:r>
            <a:rPr lang="bg-BG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ЦИС КТСРВ</a:t>
          </a:r>
          <a:endParaRPr lang="en-US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algn="ctr">
            <a:lnSpc>
              <a:spcPct val="90000"/>
            </a:lnSpc>
            <a:spcBef>
              <a:spcPts val="1200"/>
            </a:spcBef>
            <a:spcAft>
              <a:spcPts val="0"/>
            </a:spcAft>
          </a:pPr>
          <a:r>
            <a:rPr lang="bg-BG" sz="1800" b="0" dirty="0">
              <a:effectLst/>
            </a:rPr>
            <a:t>Контрол на транспортните</a:t>
          </a:r>
          <a:endParaRPr lang="en-US" sz="1800" b="0" dirty="0">
            <a:effectLst/>
          </a:endParaRPr>
        </a:p>
        <a:p>
          <a:pPr algn="ctr">
            <a:lnSpc>
              <a:spcPct val="90000"/>
            </a:lnSpc>
            <a:spcBef>
              <a:spcPts val="1200"/>
            </a:spcBef>
            <a:spcAft>
              <a:spcPts val="0"/>
            </a:spcAft>
          </a:pPr>
          <a:r>
            <a:rPr lang="bg-BG" sz="1800" b="0" dirty="0">
              <a:effectLst/>
            </a:rPr>
            <a:t>средства в реално време </a:t>
          </a:r>
          <a:endParaRPr lang="en-US" sz="1800" b="0" dirty="0">
            <a:effectLst/>
          </a:endParaRPr>
        </a:p>
        <a:p>
          <a:pPr algn="ctr">
            <a:lnSpc>
              <a:spcPct val="90000"/>
            </a:lnSpc>
            <a:spcBef>
              <a:spcPts val="1200"/>
            </a:spcBef>
            <a:spcAft>
              <a:spcPts val="0"/>
            </a:spcAft>
          </a:pPr>
          <a:endParaRPr lang="en-US" sz="800" b="0" dirty="0">
            <a:effectLst/>
          </a:endParaRPr>
        </a:p>
        <a:p>
          <a:pPr algn="ctr">
            <a:lnSpc>
              <a:spcPct val="90000"/>
            </a:lnSpc>
            <a:spcBef>
              <a:spcPts val="1200"/>
            </a:spcBef>
            <a:spcAft>
              <a:spcPts val="0"/>
            </a:spcAft>
          </a:pPr>
          <a:r>
            <a:rPr lang="bg-BG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   </a:t>
          </a:r>
          <a:r>
            <a:rPr lang="bg-BG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БИРИС</a:t>
          </a:r>
          <a:r>
            <a:rPr lang="bg-BG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bg-BG" sz="1800" b="0" dirty="0">
              <a:effectLst/>
            </a:rPr>
            <a:t>– Българска Интегрирана Рентгенова Информационна Система</a:t>
          </a:r>
          <a:endParaRPr lang="en-US" sz="1800" b="0" dirty="0">
            <a:effectLst/>
          </a:endParaRPr>
        </a:p>
        <a:p>
          <a:pPr algn="ctr">
            <a:lnSpc>
              <a:spcPct val="90000"/>
            </a:lnSpc>
            <a:spcBef>
              <a:spcPts val="1200"/>
            </a:spcBef>
            <a:spcAft>
              <a:spcPts val="0"/>
            </a:spcAft>
          </a:pPr>
          <a:endParaRPr lang="en-GB" sz="800" b="0" dirty="0">
            <a:effectLst/>
          </a:endParaRPr>
        </a:p>
        <a:p>
          <a:pPr algn="ctr">
            <a:lnSpc>
              <a:spcPct val="90000"/>
            </a:lnSpc>
            <a:spcBef>
              <a:spcPts val="1200"/>
            </a:spcBef>
            <a:spcAft>
              <a:spcPts val="0"/>
            </a:spcAft>
          </a:pPr>
          <a:r>
            <a:rPr lang="bg-BG" sz="1800" b="1" dirty="0">
              <a:effectLst/>
            </a:rPr>
            <a:t>    </a:t>
          </a:r>
          <a:r>
            <a:rPr lang="bg-BG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БИСАС</a:t>
          </a:r>
          <a:r>
            <a:rPr lang="bg-BG" sz="1800" b="0" dirty="0">
              <a:effectLst/>
            </a:rPr>
            <a:t> – Българска Информационна Система за Анализ </a:t>
          </a:r>
          <a:r>
            <a:rPr lang="bg-BG" sz="2000" b="0" dirty="0">
              <a:effectLst/>
            </a:rPr>
            <a:t>и Селекция</a:t>
          </a:r>
          <a:endParaRPr lang="en-US" sz="2000" b="0" dirty="0">
            <a:effectLst/>
          </a:endParaRPr>
        </a:p>
      </dgm:t>
    </dgm:pt>
    <dgm:pt modelId="{9B35A6BB-E0D3-43DD-BAB1-111AA1084CA7}" type="parTrans" cxnId="{C52876AD-0F84-476C-ABBB-E575F5F136E3}">
      <dgm:prSet/>
      <dgm:spPr/>
      <dgm:t>
        <a:bodyPr/>
        <a:lstStyle/>
        <a:p>
          <a:endParaRPr lang="en-US"/>
        </a:p>
      </dgm:t>
    </dgm:pt>
    <dgm:pt modelId="{814B5EF2-31DE-4386-95F2-BA4D2BFDEEB9}" type="sibTrans" cxnId="{C52876AD-0F84-476C-ABBB-E575F5F136E3}">
      <dgm:prSet/>
      <dgm:spPr/>
      <dgm:t>
        <a:bodyPr/>
        <a:lstStyle/>
        <a:p>
          <a:endParaRPr lang="en-US"/>
        </a:p>
      </dgm:t>
    </dgm:pt>
    <dgm:pt modelId="{09269D2E-0339-4BE8-8D97-002D21DCEA17}">
      <dgm:prSet phldrT="[Text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pPr marL="0" indent="0" algn="l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b="1" dirty="0"/>
            <a:t>БИМИС </a:t>
          </a:r>
          <a:r>
            <a:rPr lang="ru-RU" sz="1800" b="1" dirty="0"/>
            <a:t>Фаза 1 </a:t>
          </a:r>
          <a:r>
            <a:rPr lang="ru-RU" sz="1800" b="0" dirty="0"/>
            <a:t>(2016-2018) - етапи </a:t>
          </a:r>
          <a:r>
            <a:rPr lang="ru-RU" sz="1800" b="1" dirty="0"/>
            <a:t>1, 2</a:t>
          </a:r>
          <a:r>
            <a:rPr lang="en-US" sz="1800" b="1" dirty="0"/>
            <a:t>,</a:t>
          </a:r>
          <a:r>
            <a:rPr lang="ru-RU" sz="1800" b="1" dirty="0"/>
            <a:t> 3 </a:t>
          </a:r>
          <a:r>
            <a:rPr lang="ru-RU" sz="1800" b="0" dirty="0"/>
            <a:t>на Проект</a:t>
          </a:r>
          <a:r>
            <a:rPr lang="en-US" sz="1800" b="0" dirty="0"/>
            <a:t> </a:t>
          </a:r>
          <a:r>
            <a:rPr lang="ru-RU" sz="1800" b="0" dirty="0"/>
            <a:t>БИМИС   </a:t>
          </a:r>
        </a:p>
        <a:p>
          <a:pPr marL="0" algn="l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b="1" u="none" dirty="0"/>
            <a:t>БИМИС </a:t>
          </a:r>
          <a:r>
            <a:rPr lang="ru-RU" sz="1800" b="1" u="none" dirty="0"/>
            <a:t>Фаза 2 </a:t>
          </a:r>
          <a:r>
            <a:rPr lang="ru-RU" sz="1800" b="0" dirty="0"/>
            <a:t>(2019-202</a:t>
          </a:r>
          <a:r>
            <a:rPr lang="en-US" sz="1800" b="0" dirty="0"/>
            <a:t>3</a:t>
          </a:r>
          <a:r>
            <a:rPr lang="ru-RU" sz="1800" b="0" dirty="0"/>
            <a:t>) – етап </a:t>
          </a:r>
          <a:r>
            <a:rPr lang="ru-RU" sz="1800" b="1" dirty="0"/>
            <a:t>4</a:t>
          </a:r>
          <a:r>
            <a:rPr lang="ru-RU" sz="1800" b="0" dirty="0"/>
            <a:t> на Проект БИМИС </a:t>
          </a:r>
          <a:endParaRPr lang="en-US" sz="1800" b="1" dirty="0"/>
        </a:p>
        <a:p>
          <a:pPr marL="0" algn="l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b="1" u="sng" dirty="0"/>
            <a:t>БИМИС </a:t>
          </a:r>
          <a:r>
            <a:rPr lang="ru-RU" sz="1800" b="1" u="sng" dirty="0"/>
            <a:t>Фаза 3 </a:t>
          </a:r>
          <a:r>
            <a:rPr lang="ru-RU" sz="1800" b="0" dirty="0"/>
            <a:t>(202</a:t>
          </a:r>
          <a:r>
            <a:rPr lang="en-US" sz="1800" b="0" dirty="0"/>
            <a:t>3</a:t>
          </a:r>
          <a:r>
            <a:rPr lang="ru-RU" sz="1800" b="0" dirty="0"/>
            <a:t>-2025) – етап </a:t>
          </a:r>
          <a:r>
            <a:rPr lang="ru-RU" sz="1800" b="1" dirty="0"/>
            <a:t>5</a:t>
          </a:r>
          <a:r>
            <a:rPr lang="ru-RU" sz="1800" b="0" dirty="0"/>
            <a:t> на Проект БИМИС </a:t>
          </a:r>
          <a:endParaRPr lang="en-US" sz="1800" b="0" dirty="0"/>
        </a:p>
      </dgm:t>
    </dgm:pt>
    <dgm:pt modelId="{E81DB790-FF03-4333-BAE3-8E03CBA21B00}" type="parTrans" cxnId="{DAE6CCF9-1384-49DA-A3E9-8500F13AC92B}">
      <dgm:prSet/>
      <dgm:spPr/>
      <dgm:t>
        <a:bodyPr/>
        <a:lstStyle/>
        <a:p>
          <a:endParaRPr lang="en-US"/>
        </a:p>
      </dgm:t>
    </dgm:pt>
    <dgm:pt modelId="{DBF673E3-2D4C-4782-96D9-46638DEE9CB4}" type="sibTrans" cxnId="{DAE6CCF9-1384-49DA-A3E9-8500F13AC92B}">
      <dgm:prSet/>
      <dgm:spPr/>
      <dgm:t>
        <a:bodyPr/>
        <a:lstStyle/>
        <a:p>
          <a:endParaRPr lang="en-US"/>
        </a:p>
      </dgm:t>
    </dgm:pt>
    <dgm:pt modelId="{1778E9FD-1CDD-471D-B2EA-2BA8D51CA10B}" type="pres">
      <dgm:prSet presAssocID="{82D6C4E3-D047-4B35-9B65-3ECBC1EC36AD}" presName="Name0" presStyleCnt="0">
        <dgm:presLayoutVars>
          <dgm:dir/>
          <dgm:animLvl val="lvl"/>
          <dgm:resizeHandles val="exact"/>
        </dgm:presLayoutVars>
      </dgm:prSet>
      <dgm:spPr/>
    </dgm:pt>
    <dgm:pt modelId="{DB6520AB-5013-4A9C-923D-EBD324EA21BD}" type="pres">
      <dgm:prSet presAssocID="{42E700B2-8EBC-4D96-BD88-0E289F048566}" presName="Name8" presStyleCnt="0"/>
      <dgm:spPr/>
    </dgm:pt>
    <dgm:pt modelId="{ED48A4FC-5176-4DA5-AA22-64D938705795}" type="pres">
      <dgm:prSet presAssocID="{42E700B2-8EBC-4D96-BD88-0E289F048566}" presName="level" presStyleLbl="node1" presStyleIdx="0" presStyleCnt="3" custScaleX="93441" custScaleY="61613" custLinFactNeighborX="-1397" custLinFactNeighborY="-435">
        <dgm:presLayoutVars>
          <dgm:chMax val="1"/>
          <dgm:bulletEnabled val="1"/>
        </dgm:presLayoutVars>
      </dgm:prSet>
      <dgm:spPr/>
    </dgm:pt>
    <dgm:pt modelId="{17897672-17F5-4E66-BC0F-BF7D2CA518CD}" type="pres">
      <dgm:prSet presAssocID="{42E700B2-8EBC-4D96-BD88-0E289F048566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31DF6129-8F7A-4003-8E5C-C30AEED94662}" type="pres">
      <dgm:prSet presAssocID="{CEB783C0-FBAE-4D97-9002-3AFC3A46FEAB}" presName="Name8" presStyleCnt="0"/>
      <dgm:spPr/>
    </dgm:pt>
    <dgm:pt modelId="{7777DAA2-84A7-4322-B170-9D12D5947680}" type="pres">
      <dgm:prSet presAssocID="{CEB783C0-FBAE-4D97-9002-3AFC3A46FEAB}" presName="level" presStyleLbl="node1" presStyleIdx="1" presStyleCnt="3" custScaleX="96798" custScaleY="92742" custLinFactNeighborX="-542" custLinFactNeighborY="-1587">
        <dgm:presLayoutVars>
          <dgm:chMax val="1"/>
          <dgm:bulletEnabled val="1"/>
        </dgm:presLayoutVars>
      </dgm:prSet>
      <dgm:spPr/>
    </dgm:pt>
    <dgm:pt modelId="{1834E2C1-F5D0-439E-9E40-DE413AFDA861}" type="pres">
      <dgm:prSet presAssocID="{CEB783C0-FBAE-4D97-9002-3AFC3A46FEAB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2745B7B3-A9D9-4501-A412-3761BD142D80}" type="pres">
      <dgm:prSet presAssocID="{09269D2E-0339-4BE8-8D97-002D21DCEA17}" presName="Name8" presStyleCnt="0"/>
      <dgm:spPr/>
    </dgm:pt>
    <dgm:pt modelId="{AC7F4BE1-9494-46F8-80A7-2B9E3E6D2CD5}" type="pres">
      <dgm:prSet presAssocID="{09269D2E-0339-4BE8-8D97-002D21DCEA17}" presName="level" presStyleLbl="node1" presStyleIdx="2" presStyleCnt="3" custScaleX="98329" custScaleY="58906" custLinFactNeighborX="0" custLinFactNeighborY="241">
        <dgm:presLayoutVars>
          <dgm:chMax val="1"/>
          <dgm:bulletEnabled val="1"/>
        </dgm:presLayoutVars>
      </dgm:prSet>
      <dgm:spPr/>
    </dgm:pt>
    <dgm:pt modelId="{15139752-A479-4B40-8093-EC4ABDEE3A69}" type="pres">
      <dgm:prSet presAssocID="{09269D2E-0339-4BE8-8D97-002D21DCEA17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D03CAE15-FD5C-4E45-872A-1EB8FAA9B3BC}" type="presOf" srcId="{CEB783C0-FBAE-4D97-9002-3AFC3A46FEAB}" destId="{7777DAA2-84A7-4322-B170-9D12D5947680}" srcOrd="0" destOrd="0" presId="urn:microsoft.com/office/officeart/2005/8/layout/pyramid1"/>
    <dgm:cxn modelId="{7B9A034B-CE25-4825-8C8F-C012B6E97D3A}" type="presOf" srcId="{42E700B2-8EBC-4D96-BD88-0E289F048566}" destId="{17897672-17F5-4E66-BC0F-BF7D2CA518CD}" srcOrd="1" destOrd="0" presId="urn:microsoft.com/office/officeart/2005/8/layout/pyramid1"/>
    <dgm:cxn modelId="{E0C8D75A-1FF0-4A35-9F09-DC68E86EE319}" srcId="{82D6C4E3-D047-4B35-9B65-3ECBC1EC36AD}" destId="{42E700B2-8EBC-4D96-BD88-0E289F048566}" srcOrd="0" destOrd="0" parTransId="{ED7D87AD-FC08-44C8-B9C5-233A2A76C805}" sibTransId="{C4CF5A76-EA25-47F2-9224-6F2D9B8BC684}"/>
    <dgm:cxn modelId="{C52876AD-0F84-476C-ABBB-E575F5F136E3}" srcId="{82D6C4E3-D047-4B35-9B65-3ECBC1EC36AD}" destId="{CEB783C0-FBAE-4D97-9002-3AFC3A46FEAB}" srcOrd="1" destOrd="0" parTransId="{9B35A6BB-E0D3-43DD-BAB1-111AA1084CA7}" sibTransId="{814B5EF2-31DE-4386-95F2-BA4D2BFDEEB9}"/>
    <dgm:cxn modelId="{CF3BB4AD-A3ED-41B4-84F2-E9DABEB69815}" type="presOf" srcId="{82D6C4E3-D047-4B35-9B65-3ECBC1EC36AD}" destId="{1778E9FD-1CDD-471D-B2EA-2BA8D51CA10B}" srcOrd="0" destOrd="0" presId="urn:microsoft.com/office/officeart/2005/8/layout/pyramid1"/>
    <dgm:cxn modelId="{CD4144C0-7112-4C2B-BC8D-C693B55F9601}" type="presOf" srcId="{09269D2E-0339-4BE8-8D97-002D21DCEA17}" destId="{15139752-A479-4B40-8093-EC4ABDEE3A69}" srcOrd="1" destOrd="0" presId="urn:microsoft.com/office/officeart/2005/8/layout/pyramid1"/>
    <dgm:cxn modelId="{E3B930C6-7DA8-473E-A660-F52F5CBAA780}" type="presOf" srcId="{CEB783C0-FBAE-4D97-9002-3AFC3A46FEAB}" destId="{1834E2C1-F5D0-439E-9E40-DE413AFDA861}" srcOrd="1" destOrd="0" presId="urn:microsoft.com/office/officeart/2005/8/layout/pyramid1"/>
    <dgm:cxn modelId="{D345AAF2-ED58-4BB6-BBE4-0BE1FEFD4438}" type="presOf" srcId="{42E700B2-8EBC-4D96-BD88-0E289F048566}" destId="{ED48A4FC-5176-4DA5-AA22-64D938705795}" srcOrd="0" destOrd="0" presId="urn:microsoft.com/office/officeart/2005/8/layout/pyramid1"/>
    <dgm:cxn modelId="{23E53FF4-5588-4941-ADD0-DDC2D19F4DA9}" type="presOf" srcId="{09269D2E-0339-4BE8-8D97-002D21DCEA17}" destId="{AC7F4BE1-9494-46F8-80A7-2B9E3E6D2CD5}" srcOrd="0" destOrd="0" presId="urn:microsoft.com/office/officeart/2005/8/layout/pyramid1"/>
    <dgm:cxn modelId="{DAE6CCF9-1384-49DA-A3E9-8500F13AC92B}" srcId="{82D6C4E3-D047-4B35-9B65-3ECBC1EC36AD}" destId="{09269D2E-0339-4BE8-8D97-002D21DCEA17}" srcOrd="2" destOrd="0" parTransId="{E81DB790-FF03-4333-BAE3-8E03CBA21B00}" sibTransId="{DBF673E3-2D4C-4782-96D9-46638DEE9CB4}"/>
    <dgm:cxn modelId="{C9A82276-01E0-4701-AC82-D6B0F6ED5640}" type="presParOf" srcId="{1778E9FD-1CDD-471D-B2EA-2BA8D51CA10B}" destId="{DB6520AB-5013-4A9C-923D-EBD324EA21BD}" srcOrd="0" destOrd="0" presId="urn:microsoft.com/office/officeart/2005/8/layout/pyramid1"/>
    <dgm:cxn modelId="{7DD02FF0-A665-4165-8CDA-98721F97A050}" type="presParOf" srcId="{DB6520AB-5013-4A9C-923D-EBD324EA21BD}" destId="{ED48A4FC-5176-4DA5-AA22-64D938705795}" srcOrd="0" destOrd="0" presId="urn:microsoft.com/office/officeart/2005/8/layout/pyramid1"/>
    <dgm:cxn modelId="{D05FD303-7A53-4C8B-A511-E034AD40B111}" type="presParOf" srcId="{DB6520AB-5013-4A9C-923D-EBD324EA21BD}" destId="{17897672-17F5-4E66-BC0F-BF7D2CA518CD}" srcOrd="1" destOrd="0" presId="urn:microsoft.com/office/officeart/2005/8/layout/pyramid1"/>
    <dgm:cxn modelId="{B64E632F-64F3-40EE-A9F2-1507030DEE7C}" type="presParOf" srcId="{1778E9FD-1CDD-471D-B2EA-2BA8D51CA10B}" destId="{31DF6129-8F7A-4003-8E5C-C30AEED94662}" srcOrd="1" destOrd="0" presId="urn:microsoft.com/office/officeart/2005/8/layout/pyramid1"/>
    <dgm:cxn modelId="{CCDA2DB2-7CF4-4A27-B223-DBF3E4AB6031}" type="presParOf" srcId="{31DF6129-8F7A-4003-8E5C-C30AEED94662}" destId="{7777DAA2-84A7-4322-B170-9D12D5947680}" srcOrd="0" destOrd="0" presId="urn:microsoft.com/office/officeart/2005/8/layout/pyramid1"/>
    <dgm:cxn modelId="{9CCBDA6E-D7CD-4350-966F-FDD4E0BF1142}" type="presParOf" srcId="{31DF6129-8F7A-4003-8E5C-C30AEED94662}" destId="{1834E2C1-F5D0-439E-9E40-DE413AFDA861}" srcOrd="1" destOrd="0" presId="urn:microsoft.com/office/officeart/2005/8/layout/pyramid1"/>
    <dgm:cxn modelId="{8F8EBABF-C7FE-4C78-8CE7-DD0B25D852F0}" type="presParOf" srcId="{1778E9FD-1CDD-471D-B2EA-2BA8D51CA10B}" destId="{2745B7B3-A9D9-4501-A412-3761BD142D80}" srcOrd="2" destOrd="0" presId="urn:microsoft.com/office/officeart/2005/8/layout/pyramid1"/>
    <dgm:cxn modelId="{85289D37-713D-464B-842F-1FAD1EB48C1F}" type="presParOf" srcId="{2745B7B3-A9D9-4501-A412-3761BD142D80}" destId="{AC7F4BE1-9494-46F8-80A7-2B9E3E6D2CD5}" srcOrd="0" destOrd="0" presId="urn:microsoft.com/office/officeart/2005/8/layout/pyramid1"/>
    <dgm:cxn modelId="{70CEE508-212A-4077-BB69-0346DFFEAC3E}" type="presParOf" srcId="{2745B7B3-A9D9-4501-A412-3761BD142D80}" destId="{15139752-A479-4B40-8093-EC4ABDEE3A69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48A4FC-5176-4DA5-AA22-64D938705795}">
      <dsp:nvSpPr>
        <dsp:cNvPr id="0" name=""/>
        <dsp:cNvSpPr/>
      </dsp:nvSpPr>
      <dsp:spPr>
        <a:xfrm>
          <a:off x="3340014" y="0"/>
          <a:ext cx="2497804" cy="1505201"/>
        </a:xfrm>
        <a:prstGeom prst="trapezoid">
          <a:avLst>
            <a:gd name="adj" fmla="val 88797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bg-BG" sz="1600" b="1" kern="1200" dirty="0">
            <a:effectLst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bg-BG" sz="1600" b="1" kern="1200" dirty="0">
            <a:effectLst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1600" b="1" kern="1200" dirty="0">
              <a:effectLst/>
            </a:rPr>
            <a:t>AI </a:t>
          </a:r>
          <a:endParaRPr lang="bg-BG" sz="1600" b="1" kern="1200" dirty="0">
            <a:effectLst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>
              <a:effectLst/>
            </a:rPr>
            <a:t>Machine learning  </a:t>
          </a:r>
          <a:r>
            <a:rPr lang="bg-BG" sz="1600" b="1" kern="1200" dirty="0">
              <a:effectLst/>
            </a:rPr>
            <a:t>            </a:t>
          </a:r>
          <a:r>
            <a:rPr lang="en-GB" sz="1600" b="1" kern="1200" dirty="0">
              <a:effectLst/>
            </a:rPr>
            <a:t>     Big Data Analytics</a:t>
          </a:r>
          <a:endParaRPr lang="en-US" sz="1600" b="1" kern="1200" dirty="0">
            <a:effectLst/>
          </a:endParaRPr>
        </a:p>
      </dsp:txBody>
      <dsp:txXfrm>
        <a:off x="3340014" y="0"/>
        <a:ext cx="2497804" cy="1505201"/>
      </dsp:txXfrm>
    </dsp:sp>
    <dsp:sp modelId="{7777DAA2-84A7-4322-B170-9D12D5947680}">
      <dsp:nvSpPr>
        <dsp:cNvPr id="0" name=""/>
        <dsp:cNvSpPr/>
      </dsp:nvSpPr>
      <dsp:spPr>
        <a:xfrm>
          <a:off x="1348764" y="1466431"/>
          <a:ext cx="6482397" cy="2265681"/>
        </a:xfrm>
        <a:prstGeom prst="trapezoid">
          <a:avLst>
            <a:gd name="adj" fmla="val 88797"/>
          </a:avLst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US" sz="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bg-BG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ЦИС КТСРВ</a:t>
          </a:r>
          <a:endParaRPr lang="en-US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bg-BG" sz="1800" b="0" kern="1200" dirty="0">
              <a:effectLst/>
            </a:rPr>
            <a:t>Контрол на транспортните</a:t>
          </a:r>
          <a:endParaRPr lang="en-US" sz="1800" b="0" kern="1200" dirty="0">
            <a:effectLst/>
          </a:endParaRP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bg-BG" sz="1800" b="0" kern="1200" dirty="0">
              <a:effectLst/>
            </a:rPr>
            <a:t>средства в реално време </a:t>
          </a:r>
          <a:endParaRPr lang="en-US" sz="1800" b="0" kern="1200" dirty="0">
            <a:effectLst/>
          </a:endParaRP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US" sz="800" b="0" kern="1200" dirty="0">
            <a:effectLst/>
          </a:endParaRP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bg-BG" sz="18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   </a:t>
          </a:r>
          <a:r>
            <a:rPr lang="bg-BG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БИРИС</a:t>
          </a:r>
          <a:r>
            <a:rPr lang="bg-BG" sz="18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bg-BG" sz="1800" b="0" kern="1200" dirty="0">
              <a:effectLst/>
            </a:rPr>
            <a:t>– Българска Интегрирана Рентгенова Информационна Система</a:t>
          </a:r>
          <a:endParaRPr lang="en-US" sz="1800" b="0" kern="1200" dirty="0">
            <a:effectLst/>
          </a:endParaRP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800" b="0" kern="1200" dirty="0">
            <a:effectLst/>
          </a:endParaRP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bg-BG" sz="1800" b="1" kern="1200" dirty="0">
              <a:effectLst/>
            </a:rPr>
            <a:t>    </a:t>
          </a:r>
          <a:r>
            <a:rPr lang="bg-BG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БИСАС</a:t>
          </a:r>
          <a:r>
            <a:rPr lang="bg-BG" sz="1800" b="0" kern="1200" dirty="0">
              <a:effectLst/>
            </a:rPr>
            <a:t> – Българска Информационна Система за Анализ </a:t>
          </a:r>
          <a:r>
            <a:rPr lang="bg-BG" sz="2000" b="0" kern="1200" dirty="0">
              <a:effectLst/>
            </a:rPr>
            <a:t>и Селекция</a:t>
          </a:r>
          <a:endParaRPr lang="en-US" sz="2000" b="0" kern="1200" dirty="0">
            <a:effectLst/>
          </a:endParaRPr>
        </a:p>
      </dsp:txBody>
      <dsp:txXfrm>
        <a:off x="2483183" y="1466431"/>
        <a:ext cx="4213558" cy="2265681"/>
      </dsp:txXfrm>
    </dsp:sp>
    <dsp:sp modelId="{AC7F4BE1-9494-46F8-80A7-2B9E3E6D2CD5}">
      <dsp:nvSpPr>
        <dsp:cNvPr id="0" name=""/>
        <dsp:cNvSpPr/>
      </dsp:nvSpPr>
      <dsp:spPr>
        <a:xfrm>
          <a:off x="77304" y="3770883"/>
          <a:ext cx="9097910" cy="1439069"/>
        </a:xfrm>
        <a:prstGeom prst="trapezoid">
          <a:avLst>
            <a:gd name="adj" fmla="val 88797"/>
          </a:avLst>
        </a:prstGeom>
        <a:solidFill>
          <a:schemeClr val="accent5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g-BG" sz="1800" b="1" kern="1200" dirty="0"/>
            <a:t>БИМИС </a:t>
          </a:r>
          <a:r>
            <a:rPr lang="ru-RU" sz="1800" b="1" kern="1200" dirty="0"/>
            <a:t>Фаза 1 </a:t>
          </a:r>
          <a:r>
            <a:rPr lang="ru-RU" sz="1800" b="0" kern="1200" dirty="0"/>
            <a:t>(2016-2018) - етапи </a:t>
          </a:r>
          <a:r>
            <a:rPr lang="ru-RU" sz="1800" b="1" kern="1200" dirty="0"/>
            <a:t>1, 2</a:t>
          </a:r>
          <a:r>
            <a:rPr lang="en-US" sz="1800" b="1" kern="1200" dirty="0"/>
            <a:t>,</a:t>
          </a:r>
          <a:r>
            <a:rPr lang="ru-RU" sz="1800" b="1" kern="1200" dirty="0"/>
            <a:t> 3 </a:t>
          </a:r>
          <a:r>
            <a:rPr lang="ru-RU" sz="1800" b="0" kern="1200" dirty="0"/>
            <a:t>на Проект</a:t>
          </a:r>
          <a:r>
            <a:rPr lang="en-US" sz="1800" b="0" kern="1200" dirty="0"/>
            <a:t> </a:t>
          </a:r>
          <a:r>
            <a:rPr lang="ru-RU" sz="1800" b="0" kern="1200" dirty="0"/>
            <a:t>БИМИС   </a:t>
          </a:r>
        </a:p>
        <a:p>
          <a:pPr marL="0"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g-BG" sz="1800" b="1" u="none" kern="1200" dirty="0"/>
            <a:t>БИМИС </a:t>
          </a:r>
          <a:r>
            <a:rPr lang="ru-RU" sz="1800" b="1" u="none" kern="1200" dirty="0"/>
            <a:t>Фаза 2 </a:t>
          </a:r>
          <a:r>
            <a:rPr lang="ru-RU" sz="1800" b="0" kern="1200" dirty="0"/>
            <a:t>(2019-202</a:t>
          </a:r>
          <a:r>
            <a:rPr lang="en-US" sz="1800" b="0" kern="1200" dirty="0"/>
            <a:t>3</a:t>
          </a:r>
          <a:r>
            <a:rPr lang="ru-RU" sz="1800" b="0" kern="1200" dirty="0"/>
            <a:t>) – етап </a:t>
          </a:r>
          <a:r>
            <a:rPr lang="ru-RU" sz="1800" b="1" kern="1200" dirty="0"/>
            <a:t>4</a:t>
          </a:r>
          <a:r>
            <a:rPr lang="ru-RU" sz="1800" b="0" kern="1200" dirty="0"/>
            <a:t> на Проект БИМИС </a:t>
          </a:r>
          <a:endParaRPr lang="en-US" sz="1800" b="1" kern="1200" dirty="0"/>
        </a:p>
        <a:p>
          <a:pPr marL="0"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g-BG" sz="1800" b="1" u="sng" kern="1200" dirty="0"/>
            <a:t>БИМИС </a:t>
          </a:r>
          <a:r>
            <a:rPr lang="ru-RU" sz="1800" b="1" u="sng" kern="1200" dirty="0"/>
            <a:t>Фаза 3 </a:t>
          </a:r>
          <a:r>
            <a:rPr lang="ru-RU" sz="1800" b="0" kern="1200" dirty="0"/>
            <a:t>(202</a:t>
          </a:r>
          <a:r>
            <a:rPr lang="en-US" sz="1800" b="0" kern="1200" dirty="0"/>
            <a:t>3</a:t>
          </a:r>
          <a:r>
            <a:rPr lang="ru-RU" sz="1800" b="0" kern="1200" dirty="0"/>
            <a:t>-2025) – етап </a:t>
          </a:r>
          <a:r>
            <a:rPr lang="ru-RU" sz="1800" b="1" kern="1200" dirty="0"/>
            <a:t>5</a:t>
          </a:r>
          <a:r>
            <a:rPr lang="ru-RU" sz="1800" b="0" kern="1200" dirty="0"/>
            <a:t> на Проект БИМИС </a:t>
          </a:r>
          <a:endParaRPr lang="en-US" sz="1800" b="0" kern="1200" dirty="0"/>
        </a:p>
      </dsp:txBody>
      <dsp:txXfrm>
        <a:off x="1669439" y="3770883"/>
        <a:ext cx="5913641" cy="14390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428859-3C06-4C9E-B955-85D96CD87CA8}" type="datetimeFigureOut">
              <a:rPr lang="en-US" smtClean="0"/>
              <a:t>11/28/2023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F4F906-2DFB-4B8E-932F-DA77B58CF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821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1205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160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9152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9395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452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/>
              <a:t>Щракнете, за да редактирате стила на подзаглавията в образеца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2699792" y="4581128"/>
            <a:ext cx="5974432" cy="2232248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bg-BG" sz="1200" dirty="0">
                <a:solidFill>
                  <a:srgbClr val="1F497D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Административен договор № BG05SFOP001-1.025-0001-С01/29.11.2021 г  за предоставяне на безвъзмездна финансова помощ по Процедура </a:t>
            </a:r>
            <a:r>
              <a:rPr lang="en-US" sz="1200" dirty="0">
                <a:solidFill>
                  <a:srgbClr val="1F497D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BG05SFOP001-1.025 </a:t>
            </a:r>
            <a:r>
              <a:rPr lang="bg-BG" sz="1200" dirty="0">
                <a:solidFill>
                  <a:srgbClr val="1F497D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 съответствие с целите и приоритетите на Оперативна програма „Добро управление“</a:t>
            </a:r>
            <a:r>
              <a:rPr lang="bg-BG" sz="1200" b="1" dirty="0">
                <a:solidFill>
                  <a:srgbClr val="1F497D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200" dirty="0">
                <a:solidFill>
                  <a:srgbClr val="1F497D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и по-конкретно с  Приоритетна ос №1 „Административно обслужване и е-управление“, и по-конкретно  Специфична цел 1: Намаляване на административната и регулаторна тежест за гражданите и бизнеса, и въвеждане на принципите на „епизоди от живота“ и „бизнес събития“ и Специфична цел №2 : Увеличаване на достъпните за гражданите и бизнеса услуги, предоставяни по електронен път.</a:t>
            </a:r>
            <a:br>
              <a:rPr lang="en-US" sz="1200" dirty="0">
                <a:solidFill>
                  <a:srgbClr val="1F497D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bg-BG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Заглавие 1"/>
          <p:cNvSpPr txBox="1">
            <a:spLocks/>
          </p:cNvSpPr>
          <p:nvPr/>
        </p:nvSpPr>
        <p:spPr>
          <a:xfrm>
            <a:off x="107504" y="2348880"/>
            <a:ext cx="2448271" cy="9092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bg-BG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bg-BG" sz="1600" b="1" dirty="0">
                <a:solidFill>
                  <a:schemeClr val="tx2"/>
                </a:solidFill>
              </a:rPr>
              <a:t>Георги Григоров </a:t>
            </a:r>
            <a:r>
              <a:rPr lang="bg-BG" sz="1600" dirty="0">
                <a:solidFill>
                  <a:schemeClr val="tx2"/>
                </a:solidFill>
              </a:rPr>
              <a:t>Изпълнителен директор </a:t>
            </a:r>
          </a:p>
          <a:p>
            <a:pPr algn="ctr"/>
            <a:r>
              <a:rPr lang="bg-BG" sz="1600" dirty="0">
                <a:solidFill>
                  <a:schemeClr val="tx2"/>
                </a:solidFill>
              </a:rPr>
              <a:t> „</a:t>
            </a:r>
            <a:r>
              <a:rPr lang="bg-BG" sz="1600" dirty="0">
                <a:solidFill>
                  <a:schemeClr val="tx2"/>
                </a:solidFill>
                <a:latin typeface="+mn-lt"/>
              </a:rPr>
              <a:t>Гравис България“ АД</a:t>
            </a:r>
          </a:p>
        </p:txBody>
      </p:sp>
      <p:sp>
        <p:nvSpPr>
          <p:cNvPr id="4" name="Rectangle 3"/>
          <p:cNvSpPr/>
          <p:nvPr/>
        </p:nvSpPr>
        <p:spPr>
          <a:xfrm>
            <a:off x="2770684" y="2204864"/>
            <a:ext cx="58326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Надграждане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 на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основните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системи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 на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Агенция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 „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Митници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“ за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предоставяне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 на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данни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 и услуги – БИМИС (фаза 3)</a:t>
            </a:r>
            <a:endParaRPr lang="bg-BG" sz="2800" b="1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2627784" y="1268760"/>
            <a:ext cx="6059016" cy="532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Aft>
                <a:spcPts val="600"/>
              </a:spcAft>
              <a:tabLst>
                <a:tab pos="-457200" algn="l"/>
              </a:tabLst>
            </a:pP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0" y="692696"/>
            <a:ext cx="914400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2123728" y="1805658"/>
            <a:ext cx="6768752" cy="5042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bg-BG" sz="2200" b="1" dirty="0"/>
              <a:t>Дейност 1</a:t>
            </a:r>
            <a:r>
              <a:rPr lang="bg-BG" sz="2200" dirty="0"/>
              <a:t> „Развитие и въвеждане на Институционална архитектура на </a:t>
            </a:r>
            <a:r>
              <a:rPr lang="en-US" sz="2200" dirty="0"/>
              <a:t>AM</a:t>
            </a:r>
            <a:r>
              <a:rPr lang="bg-BG" sz="2200" dirty="0"/>
              <a:t> по отношение на Проект по МКС: Система за контрол на вноса (СКВ 2) версия 2 (1.19 UCC – </a:t>
            </a:r>
            <a:r>
              <a:rPr lang="bg-BG" sz="2200" b="1" dirty="0"/>
              <a:t>Import Control System 2 </a:t>
            </a:r>
            <a:r>
              <a:rPr lang="bg-BG" sz="2200" dirty="0"/>
              <a:t>(</a:t>
            </a:r>
            <a:r>
              <a:rPr lang="bg-BG" sz="2200" b="1" dirty="0"/>
              <a:t>ICS 2 release 2</a:t>
            </a:r>
            <a:r>
              <a:rPr lang="bg-BG" sz="2200" dirty="0"/>
              <a:t>), вкл. и Проект по МКС: Уведомление за пристигане (2.1 UCC Notifications of arrival) върху Cloud архитектура“</a:t>
            </a:r>
            <a:r>
              <a:rPr lang="en-US" sz="2200" dirty="0"/>
              <a:t>.</a:t>
            </a:r>
          </a:p>
          <a:p>
            <a:pPr algn="just">
              <a:lnSpc>
                <a:spcPct val="107000"/>
              </a:lnSpc>
              <a:spcBef>
                <a:spcPts val="1200"/>
              </a:spcBef>
              <a:spcAft>
                <a:spcPts val="800"/>
              </a:spcAft>
            </a:pPr>
            <a:r>
              <a:rPr lang="bg-BG" sz="2200" b="1" dirty="0"/>
              <a:t>Дейност 2</a:t>
            </a:r>
            <a:r>
              <a:rPr lang="bg-BG" sz="2200" dirty="0"/>
              <a:t> „Развитие и въвеждане на Институционална архитектура на </a:t>
            </a:r>
            <a:r>
              <a:rPr lang="en-US" sz="2200" dirty="0"/>
              <a:t>AM</a:t>
            </a:r>
            <a:r>
              <a:rPr lang="bg-BG" sz="2200" dirty="0"/>
              <a:t>по отношение на Проект по МКС: Автоматизирана система за износа (AES) – компонент 1 и 2 (1.6 UCC </a:t>
            </a:r>
            <a:r>
              <a:rPr lang="bg-BG" sz="2200" b="1" dirty="0"/>
              <a:t>Automated Export System </a:t>
            </a:r>
            <a:r>
              <a:rPr lang="bg-BG" sz="2200" dirty="0"/>
              <a:t>(</a:t>
            </a:r>
            <a:r>
              <a:rPr lang="bg-BG" sz="2200" b="1" dirty="0"/>
              <a:t>AES</a:t>
            </a:r>
            <a:r>
              <a:rPr lang="bg-BG" sz="2200" dirty="0"/>
              <a:t>), вкл. и Проект по МКС –Специални режими за износ (2.6 UCC Special procedures harmonisation (EXP)) върху Cloud архитектура“</a:t>
            </a:r>
            <a:r>
              <a:rPr lang="en-US" sz="2200" dirty="0"/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552569-F400-7EF6-2311-5BCC622071A7}"/>
              </a:ext>
            </a:extLst>
          </p:cNvPr>
          <p:cNvSpPr txBox="1"/>
          <p:nvPr/>
        </p:nvSpPr>
        <p:spPr>
          <a:xfrm>
            <a:off x="107504" y="731862"/>
            <a:ext cx="892899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П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роект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“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Надграждане на основните системи на Агенция "Митници" за предоставяне на данни и услуги – БИМИС (фаза 3)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”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26673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2627784" y="1268760"/>
            <a:ext cx="6059016" cy="532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Aft>
                <a:spcPts val="600"/>
              </a:spcAft>
              <a:tabLst>
                <a:tab pos="-457200" algn="l"/>
              </a:tabLst>
            </a:pP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0" y="692696"/>
            <a:ext cx="914400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2611284" y="2099757"/>
            <a:ext cx="6336704" cy="4864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ru-RU" sz="2200" b="1" dirty="0"/>
              <a:t>Дейност</a:t>
            </a:r>
            <a:r>
              <a:rPr lang="en-US" sz="2200" b="1" dirty="0"/>
              <a:t> </a:t>
            </a:r>
            <a:r>
              <a:rPr lang="ru-RU" sz="2200" b="1" dirty="0"/>
              <a:t>3</a:t>
            </a:r>
            <a:r>
              <a:rPr lang="ru-RU" sz="2200" dirty="0"/>
              <a:t> „Развитие и въвеждане на Институционална архитектура на </a:t>
            </a:r>
            <a:r>
              <a:rPr lang="en-US" sz="2200" dirty="0"/>
              <a:t>AM</a:t>
            </a:r>
            <a:r>
              <a:rPr lang="ru-RU" sz="2200" dirty="0"/>
              <a:t>по отношение на Проект по МКС: Подобряване на новата компютризирана система за транзит (NCTS) етап 5 (1.7 UCC </a:t>
            </a:r>
            <a:r>
              <a:rPr lang="ru-RU" sz="2200" b="1" dirty="0"/>
              <a:t>Transit system including NCTS – phase 5</a:t>
            </a:r>
            <a:r>
              <a:rPr lang="ru-RU" sz="2200" dirty="0"/>
              <a:t>) върху Cloud архитектура“</a:t>
            </a:r>
            <a:r>
              <a:rPr lang="en-US" sz="2200" dirty="0"/>
              <a:t>.</a:t>
            </a:r>
            <a:endParaRPr lang="bg-BG" sz="2200" dirty="0"/>
          </a:p>
          <a:p>
            <a:pPr algn="just"/>
            <a:endParaRPr lang="en-US" sz="2200" dirty="0"/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200" b="1" dirty="0"/>
              <a:t>Дейност 4</a:t>
            </a:r>
            <a:r>
              <a:rPr lang="ru-RU" sz="2200" dirty="0"/>
              <a:t> „Развитие и въвеждане на Институционална архитектура на </a:t>
            </a:r>
            <a:r>
              <a:rPr lang="en-US" sz="2200" dirty="0"/>
              <a:t>AM </a:t>
            </a:r>
            <a:r>
              <a:rPr lang="ru-RU" sz="2200" dirty="0"/>
              <a:t>по отношение на Система за движение и контрол на акцизни стоки (</a:t>
            </a:r>
            <a:r>
              <a:rPr lang="ru-RU" sz="2200" b="1" dirty="0"/>
              <a:t>EMCS</a:t>
            </a:r>
            <a:r>
              <a:rPr lang="ru-RU" sz="2200" dirty="0"/>
              <a:t>) </a:t>
            </a:r>
            <a:r>
              <a:rPr lang="ru-RU" sz="2200" b="1" dirty="0"/>
              <a:t>Phase 4 </a:t>
            </a:r>
            <a:r>
              <a:rPr lang="ru-RU" sz="2200" dirty="0"/>
              <a:t>и Система за обмен на акцизни данни (</a:t>
            </a:r>
            <a:r>
              <a:rPr lang="ru-RU" sz="2200" b="1" dirty="0"/>
              <a:t>SEED</a:t>
            </a:r>
            <a:r>
              <a:rPr lang="ru-RU" sz="2200" dirty="0"/>
              <a:t>) върху Cloud архитектура“</a:t>
            </a:r>
            <a:r>
              <a:rPr lang="en-US" sz="2200" dirty="0"/>
              <a:t>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552569-F400-7EF6-2311-5BCC622071A7}"/>
              </a:ext>
            </a:extLst>
          </p:cNvPr>
          <p:cNvSpPr txBox="1"/>
          <p:nvPr/>
        </p:nvSpPr>
        <p:spPr>
          <a:xfrm>
            <a:off x="107504" y="731862"/>
            <a:ext cx="892899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П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роект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“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Надграждане на основните системи на Агенция "Митници" за предоставяне на данни и услуги – БИМИС (фаза 3)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”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42115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2627784" y="1268760"/>
            <a:ext cx="6059016" cy="532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Aft>
                <a:spcPts val="600"/>
              </a:spcAft>
              <a:tabLst>
                <a:tab pos="-457200" algn="l"/>
              </a:tabLst>
            </a:pP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0" y="692696"/>
            <a:ext cx="914400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2195736" y="1815594"/>
            <a:ext cx="6701916" cy="5042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200" b="1" dirty="0"/>
              <a:t>Дейност 5</a:t>
            </a:r>
            <a:r>
              <a:rPr lang="ru-RU" sz="2200" dirty="0"/>
              <a:t> „Развитие и въвеждане на </a:t>
            </a:r>
            <a:r>
              <a:rPr lang="bg-BG" sz="2200" dirty="0"/>
              <a:t>ИА </a:t>
            </a:r>
            <a:r>
              <a:rPr lang="ru-RU" sz="2200" dirty="0"/>
              <a:t>на АМ за Проект по МКС: Централизирано оформяне на вноса – фаза 1“ (2.10. UCC </a:t>
            </a:r>
            <a:r>
              <a:rPr lang="ru-RU" sz="2200" b="1" dirty="0"/>
              <a:t>Centralised Clearance for Import (CCI) phase 1</a:t>
            </a:r>
            <a:r>
              <a:rPr lang="ru-RU" sz="2200" dirty="0"/>
              <a:t>) върху Cloud архитектура“</a:t>
            </a:r>
            <a:r>
              <a:rPr lang="en-US" sz="2200" dirty="0"/>
              <a:t>.</a:t>
            </a:r>
            <a:endParaRPr lang="bg-BG" sz="2200" dirty="0"/>
          </a:p>
          <a:p>
            <a:pPr algn="just">
              <a:lnSpc>
                <a:spcPct val="107000"/>
              </a:lnSpc>
              <a:spcBef>
                <a:spcPts val="1200"/>
              </a:spcBef>
            </a:pPr>
            <a:r>
              <a:rPr lang="ru-RU" sz="2200" b="1" dirty="0"/>
              <a:t>Дейност 6</a:t>
            </a:r>
            <a:r>
              <a:rPr lang="ru-RU" sz="2200" dirty="0"/>
              <a:t> „Развитие и въвеждане на ИА на АМ за Проект по МКС „Подобряване на нац. система за внос“ – привеждане на </a:t>
            </a:r>
            <a:r>
              <a:rPr lang="ru-RU" sz="2200" b="1" dirty="0"/>
              <a:t>МИСВ</a:t>
            </a:r>
            <a:r>
              <a:rPr lang="ru-RU" sz="2200" dirty="0"/>
              <a:t> в съотв. с ревизираното Приложение Б (2.10. UCC </a:t>
            </a:r>
            <a:r>
              <a:rPr lang="ru-RU" sz="2200" b="1" dirty="0"/>
              <a:t>National import systems upgrade</a:t>
            </a:r>
            <a:r>
              <a:rPr lang="ru-RU" sz="2200" dirty="0"/>
              <a:t> – adjustment to </a:t>
            </a:r>
            <a:r>
              <a:rPr lang="ru-RU" sz="2200" b="1" dirty="0"/>
              <a:t>revised Annex B</a:t>
            </a:r>
            <a:r>
              <a:rPr lang="ru-RU" sz="2200" dirty="0"/>
              <a:t>) и преминаване към Cloud арх., надгр. на засегнатите системи: </a:t>
            </a:r>
            <a:r>
              <a:rPr lang="ru-RU" sz="2200" b="1" dirty="0"/>
              <a:t>ММЗУО</a:t>
            </a:r>
            <a:r>
              <a:rPr lang="ru-RU" sz="2200" dirty="0"/>
              <a:t> и Модул „</a:t>
            </a:r>
            <a:r>
              <a:rPr lang="ru-RU" sz="2200" b="1" dirty="0"/>
              <a:t>Обмен на информация с общия домейн за целите на наблюдение от ЕК</a:t>
            </a:r>
            <a:r>
              <a:rPr lang="ru-RU" sz="2200" dirty="0"/>
              <a:t>“ и преминаване към Cloud архитектура“</a:t>
            </a:r>
            <a:r>
              <a:rPr lang="en-US" sz="2200" dirty="0"/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552569-F400-7EF6-2311-5BCC622071A7}"/>
              </a:ext>
            </a:extLst>
          </p:cNvPr>
          <p:cNvSpPr txBox="1"/>
          <p:nvPr/>
        </p:nvSpPr>
        <p:spPr>
          <a:xfrm>
            <a:off x="107504" y="731862"/>
            <a:ext cx="892899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П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роект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“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Надграждане на основните системи на Агенция "Митници" за предоставяне на данни и услуги – БИМИС (фаза 3)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”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51508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2627784" y="1268760"/>
            <a:ext cx="6059016" cy="532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Aft>
                <a:spcPts val="600"/>
              </a:spcAft>
              <a:tabLst>
                <a:tab pos="-457200" algn="l"/>
              </a:tabLst>
            </a:pP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0" y="692696"/>
            <a:ext cx="914400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552569-F400-7EF6-2311-5BCC622071A7}"/>
              </a:ext>
            </a:extLst>
          </p:cNvPr>
          <p:cNvSpPr txBox="1"/>
          <p:nvPr/>
        </p:nvSpPr>
        <p:spPr>
          <a:xfrm>
            <a:off x="107504" y="731862"/>
            <a:ext cx="892899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Съвременните технологии в митническата дейност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Развитие във времето</a:t>
            </a:r>
            <a:endParaRPr lang="en-US" sz="2400" dirty="0"/>
          </a:p>
        </p:txBody>
      </p:sp>
      <p:graphicFrame>
        <p:nvGraphicFramePr>
          <p:cNvPr id="3" name="Content Placeholder 3">
            <a:extLst>
              <a:ext uri="{FF2B5EF4-FFF2-40B4-BE49-F238E27FC236}">
                <a16:creationId xmlns:a16="http://schemas.microsoft.com/office/drawing/2014/main" id="{1D690A01-F923-EDBE-E954-1995B887577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4676776"/>
              </p:ext>
            </p:extLst>
          </p:nvPr>
        </p:nvGraphicFramePr>
        <p:xfrm>
          <a:off x="-54260" y="1602025"/>
          <a:ext cx="9252520" cy="52099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21C65A60-4C20-E309-E98B-CBA73F15C548}"/>
              </a:ext>
            </a:extLst>
          </p:cNvPr>
          <p:cNvSpPr/>
          <p:nvPr/>
        </p:nvSpPr>
        <p:spPr>
          <a:xfrm>
            <a:off x="7596336" y="5373216"/>
            <a:ext cx="1440160" cy="14387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Процесни</a:t>
            </a:r>
            <a:r>
              <a:rPr lang="en-US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</a:t>
            </a:r>
            <a:r>
              <a:rPr lang="en-US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>
                <a:solidFill>
                  <a:schemeClr val="tx1"/>
                </a:solidFill>
              </a:rPr>
              <a:t>(</a:t>
            </a:r>
            <a:r>
              <a:rPr lang="bg-BG" sz="1600" dirty="0">
                <a:solidFill>
                  <a:schemeClr val="tx1"/>
                </a:solidFill>
              </a:rPr>
              <a:t>основни и спомагателни митнически и акцизни процеси) 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5AA4E24-1B6C-BD79-0398-C0BEF91C0D07}"/>
              </a:ext>
            </a:extLst>
          </p:cNvPr>
          <p:cNvSpPr/>
          <p:nvPr/>
        </p:nvSpPr>
        <p:spPr>
          <a:xfrm>
            <a:off x="6372200" y="3371365"/>
            <a:ext cx="2664296" cy="8954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Контролно- Аналитични ИС </a:t>
            </a:r>
            <a:r>
              <a:rPr lang="ru-RU" sz="1600" dirty="0">
                <a:solidFill>
                  <a:schemeClr val="tx1"/>
                </a:solidFill>
              </a:rPr>
              <a:t>(с  елементи на </a:t>
            </a:r>
            <a:r>
              <a:rPr lang="en-GB" sz="1600" dirty="0">
                <a:solidFill>
                  <a:schemeClr val="tx1"/>
                </a:solidFill>
              </a:rPr>
              <a:t>AI, Machine learning</a:t>
            </a:r>
            <a:r>
              <a:rPr lang="bg-BG" sz="1600" dirty="0">
                <a:solidFill>
                  <a:schemeClr val="tx1"/>
                </a:solidFill>
              </a:rPr>
              <a:t>,</a:t>
            </a:r>
            <a:r>
              <a:rPr lang="en-GB" sz="1600" dirty="0">
                <a:solidFill>
                  <a:schemeClr val="tx1"/>
                </a:solidFill>
              </a:rPr>
              <a:t> Big Data Analytics</a:t>
            </a:r>
            <a:r>
              <a:rPr lang="bg-BG" sz="1600" dirty="0">
                <a:solidFill>
                  <a:schemeClr val="tx1"/>
                </a:solidFill>
              </a:rPr>
              <a:t>)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AD30E2-7B5F-2B45-B877-34E25A49B168}"/>
              </a:ext>
            </a:extLst>
          </p:cNvPr>
          <p:cNvSpPr/>
          <p:nvPr/>
        </p:nvSpPr>
        <p:spPr>
          <a:xfrm>
            <a:off x="5446596" y="1986331"/>
            <a:ext cx="2889029" cy="8954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Прилагане на </a:t>
            </a:r>
            <a:r>
              <a:rPr lang="en-GB" sz="1600" b="1" dirty="0">
                <a:solidFill>
                  <a:schemeClr val="tx1"/>
                </a:solidFill>
              </a:rPr>
              <a:t>AI, Machine learning </a:t>
            </a:r>
            <a:r>
              <a:rPr lang="bg-BG" sz="1600" b="1" dirty="0">
                <a:solidFill>
                  <a:schemeClr val="tx1"/>
                </a:solidFill>
              </a:rPr>
              <a:t>и</a:t>
            </a:r>
            <a:r>
              <a:rPr lang="en-GB" sz="1600" b="1" dirty="0">
                <a:solidFill>
                  <a:schemeClr val="tx1"/>
                </a:solidFill>
              </a:rPr>
              <a:t> Big Data Analytics</a:t>
            </a:r>
            <a:r>
              <a:rPr lang="bg-BG" sz="1600" b="1" dirty="0">
                <a:solidFill>
                  <a:schemeClr val="tx1"/>
                </a:solidFill>
              </a:rPr>
              <a:t> във всички ИС на АМ</a:t>
            </a:r>
            <a:r>
              <a:rPr lang="ru-RU" sz="1600" b="1" dirty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52741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4834</TotalTime>
  <Words>675</Words>
  <Application>Microsoft Office PowerPoint</Application>
  <PresentationFormat>On-screen Show (4:3)</PresentationFormat>
  <Paragraphs>38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Century Gothic</vt:lpstr>
      <vt:lpstr>Office тема</vt:lpstr>
      <vt:lpstr>Административен договор № BG05SFOP001-1.025-0001-С01/29.11.2021 г  за предоставяне на безвъзмездна финансова помощ по Процедура BG05SFOP001-1.025 в съответствие с целите и приоритетите на Оперативна програма „Добро управление“ и по-конкретно с  Приоритетна ос №1 „Административно обслужване и е-управление“, и по-конкретно  Специфична цел 1: Намаляване на административната и регулаторна тежест за гражданите и бизнеса, и въвеждане на принципите на „епизоди от живота“ и „бизнес събития“ и Специфична цел №2 : Увеличаване на достъпните за гражданите и бизнеса услуги, предоставяни по електронен път.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MG DESIGN OFFICE</dc:creator>
  <cp:lastModifiedBy>User</cp:lastModifiedBy>
  <cp:revision>93</cp:revision>
  <dcterms:created xsi:type="dcterms:W3CDTF">2020-05-12T09:06:58Z</dcterms:created>
  <dcterms:modified xsi:type="dcterms:W3CDTF">2023-11-28T09:53:02Z</dcterms:modified>
</cp:coreProperties>
</file>