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7" r:id="rId3"/>
    <p:sldId id="285" r:id="rId4"/>
    <p:sldId id="286" r:id="rId5"/>
    <p:sldId id="290" r:id="rId6"/>
    <p:sldId id="293" r:id="rId7"/>
    <p:sldId id="287" r:id="rId8"/>
  </p:sldIdLst>
  <p:sldSz cx="9144000" cy="6858000" type="screen4x3"/>
  <p:notesSz cx="6808788" cy="9940925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201" autoAdjust="0"/>
  </p:normalViewPr>
  <p:slideViewPr>
    <p:cSldViewPr showGuides="1">
      <p:cViewPr varScale="1">
        <p:scale>
          <a:sx n="106" d="100"/>
          <a:sy n="106" d="100"/>
        </p:scale>
        <p:origin x="17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28859-3C06-4C9E-B955-85D96CD87CA8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4F906-2DFB-4B8E-932F-DA77B58C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2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bg-BG" kern="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120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160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bg-BG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636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00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40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986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13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28.11.2023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555776" y="3356992"/>
            <a:ext cx="6118448" cy="2664296"/>
          </a:xfrm>
        </p:spPr>
        <p:txBody>
          <a:bodyPr>
            <a:noAutofit/>
          </a:bodyPr>
          <a:lstStyle/>
          <a:p>
            <a:r>
              <a:rPr lang="bg-BG" sz="2400" dirty="0" smtClean="0">
                <a:solidFill>
                  <a:schemeClr val="tx2"/>
                </a:solidFill>
                <a:latin typeface="+mn-lt"/>
              </a:rPr>
              <a:t>„Развитие и въвеждане на Институционална архитектура на АМ по отношение на Проект по МКС: Подобряване на новата компютъризирана Система за транзит 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(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NCTS) </a:t>
            </a:r>
            <a:r>
              <a:rPr lang="bg-BG" sz="2400" dirty="0" smtClean="0">
                <a:solidFill>
                  <a:schemeClr val="tx2"/>
                </a:solidFill>
                <a:latin typeface="+mn-lt"/>
              </a:rPr>
              <a:t>Етап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5 (1.7 UCC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Transit system including NCTS - phase 5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) </a:t>
            </a:r>
            <a:r>
              <a:rPr lang="bg-BG" sz="2400" dirty="0" smtClean="0">
                <a:solidFill>
                  <a:schemeClr val="tx2"/>
                </a:solidFill>
                <a:latin typeface="+mn-lt"/>
              </a:rPr>
              <a:t>върху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Cloud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+mn-lt"/>
              </a:rPr>
              <a:t>архитектура“</a:t>
            </a:r>
            <a:endParaRPr lang="bg-BG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107505" y="2519718"/>
            <a:ext cx="2088232" cy="909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defPPr>
              <a:defRPr lang="bg-BG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g-BG" sz="1600" dirty="0">
                <a:solidFill>
                  <a:schemeClr val="tx2"/>
                </a:solidFill>
              </a:rPr>
              <a:t>Радостина </a:t>
            </a:r>
            <a:r>
              <a:rPr lang="bg-BG" sz="1600" dirty="0" smtClean="0">
                <a:solidFill>
                  <a:schemeClr val="tx2"/>
                </a:solidFill>
              </a:rPr>
              <a:t>Анастасова</a:t>
            </a:r>
            <a:r>
              <a:rPr lang="bg-BG" sz="1600" dirty="0">
                <a:solidFill>
                  <a:schemeClr val="tx2"/>
                </a:solidFill>
              </a:rPr>
              <a:t>, </a:t>
            </a:r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Агенция „Митници“, координатор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88224" y="1484784"/>
            <a:ext cx="2193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sz="3600" b="1" dirty="0">
                <a:solidFill>
                  <a:schemeClr val="tx2"/>
                </a:solidFill>
              </a:rPr>
              <a:t>Дейност 3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700808"/>
            <a:ext cx="6059016" cy="2880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bg-BG" sz="2000" dirty="0" smtClean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000" dirty="0" smtClean="0">
                <a:solidFill>
                  <a:schemeClr val="tx2"/>
                </a:solidFill>
              </a:rPr>
              <a:t>Надграждане на Митническата информационна система за транзит (МИСТ), с цел привеждане в съответствие с </a:t>
            </a:r>
            <a:r>
              <a:rPr lang="bg-BG" sz="2000" dirty="0">
                <a:solidFill>
                  <a:schemeClr val="tx2"/>
                </a:solidFill>
              </a:rPr>
              <a:t>новата компютризирана система за транзит (NCTS) фаза </a:t>
            </a:r>
            <a:r>
              <a:rPr lang="bg-BG" sz="2000" dirty="0" smtClean="0">
                <a:solidFill>
                  <a:schemeClr val="tx2"/>
                </a:solidFill>
              </a:rPr>
              <a:t>5, чрез адаптиране на обмена на </a:t>
            </a:r>
            <a:r>
              <a:rPr lang="ru-RU" sz="2000" dirty="0" smtClean="0">
                <a:solidFill>
                  <a:schemeClr val="tx2"/>
                </a:solidFill>
              </a:rPr>
              <a:t> информация </a:t>
            </a:r>
            <a:r>
              <a:rPr lang="bg-BG" sz="2000" dirty="0" smtClean="0">
                <a:solidFill>
                  <a:schemeClr val="tx2"/>
                </a:solidFill>
              </a:rPr>
              <a:t>съгласно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bg-BG" sz="2000" dirty="0" smtClean="0">
                <a:solidFill>
                  <a:schemeClr val="tx2"/>
                </a:solidFill>
              </a:rPr>
              <a:t>изискванията за данни, определени в приложение Б към ДР и РИ, както и с модела на ЕС за митническите данни </a:t>
            </a:r>
            <a:r>
              <a:rPr lang="ru-RU" sz="2000" dirty="0" smtClean="0">
                <a:solidFill>
                  <a:schemeClr val="tx2"/>
                </a:solidFill>
              </a:rPr>
              <a:t>(</a:t>
            </a:r>
            <a:r>
              <a:rPr lang="ru-RU" sz="2000" dirty="0">
                <a:solidFill>
                  <a:schemeClr val="tx2"/>
                </a:solidFill>
              </a:rPr>
              <a:t>EUCDM</a:t>
            </a:r>
            <a:r>
              <a:rPr lang="ru-RU" sz="2000" dirty="0" smtClean="0">
                <a:solidFill>
                  <a:schemeClr val="tx2"/>
                </a:solidFill>
              </a:rPr>
              <a:t>)</a:t>
            </a:r>
            <a:r>
              <a:rPr lang="en-US" sz="2000" dirty="0" smtClean="0">
                <a:solidFill>
                  <a:schemeClr val="tx2"/>
                </a:solidFill>
              </a:rPr>
              <a:t>.</a:t>
            </a:r>
            <a:endParaRPr lang="bg-BG" sz="2000" dirty="0" smtClean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457200" y="404664"/>
            <a:ext cx="78592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Д3 – цел на проекта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67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2699792" y="1340768"/>
            <a:ext cx="5987008" cy="52565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000" b="1" dirty="0" smtClean="0">
                <a:solidFill>
                  <a:schemeClr val="tx2"/>
                </a:solidFill>
              </a:rPr>
              <a:t>Нови процеси и функционалности в МИСТ2</a:t>
            </a:r>
          </a:p>
          <a:p>
            <a:pPr marL="285750" lvl="1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2000" dirty="0" smtClean="0">
                <a:solidFill>
                  <a:schemeClr val="tx2"/>
                </a:solidFill>
              </a:rPr>
              <a:t>Подаване на транзитна декларация преди представяне на стоките</a:t>
            </a:r>
          </a:p>
          <a:p>
            <a:pPr marL="285750" lvl="1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2000" dirty="0" smtClean="0">
                <a:solidFill>
                  <a:schemeClr val="tx2"/>
                </a:solidFill>
              </a:rPr>
              <a:t>Подаване на транзитна декларация с намален набор от данни</a:t>
            </a:r>
          </a:p>
          <a:p>
            <a:pPr marL="285750" lvl="1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ru-RU" sz="2000" dirty="0" smtClean="0">
                <a:solidFill>
                  <a:schemeClr val="tx2"/>
                </a:solidFill>
              </a:rPr>
              <a:t>Интеграция с </a:t>
            </a:r>
            <a:r>
              <a:rPr lang="bg-BG" sz="2000" dirty="0" smtClean="0">
                <a:solidFill>
                  <a:schemeClr val="tx2"/>
                </a:solidFill>
              </a:rPr>
              <a:t>Митническата автоматизирана система за изнасяне (МАСИ) при оформяне на стоките за режим транзит след режим износ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000" b="1" dirty="0" smtClean="0">
                <a:solidFill>
                  <a:schemeClr val="tx2"/>
                </a:solidFill>
              </a:rPr>
              <a:t>Нови роли на митнически учреждения в МИСТ2</a:t>
            </a:r>
          </a:p>
          <a:p>
            <a:pPr marL="285750" lvl="1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2000" dirty="0" smtClean="0">
                <a:solidFill>
                  <a:schemeClr val="tx2"/>
                </a:solidFill>
              </a:rPr>
              <a:t>„</a:t>
            </a:r>
            <a:r>
              <a:rPr lang="bg-BG" sz="2000" dirty="0">
                <a:solidFill>
                  <a:schemeClr val="tx2"/>
                </a:solidFill>
              </a:rPr>
              <a:t>МУ на напускане за транзит</a:t>
            </a:r>
            <a:r>
              <a:rPr lang="bg-BG" sz="2000" dirty="0" smtClean="0">
                <a:solidFill>
                  <a:schemeClr val="tx2"/>
                </a:solidFill>
              </a:rPr>
              <a:t>“ - </a:t>
            </a:r>
            <a:r>
              <a:rPr lang="bg-BG" sz="2000" dirty="0">
                <a:solidFill>
                  <a:schemeClr val="tx2"/>
                </a:solidFill>
              </a:rPr>
              <a:t>отговорно за извършване на проверки за сигурност и безопасност при напускане на митническата територия на ЕС</a:t>
            </a:r>
          </a:p>
          <a:p>
            <a:pPr marL="285750" lvl="1" indent="-285750" algn="just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2000" dirty="0" smtClean="0">
                <a:solidFill>
                  <a:schemeClr val="tx2"/>
                </a:solidFill>
              </a:rPr>
              <a:t>„</a:t>
            </a:r>
            <a:r>
              <a:rPr lang="bg-BG" sz="2000" dirty="0">
                <a:solidFill>
                  <a:schemeClr val="tx2"/>
                </a:solidFill>
              </a:rPr>
              <a:t>МУ за регистриране на инциденти</a:t>
            </a:r>
            <a:r>
              <a:rPr lang="bg-BG" sz="2000" dirty="0" smtClean="0">
                <a:solidFill>
                  <a:schemeClr val="tx2"/>
                </a:solidFill>
              </a:rPr>
              <a:t>“ - </a:t>
            </a:r>
            <a:r>
              <a:rPr lang="bg-BG" sz="2000" dirty="0">
                <a:solidFill>
                  <a:schemeClr val="tx2"/>
                </a:solidFill>
              </a:rPr>
              <a:t>отговорно за </a:t>
            </a:r>
            <a:r>
              <a:rPr lang="bg-BG" sz="2000" dirty="0" smtClean="0">
                <a:solidFill>
                  <a:schemeClr val="tx2"/>
                </a:solidFill>
              </a:rPr>
              <a:t>регистрацията </a:t>
            </a:r>
            <a:r>
              <a:rPr lang="bg-BG" sz="2000" dirty="0">
                <a:solidFill>
                  <a:schemeClr val="tx2"/>
                </a:solidFill>
              </a:rPr>
              <a:t>на събития по </a:t>
            </a:r>
            <a:r>
              <a:rPr lang="bg-BG" sz="2000" dirty="0" smtClean="0">
                <a:solidFill>
                  <a:schemeClr val="tx2"/>
                </a:solidFill>
              </a:rPr>
              <a:t>маршрута</a:t>
            </a:r>
            <a:endParaRPr lang="bg-BG" sz="2000" dirty="0">
              <a:solidFill>
                <a:schemeClr val="tx2"/>
              </a:solidFill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57200" y="4766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Д3 </a:t>
            </a:r>
            <a:r>
              <a:rPr lang="bg-BG" sz="2000" b="1" dirty="0">
                <a:solidFill>
                  <a:srgbClr val="1F497D"/>
                </a:solidFill>
              </a:rPr>
              <a:t>– </a:t>
            </a:r>
            <a:r>
              <a:rPr lang="bg-BG" sz="2000" b="1" dirty="0" smtClean="0">
                <a:solidFill>
                  <a:srgbClr val="1F497D"/>
                </a:solidFill>
              </a:rPr>
              <a:t>нови функционалности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5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48574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bg-BG" sz="2000" dirty="0" smtClean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95536" y="404664"/>
            <a:ext cx="77768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Д3 </a:t>
            </a:r>
            <a:r>
              <a:rPr lang="bg-BG" sz="2000" b="1" dirty="0">
                <a:solidFill>
                  <a:srgbClr val="1F497D"/>
                </a:solidFill>
              </a:rPr>
              <a:t>– </a:t>
            </a:r>
            <a:r>
              <a:rPr lang="bg-BG" sz="2000" b="1" dirty="0" smtClean="0">
                <a:solidFill>
                  <a:srgbClr val="1F497D"/>
                </a:solidFill>
              </a:rPr>
              <a:t>Резултати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55776" y="1484784"/>
            <a:ext cx="5976664" cy="5242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1900" dirty="0">
                <a:solidFill>
                  <a:schemeClr val="tx2"/>
                </a:solidFill>
              </a:rPr>
              <a:t>Развита и въведена </a:t>
            </a:r>
            <a:r>
              <a:rPr lang="bg-BG" sz="1900" dirty="0" smtClean="0">
                <a:solidFill>
                  <a:schemeClr val="tx2"/>
                </a:solidFill>
              </a:rPr>
              <a:t>Институционална </a:t>
            </a:r>
            <a:r>
              <a:rPr lang="bg-BG" sz="1900" dirty="0">
                <a:solidFill>
                  <a:schemeClr val="tx2"/>
                </a:solidFill>
              </a:rPr>
              <a:t>архитектура на АМ по отношение на Митническата информационна система за транзит (МИСТ2), в изпълнение на Проект по МКС: Подобряване на новата компютризирана система за транзит (NCTS) етап </a:t>
            </a:r>
            <a:r>
              <a:rPr lang="ru-RU" sz="1900" dirty="0">
                <a:solidFill>
                  <a:schemeClr val="tx2"/>
                </a:solidFill>
              </a:rPr>
              <a:t>5 (1.7 UCC </a:t>
            </a:r>
            <a:r>
              <a:rPr lang="en-US" sz="1900" dirty="0">
                <a:solidFill>
                  <a:schemeClr val="tx2"/>
                </a:solidFill>
              </a:rPr>
              <a:t>Transit system including NCTS – phase 5</a:t>
            </a:r>
            <a:r>
              <a:rPr lang="ru-RU" sz="1900" dirty="0">
                <a:solidFill>
                  <a:schemeClr val="tx2"/>
                </a:solidFill>
              </a:rPr>
              <a:t>) </a:t>
            </a:r>
            <a:r>
              <a:rPr lang="bg-BG" sz="1900" dirty="0">
                <a:solidFill>
                  <a:schemeClr val="tx2"/>
                </a:solidFill>
              </a:rPr>
              <a:t>върху</a:t>
            </a:r>
            <a:r>
              <a:rPr lang="ru-RU" sz="1900" dirty="0">
                <a:solidFill>
                  <a:schemeClr val="tx2"/>
                </a:solidFill>
              </a:rPr>
              <a:t> </a:t>
            </a:r>
            <a:r>
              <a:rPr lang="en-US" sz="1900" dirty="0">
                <a:solidFill>
                  <a:schemeClr val="tx2"/>
                </a:solidFill>
              </a:rPr>
              <a:t>Cloud</a:t>
            </a:r>
            <a:r>
              <a:rPr lang="ru-RU" sz="1900" dirty="0">
                <a:solidFill>
                  <a:schemeClr val="tx2"/>
                </a:solidFill>
              </a:rPr>
              <a:t> </a:t>
            </a:r>
            <a:r>
              <a:rPr lang="ru-RU" sz="1900" dirty="0" smtClean="0">
                <a:solidFill>
                  <a:schemeClr val="tx2"/>
                </a:solidFill>
              </a:rPr>
              <a:t>архитектура</a:t>
            </a:r>
          </a:p>
          <a:p>
            <a:pPr marL="285750" lvl="1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ru-RU" sz="1900" dirty="0" smtClean="0">
                <a:solidFill>
                  <a:schemeClr val="tx2"/>
                </a:solidFill>
              </a:rPr>
              <a:t>Приключили </a:t>
            </a:r>
            <a:r>
              <a:rPr lang="ru-RU" sz="1900" dirty="0">
                <a:solidFill>
                  <a:schemeClr val="tx2"/>
                </a:solidFill>
              </a:rPr>
              <a:t>успешно </a:t>
            </a:r>
            <a:r>
              <a:rPr lang="bg-BG" sz="1900" dirty="0" smtClean="0">
                <a:solidFill>
                  <a:schemeClr val="tx2"/>
                </a:solidFill>
              </a:rPr>
              <a:t>тестове за съответствие </a:t>
            </a:r>
            <a:r>
              <a:rPr lang="ru-RU" sz="1900" dirty="0" smtClean="0">
                <a:solidFill>
                  <a:schemeClr val="tx2"/>
                </a:solidFill>
              </a:rPr>
              <a:t>(</a:t>
            </a:r>
            <a:r>
              <a:rPr lang="en-US" sz="1900" dirty="0" smtClean="0">
                <a:solidFill>
                  <a:schemeClr val="tx2"/>
                </a:solidFill>
              </a:rPr>
              <a:t>Conformance Testing</a:t>
            </a:r>
            <a:r>
              <a:rPr lang="ru-RU" sz="1900" dirty="0" smtClean="0">
                <a:solidFill>
                  <a:schemeClr val="tx2"/>
                </a:solidFill>
              </a:rPr>
              <a:t>) </a:t>
            </a:r>
            <a:r>
              <a:rPr lang="ru-RU" sz="1900" dirty="0">
                <a:solidFill>
                  <a:schemeClr val="tx2"/>
                </a:solidFill>
              </a:rPr>
              <a:t>с </a:t>
            </a:r>
            <a:r>
              <a:rPr lang="ru-RU" sz="1900" dirty="0" smtClean="0">
                <a:solidFill>
                  <a:schemeClr val="tx2"/>
                </a:solidFill>
              </a:rPr>
              <a:t>ЕК и </a:t>
            </a:r>
            <a:r>
              <a:rPr lang="bg-BG" sz="1900" dirty="0" smtClean="0">
                <a:solidFill>
                  <a:schemeClr val="tx2"/>
                </a:solidFill>
              </a:rPr>
              <a:t>вътрешно тестване</a:t>
            </a:r>
          </a:p>
          <a:p>
            <a:pPr marL="285750" lvl="1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1900" dirty="0" smtClean="0">
                <a:solidFill>
                  <a:schemeClr val="tx2"/>
                </a:solidFill>
              </a:rPr>
              <a:t>Проведени два </a:t>
            </a:r>
            <a:r>
              <a:rPr lang="bg-BG" sz="1900" dirty="0">
                <a:solidFill>
                  <a:schemeClr val="tx2"/>
                </a:solidFill>
              </a:rPr>
              <a:t>семинара </a:t>
            </a:r>
            <a:r>
              <a:rPr lang="bg-BG" sz="1900" dirty="0" smtClean="0">
                <a:solidFill>
                  <a:schemeClr val="tx2"/>
                </a:solidFill>
              </a:rPr>
              <a:t>с браншови </a:t>
            </a:r>
            <a:r>
              <a:rPr lang="bg-BG" sz="1900" dirty="0">
                <a:solidFill>
                  <a:schemeClr val="tx2"/>
                </a:solidFill>
              </a:rPr>
              <a:t>организации и икономически </a:t>
            </a:r>
            <a:r>
              <a:rPr lang="bg-BG" sz="1900" dirty="0" smtClean="0">
                <a:solidFill>
                  <a:schemeClr val="tx2"/>
                </a:solidFill>
              </a:rPr>
              <a:t>оператори</a:t>
            </a:r>
            <a:endParaRPr lang="en-US" sz="1900" dirty="0" smtClean="0">
              <a:solidFill>
                <a:schemeClr val="tx2"/>
              </a:solidFill>
            </a:endParaRPr>
          </a:p>
          <a:p>
            <a:pPr marL="285750" lvl="1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1900" dirty="0" smtClean="0">
                <a:solidFill>
                  <a:schemeClr val="tx2"/>
                </a:solidFill>
              </a:rPr>
              <a:t>Проведено вътрешно обучение на служители </a:t>
            </a:r>
            <a:r>
              <a:rPr lang="bg-BG" sz="1900" dirty="0">
                <a:solidFill>
                  <a:schemeClr val="tx2"/>
                </a:solidFill>
              </a:rPr>
              <a:t>на Агенция</a:t>
            </a:r>
            <a:r>
              <a:rPr lang="ru-RU" sz="1900" dirty="0">
                <a:solidFill>
                  <a:schemeClr val="tx2"/>
                </a:solidFill>
              </a:rPr>
              <a:t> </a:t>
            </a:r>
            <a:r>
              <a:rPr lang="en-US" sz="1900" dirty="0">
                <a:solidFill>
                  <a:schemeClr val="tx2"/>
                </a:solidFill>
              </a:rPr>
              <a:t>“</a:t>
            </a:r>
            <a:r>
              <a:rPr lang="bg-BG" sz="1900" dirty="0">
                <a:solidFill>
                  <a:schemeClr val="tx2"/>
                </a:solidFill>
              </a:rPr>
              <a:t>Митници</a:t>
            </a:r>
            <a:r>
              <a:rPr lang="en-US" sz="1900" dirty="0" smtClean="0">
                <a:solidFill>
                  <a:schemeClr val="tx2"/>
                </a:solidFill>
              </a:rPr>
              <a:t>”</a:t>
            </a:r>
          </a:p>
          <a:p>
            <a:pPr marL="285750" lvl="1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1900" dirty="0" smtClean="0">
                <a:solidFill>
                  <a:schemeClr val="tx2"/>
                </a:solidFill>
              </a:rPr>
              <a:t>Осигурен </a:t>
            </a:r>
            <a:r>
              <a:rPr lang="bg-BG" sz="1900" dirty="0">
                <a:solidFill>
                  <a:schemeClr val="tx2"/>
                </a:solidFill>
              </a:rPr>
              <a:t>прозорец за провеждане на тестове </a:t>
            </a:r>
            <a:r>
              <a:rPr lang="ru-RU" sz="1900" dirty="0">
                <a:solidFill>
                  <a:schemeClr val="tx2"/>
                </a:solidFill>
              </a:rPr>
              <a:t>между </a:t>
            </a:r>
            <a:r>
              <a:rPr lang="bg-BG" sz="1900" dirty="0">
                <a:solidFill>
                  <a:schemeClr val="tx2"/>
                </a:solidFill>
              </a:rPr>
              <a:t>търговския</a:t>
            </a:r>
            <a:r>
              <a:rPr lang="ru-RU" sz="1900" dirty="0">
                <a:solidFill>
                  <a:schemeClr val="tx2"/>
                </a:solidFill>
              </a:rPr>
              <a:t> сектор </a:t>
            </a:r>
            <a:r>
              <a:rPr lang="bg-BG" sz="1900" dirty="0">
                <a:solidFill>
                  <a:schemeClr val="tx2"/>
                </a:solidFill>
              </a:rPr>
              <a:t>и</a:t>
            </a:r>
            <a:r>
              <a:rPr lang="en-US" sz="1900" dirty="0">
                <a:solidFill>
                  <a:schemeClr val="tx2"/>
                </a:solidFill>
              </a:rPr>
              <a:t> </a:t>
            </a:r>
            <a:r>
              <a:rPr lang="bg-BG" sz="1900" dirty="0">
                <a:solidFill>
                  <a:schemeClr val="tx2"/>
                </a:solidFill>
              </a:rPr>
              <a:t>Агенция</a:t>
            </a:r>
            <a:r>
              <a:rPr lang="ru-RU" sz="1900" dirty="0">
                <a:solidFill>
                  <a:schemeClr val="tx2"/>
                </a:solidFill>
              </a:rPr>
              <a:t> </a:t>
            </a:r>
            <a:r>
              <a:rPr lang="en-US" sz="1900" dirty="0">
                <a:solidFill>
                  <a:schemeClr val="tx2"/>
                </a:solidFill>
              </a:rPr>
              <a:t>“</a:t>
            </a:r>
            <a:r>
              <a:rPr lang="bg-BG" sz="1900" dirty="0">
                <a:solidFill>
                  <a:schemeClr val="tx2"/>
                </a:solidFill>
              </a:rPr>
              <a:t>Митници</a:t>
            </a:r>
            <a:r>
              <a:rPr lang="en-US" sz="1900" dirty="0">
                <a:solidFill>
                  <a:schemeClr val="tx2"/>
                </a:solidFill>
              </a:rPr>
              <a:t>”</a:t>
            </a:r>
            <a:endParaRPr lang="bg-BG" sz="1900" dirty="0">
              <a:solidFill>
                <a:schemeClr val="tx2"/>
              </a:solidFill>
            </a:endParaRPr>
          </a:p>
          <a:p>
            <a:pPr marL="285750" lvl="1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1900" dirty="0">
                <a:solidFill>
                  <a:schemeClr val="tx2"/>
                </a:solidFill>
              </a:rPr>
              <a:t>Внедрена система – 28.08.2023 г. </a:t>
            </a:r>
            <a:r>
              <a:rPr lang="ru-RU" sz="1900" dirty="0">
                <a:solidFill>
                  <a:schemeClr val="tx2"/>
                </a:solidFill>
              </a:rPr>
              <a:t>(</a:t>
            </a:r>
            <a:r>
              <a:rPr lang="bg-BG" sz="1900" dirty="0">
                <a:solidFill>
                  <a:schemeClr val="tx2"/>
                </a:solidFill>
              </a:rPr>
              <a:t>съгласно изискванията и сроковете</a:t>
            </a:r>
            <a:r>
              <a:rPr lang="ru-RU" sz="1900" dirty="0">
                <a:solidFill>
                  <a:schemeClr val="tx2"/>
                </a:solidFill>
              </a:rPr>
              <a:t> по MASP</a:t>
            </a:r>
            <a:r>
              <a:rPr lang="ru-RU" sz="1900" dirty="0" smtClean="0">
                <a:solidFill>
                  <a:schemeClr val="tx2"/>
                </a:solidFill>
              </a:rPr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1852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image">
            <a:extLst>
              <a:ext uri="{FF2B5EF4-FFF2-40B4-BE49-F238E27FC236}">
                <a16:creationId xmlns:a16="http://schemas.microsoft.com/office/drawing/2014/main" id="{A3005DA8-AC27-F18B-D34B-B74C42108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149" y="1774384"/>
            <a:ext cx="6314872" cy="4457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48574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bg-BG" sz="2000" dirty="0" smtClean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95536" y="404664"/>
            <a:ext cx="77768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Д3 </a:t>
            </a:r>
            <a:r>
              <a:rPr lang="bg-BG" sz="2000" b="1" dirty="0">
                <a:solidFill>
                  <a:srgbClr val="1F497D"/>
                </a:solidFill>
              </a:rPr>
              <a:t>– </a:t>
            </a:r>
            <a:r>
              <a:rPr lang="bg-BG" sz="2000" b="1" dirty="0" smtClean="0">
                <a:solidFill>
                  <a:srgbClr val="1F497D"/>
                </a:solidFill>
              </a:rPr>
              <a:t>Резултати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55776" y="1484784"/>
            <a:ext cx="5976664" cy="709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endParaRPr lang="bg-BG" sz="1900" dirty="0">
              <a:solidFill>
                <a:schemeClr val="tx2"/>
              </a:solidFill>
            </a:endParaRPr>
          </a:p>
          <a:p>
            <a:pPr marL="0" lvl="1"/>
            <a:endParaRPr lang="bg-BG" dirty="0"/>
          </a:p>
        </p:txBody>
      </p:sp>
      <p:sp>
        <p:nvSpPr>
          <p:cNvPr id="7" name="Rectangle 6"/>
          <p:cNvSpPr/>
          <p:nvPr/>
        </p:nvSpPr>
        <p:spPr>
          <a:xfrm>
            <a:off x="1003189" y="1323048"/>
            <a:ext cx="7169211" cy="355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tabLst>
                <a:tab pos="-457200" algn="l"/>
              </a:tabLst>
            </a:pPr>
            <a:r>
              <a:rPr lang="bg-BG" sz="1900" dirty="0" smtClean="0">
                <a:solidFill>
                  <a:schemeClr val="tx2"/>
                </a:solidFill>
              </a:rPr>
              <a:t>Преходният период е удължен – крайната дата е 21.01.2025 г.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6739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48574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bg-BG" sz="2000" dirty="0" smtClean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95536" y="404664"/>
            <a:ext cx="77768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Д3 </a:t>
            </a:r>
            <a:r>
              <a:rPr lang="bg-BG" sz="2000" b="1" dirty="0">
                <a:solidFill>
                  <a:srgbClr val="1F497D"/>
                </a:solidFill>
              </a:rPr>
              <a:t>– </a:t>
            </a:r>
            <a:r>
              <a:rPr lang="bg-BG" sz="2000" b="1" dirty="0" smtClean="0">
                <a:solidFill>
                  <a:srgbClr val="1F497D"/>
                </a:solidFill>
              </a:rPr>
              <a:t>Резултати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83768" y="2782930"/>
            <a:ext cx="5976664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 smtClean="0">
                <a:solidFill>
                  <a:schemeClr val="tx2"/>
                </a:solidFill>
              </a:rPr>
              <a:t>Technical </a:t>
            </a:r>
            <a:r>
              <a:rPr lang="en-US" sz="1700" dirty="0">
                <a:solidFill>
                  <a:schemeClr val="tx2"/>
                </a:solidFill>
              </a:rPr>
              <a:t>Transitional Rule – </a:t>
            </a:r>
            <a:r>
              <a:rPr lang="en-US" sz="1700" b="1" dirty="0">
                <a:solidFill>
                  <a:schemeClr val="tx2"/>
                </a:solidFill>
              </a:rPr>
              <a:t>E1406</a:t>
            </a:r>
          </a:p>
          <a:p>
            <a:r>
              <a:rPr lang="en-US" sz="1700" dirty="0">
                <a:solidFill>
                  <a:schemeClr val="tx2"/>
                </a:solidFill>
              </a:rPr>
              <a:t>IF &lt;</a:t>
            </a:r>
            <a:r>
              <a:rPr lang="en-US" sz="1700" b="1" dirty="0">
                <a:solidFill>
                  <a:schemeClr val="tx2"/>
                </a:solidFill>
              </a:rPr>
              <a:t>Decisive Date</a:t>
            </a:r>
            <a:r>
              <a:rPr lang="en-US" sz="1700" dirty="0">
                <a:solidFill>
                  <a:schemeClr val="tx2"/>
                </a:solidFill>
              </a:rPr>
              <a:t>&gt; is </a:t>
            </a:r>
            <a:r>
              <a:rPr lang="en-US" sz="1700" b="1" dirty="0">
                <a:solidFill>
                  <a:schemeClr val="tx2"/>
                </a:solidFill>
              </a:rPr>
              <a:t>LESS than or EQUAL</a:t>
            </a:r>
            <a:r>
              <a:rPr lang="en-US" sz="1700" dirty="0">
                <a:solidFill>
                  <a:schemeClr val="tx2"/>
                </a:solidFill>
              </a:rPr>
              <a:t> to &lt;</a:t>
            </a:r>
            <a:r>
              <a:rPr lang="en-US" sz="1700" b="1" dirty="0" err="1">
                <a:solidFill>
                  <a:schemeClr val="tx2"/>
                </a:solidFill>
              </a:rPr>
              <a:t>TPendDate</a:t>
            </a:r>
            <a:r>
              <a:rPr lang="en-US" sz="1700" dirty="0">
                <a:solidFill>
                  <a:schemeClr val="tx2"/>
                </a:solidFill>
              </a:rPr>
              <a:t>&gt;</a:t>
            </a:r>
          </a:p>
          <a:p>
            <a:r>
              <a:rPr lang="en-US" sz="1700" dirty="0">
                <a:solidFill>
                  <a:schemeClr val="tx2"/>
                </a:solidFill>
              </a:rPr>
              <a:t>THEN</a:t>
            </a:r>
          </a:p>
          <a:p>
            <a:r>
              <a:rPr lang="en-US" sz="1700" dirty="0">
                <a:solidFill>
                  <a:schemeClr val="tx2"/>
                </a:solidFill>
              </a:rPr>
              <a:t>/*/</a:t>
            </a:r>
            <a:r>
              <a:rPr lang="en-US" sz="1700" dirty="0" err="1">
                <a:solidFill>
                  <a:schemeClr val="tx2"/>
                </a:solidFill>
              </a:rPr>
              <a:t>RiskAnalysisIdentification</a:t>
            </a:r>
            <a:r>
              <a:rPr lang="en-US" sz="1700" dirty="0">
                <a:solidFill>
                  <a:schemeClr val="tx2"/>
                </a:solidFill>
              </a:rPr>
              <a:t>/</a:t>
            </a:r>
            <a:r>
              <a:rPr lang="en-US" sz="1700" dirty="0" err="1">
                <a:solidFill>
                  <a:schemeClr val="tx2"/>
                </a:solidFill>
              </a:rPr>
              <a:t>RiskAnalysis</a:t>
            </a:r>
            <a:r>
              <a:rPr lang="en-US" sz="1700" dirty="0">
                <a:solidFill>
                  <a:schemeClr val="tx2"/>
                </a:solidFill>
              </a:rPr>
              <a:t>/</a:t>
            </a:r>
            <a:r>
              <a:rPr lang="en-US" sz="1700" dirty="0" err="1">
                <a:solidFill>
                  <a:schemeClr val="tx2"/>
                </a:solidFill>
              </a:rPr>
              <a:t>RiskAnalysisResult</a:t>
            </a:r>
            <a:r>
              <a:rPr lang="en-US" sz="1700" dirty="0">
                <a:solidFill>
                  <a:schemeClr val="tx2"/>
                </a:solidFill>
              </a:rPr>
              <a:t> AND</a:t>
            </a:r>
          </a:p>
          <a:p>
            <a:r>
              <a:rPr lang="en-US" sz="1700" dirty="0">
                <a:solidFill>
                  <a:schemeClr val="tx2"/>
                </a:solidFill>
              </a:rPr>
              <a:t>/*/Consignment/</a:t>
            </a:r>
            <a:r>
              <a:rPr lang="en-US" sz="1700" dirty="0" err="1">
                <a:solidFill>
                  <a:schemeClr val="tx2"/>
                </a:solidFill>
              </a:rPr>
              <a:t>ActiveBorderTransportMeans</a:t>
            </a:r>
            <a:r>
              <a:rPr lang="en-US" sz="1700" dirty="0">
                <a:solidFill>
                  <a:schemeClr val="tx2"/>
                </a:solidFill>
              </a:rPr>
              <a:t> AND</a:t>
            </a:r>
          </a:p>
          <a:p>
            <a:r>
              <a:rPr lang="en-US" sz="1700" dirty="0">
                <a:solidFill>
                  <a:schemeClr val="tx2"/>
                </a:solidFill>
              </a:rPr>
              <a:t>/*/</a:t>
            </a:r>
            <a:r>
              <a:rPr lang="en-US" sz="1700" b="1" dirty="0">
                <a:solidFill>
                  <a:schemeClr val="tx2"/>
                </a:solidFill>
              </a:rPr>
              <a:t>Consignment/</a:t>
            </a:r>
            <a:r>
              <a:rPr lang="en-US" sz="1700" b="1" dirty="0" err="1">
                <a:solidFill>
                  <a:schemeClr val="tx2"/>
                </a:solidFill>
              </a:rPr>
              <a:t>HouseConsignment</a:t>
            </a:r>
            <a:r>
              <a:rPr lang="en-US" sz="1700" dirty="0">
                <a:solidFill>
                  <a:schemeClr val="tx2"/>
                </a:solidFill>
              </a:rPr>
              <a:t> AND</a:t>
            </a:r>
          </a:p>
          <a:p>
            <a:r>
              <a:rPr lang="en-US" sz="1700" dirty="0">
                <a:solidFill>
                  <a:schemeClr val="tx2"/>
                </a:solidFill>
              </a:rPr>
              <a:t>/*/Consignment/</a:t>
            </a:r>
            <a:r>
              <a:rPr lang="en-US" sz="1700" dirty="0" err="1">
                <a:solidFill>
                  <a:schemeClr val="tx2"/>
                </a:solidFill>
              </a:rPr>
              <a:t>HouseConsignment</a:t>
            </a:r>
            <a:r>
              <a:rPr lang="en-US" sz="1700" dirty="0">
                <a:solidFill>
                  <a:schemeClr val="tx2"/>
                </a:solidFill>
              </a:rPr>
              <a:t>/</a:t>
            </a:r>
            <a:r>
              <a:rPr lang="en-US" sz="1700" dirty="0" err="1">
                <a:solidFill>
                  <a:schemeClr val="tx2"/>
                </a:solidFill>
              </a:rPr>
              <a:t>ConsignmentItem</a:t>
            </a:r>
            <a:r>
              <a:rPr lang="en-US" sz="1700" dirty="0">
                <a:solidFill>
                  <a:schemeClr val="tx2"/>
                </a:solidFill>
              </a:rPr>
              <a:t>/Commodity/</a:t>
            </a:r>
            <a:r>
              <a:rPr lang="en-US" sz="1700" dirty="0" err="1">
                <a:solidFill>
                  <a:schemeClr val="tx2"/>
                </a:solidFill>
              </a:rPr>
              <a:t>DangerousGoods</a:t>
            </a:r>
            <a:endParaRPr lang="en-US" sz="1700" dirty="0">
              <a:solidFill>
                <a:schemeClr val="tx2"/>
              </a:solidFill>
            </a:endParaRPr>
          </a:p>
          <a:p>
            <a:r>
              <a:rPr lang="en-US" sz="1700" b="1" dirty="0">
                <a:solidFill>
                  <a:schemeClr val="tx2"/>
                </a:solidFill>
              </a:rPr>
              <a:t>multiplicity shall be set to '1x</a:t>
            </a:r>
            <a:r>
              <a:rPr lang="en-US" sz="1700" b="1" dirty="0" smtClean="0">
                <a:solidFill>
                  <a:schemeClr val="tx2"/>
                </a:solidFill>
              </a:rPr>
              <a:t>'</a:t>
            </a:r>
            <a:endParaRPr lang="en-US" sz="1700" b="1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71800" y="5416742"/>
            <a:ext cx="561662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900" dirty="0">
                <a:solidFill>
                  <a:schemeClr val="tx2"/>
                </a:solidFill>
              </a:rPr>
              <a:t>т</a:t>
            </a:r>
            <a:r>
              <a:rPr lang="bg-BG" sz="1900" dirty="0" smtClean="0">
                <a:solidFill>
                  <a:schemeClr val="tx2"/>
                </a:solidFill>
              </a:rPr>
              <a:t>.е. ограничението</a:t>
            </a:r>
            <a:r>
              <a:rPr lang="en-US" sz="1900" dirty="0" smtClean="0">
                <a:solidFill>
                  <a:schemeClr val="tx2"/>
                </a:solidFill>
              </a:rPr>
              <a:t> </a:t>
            </a:r>
            <a:r>
              <a:rPr lang="bg-BG" sz="1900" dirty="0" smtClean="0">
                <a:solidFill>
                  <a:schemeClr val="tx2"/>
                </a:solidFill>
              </a:rPr>
              <a:t>ТД да бъде подавана само с един изпращач остава валидно до 21.01.2025 г.</a:t>
            </a:r>
            <a:endParaRPr lang="ru-RU" sz="19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3960" y="1565176"/>
            <a:ext cx="784887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900" dirty="0" smtClean="0">
                <a:solidFill>
                  <a:schemeClr val="tx2"/>
                </a:solidFill>
              </a:rPr>
              <a:t>Промяната </a:t>
            </a:r>
            <a:r>
              <a:rPr lang="bg-BG" sz="1900" dirty="0">
                <a:solidFill>
                  <a:schemeClr val="tx2"/>
                </a:solidFill>
              </a:rPr>
              <a:t>на датата за край на преходния период (</a:t>
            </a:r>
            <a:r>
              <a:rPr lang="en-US" sz="1900" dirty="0" err="1">
                <a:solidFill>
                  <a:schemeClr val="tx2"/>
                </a:solidFill>
              </a:rPr>
              <a:t>TPendDate</a:t>
            </a:r>
            <a:r>
              <a:rPr lang="en-US" sz="1900" dirty="0">
                <a:solidFill>
                  <a:schemeClr val="tx2"/>
                </a:solidFill>
              </a:rPr>
              <a:t>) </a:t>
            </a:r>
            <a:r>
              <a:rPr lang="bg-BG" sz="1900" dirty="0">
                <a:solidFill>
                  <a:schemeClr val="tx2"/>
                </a:solidFill>
              </a:rPr>
              <a:t>в </a:t>
            </a:r>
            <a:r>
              <a:rPr lang="bg-BG" sz="1900" dirty="0" smtClean="0">
                <a:solidFill>
                  <a:schemeClr val="tx2"/>
                </a:solidFill>
              </a:rPr>
              <a:t>МИСТ2</a:t>
            </a:r>
            <a:r>
              <a:rPr lang="bg-BG" sz="1900" b="1" dirty="0" smtClean="0">
                <a:solidFill>
                  <a:schemeClr val="tx2"/>
                </a:solidFill>
              </a:rPr>
              <a:t> </a:t>
            </a:r>
            <a:r>
              <a:rPr lang="bg-BG" sz="1900" dirty="0">
                <a:solidFill>
                  <a:schemeClr val="tx2"/>
                </a:solidFill>
              </a:rPr>
              <a:t>засяга валидността на всички правила и условия, касаещи преходния период - </a:t>
            </a:r>
            <a:r>
              <a:rPr lang="en-US" sz="1900" dirty="0" err="1">
                <a:solidFill>
                  <a:schemeClr val="tx2"/>
                </a:solidFill>
              </a:rPr>
              <a:t>Exxxx</a:t>
            </a:r>
            <a:r>
              <a:rPr lang="en-US" sz="1900" dirty="0">
                <a:solidFill>
                  <a:schemeClr val="tx2"/>
                </a:solidFill>
              </a:rPr>
              <a:t>: Technical Rule for Transition, </a:t>
            </a:r>
            <a:r>
              <a:rPr lang="en-US" sz="1900" dirty="0" err="1">
                <a:solidFill>
                  <a:schemeClr val="tx2"/>
                </a:solidFill>
              </a:rPr>
              <a:t>Bxxxx</a:t>
            </a:r>
            <a:r>
              <a:rPr lang="en-US" sz="1900" dirty="0">
                <a:solidFill>
                  <a:schemeClr val="tx2"/>
                </a:solidFill>
              </a:rPr>
              <a:t>: Business Rule for Transition, </a:t>
            </a:r>
            <a:r>
              <a:rPr lang="bg-BG" sz="1900" dirty="0">
                <a:solidFill>
                  <a:schemeClr val="tx2"/>
                </a:solidFill>
              </a:rPr>
              <a:t>като например</a:t>
            </a:r>
            <a:r>
              <a:rPr lang="bg-BG" sz="1900" dirty="0" smtClean="0">
                <a:solidFill>
                  <a:schemeClr val="tx2"/>
                </a:solidFill>
              </a:rPr>
              <a:t>:</a:t>
            </a:r>
            <a:endParaRPr lang="ru-RU" sz="1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02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48574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bg-BG" sz="2000" dirty="0" smtClean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395536" y="404664"/>
            <a:ext cx="77768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Д3 </a:t>
            </a:r>
            <a:r>
              <a:rPr lang="bg-BG" sz="2000" b="1" dirty="0">
                <a:solidFill>
                  <a:srgbClr val="1F497D"/>
                </a:solidFill>
              </a:rPr>
              <a:t>– </a:t>
            </a:r>
            <a:r>
              <a:rPr lang="bg-BG" sz="2000" b="1" dirty="0" smtClean="0">
                <a:solidFill>
                  <a:srgbClr val="1F497D"/>
                </a:solidFill>
              </a:rPr>
              <a:t>Основни ползи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55776" y="1484784"/>
            <a:ext cx="5976664" cy="4942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1900" dirty="0" smtClean="0">
                <a:solidFill>
                  <a:schemeClr val="tx2"/>
                </a:solidFill>
              </a:rPr>
              <a:t>По-висока</a:t>
            </a:r>
            <a:r>
              <a:rPr lang="ru-RU" sz="1900" dirty="0" smtClean="0">
                <a:solidFill>
                  <a:schemeClr val="tx2"/>
                </a:solidFill>
              </a:rPr>
              <a:t> </a:t>
            </a:r>
            <a:r>
              <a:rPr lang="ru-RU" sz="1900" dirty="0">
                <a:solidFill>
                  <a:schemeClr val="tx2"/>
                </a:solidFill>
              </a:rPr>
              <a:t>оперативна </a:t>
            </a:r>
            <a:r>
              <a:rPr lang="bg-BG" sz="1900" dirty="0" smtClean="0">
                <a:solidFill>
                  <a:schemeClr val="tx2"/>
                </a:solidFill>
              </a:rPr>
              <a:t>съвместимост - </a:t>
            </a:r>
            <a:r>
              <a:rPr lang="bg-BG" dirty="0" smtClean="0">
                <a:solidFill>
                  <a:schemeClr val="tx2"/>
                </a:solidFill>
              </a:rPr>
              <a:t>по-ефективно интегриране </a:t>
            </a:r>
            <a:r>
              <a:rPr lang="bg-BG" dirty="0">
                <a:solidFill>
                  <a:schemeClr val="tx2"/>
                </a:solidFill>
              </a:rPr>
              <a:t>с различни национални и международни </a:t>
            </a:r>
            <a:r>
              <a:rPr lang="bg-BG" dirty="0" smtClean="0">
                <a:solidFill>
                  <a:schemeClr val="tx2"/>
                </a:solidFill>
              </a:rPr>
              <a:t>приложения</a:t>
            </a:r>
          </a:p>
          <a:p>
            <a:pPr marL="285750" lvl="1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1900" dirty="0">
                <a:solidFill>
                  <a:schemeClr val="tx2"/>
                </a:solidFill>
              </a:rPr>
              <a:t>Улесняване на търговията - процедурите въз </a:t>
            </a:r>
            <a:r>
              <a:rPr lang="ru-RU" sz="1900" dirty="0">
                <a:solidFill>
                  <a:schemeClr val="tx2"/>
                </a:solidFill>
              </a:rPr>
              <a:t>основа на </a:t>
            </a:r>
            <a:r>
              <a:rPr lang="bg-BG" sz="1900" dirty="0">
                <a:solidFill>
                  <a:schemeClr val="tx2"/>
                </a:solidFill>
              </a:rPr>
              <a:t>документи на хартиен носител се заменят с електронни процедури</a:t>
            </a:r>
          </a:p>
          <a:p>
            <a:pPr marL="285750" lvl="1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1900" dirty="0">
                <a:solidFill>
                  <a:schemeClr val="tx2"/>
                </a:solidFill>
              </a:rPr>
              <a:t>Прикачване на електронни документи към транзитна </a:t>
            </a:r>
            <a:r>
              <a:rPr lang="bg-BG" sz="1900" dirty="0" smtClean="0">
                <a:solidFill>
                  <a:schemeClr val="tx2"/>
                </a:solidFill>
              </a:rPr>
              <a:t>декларация</a:t>
            </a:r>
          </a:p>
          <a:p>
            <a:pPr marL="285750" lvl="1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1900" dirty="0" smtClean="0">
                <a:solidFill>
                  <a:schemeClr val="tx2"/>
                </a:solidFill>
              </a:rPr>
              <a:t>Подобрения в процеса при опростена процедура с одобрен изпращач:</a:t>
            </a:r>
          </a:p>
          <a:p>
            <a:pPr marL="742950" lvl="2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1900" dirty="0">
                <a:solidFill>
                  <a:schemeClr val="tx2"/>
                </a:solidFill>
              </a:rPr>
              <a:t>автоматизиране на процеса на обработка в ОМУ</a:t>
            </a:r>
          </a:p>
          <a:p>
            <a:pPr marL="742950" lvl="2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sz="1900" dirty="0">
                <a:solidFill>
                  <a:schemeClr val="tx2"/>
                </a:solidFill>
              </a:rPr>
              <a:t>функционалност за въвеждане, преглед и корекция на </a:t>
            </a:r>
            <a:r>
              <a:rPr lang="bg-BG" sz="1900" dirty="0" smtClean="0">
                <a:solidFill>
                  <a:schemeClr val="tx2"/>
                </a:solidFill>
              </a:rPr>
              <a:t>пломби</a:t>
            </a:r>
          </a:p>
          <a:p>
            <a:pPr marL="285750" lvl="1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bg-BG" dirty="0" smtClean="0">
                <a:solidFill>
                  <a:schemeClr val="tx2"/>
                </a:solidFill>
              </a:rPr>
              <a:t>ТД изпълнява ролята и на ОДВ и на ОД</a:t>
            </a:r>
            <a:r>
              <a:rPr lang="bg-BG" dirty="0">
                <a:solidFill>
                  <a:schemeClr val="tx2"/>
                </a:solidFill>
              </a:rPr>
              <a:t>Н</a:t>
            </a:r>
            <a:endParaRPr lang="bg-BG" dirty="0" smtClean="0">
              <a:solidFill>
                <a:schemeClr val="tx2"/>
              </a:solidFill>
            </a:endParaRPr>
          </a:p>
          <a:p>
            <a:pPr marL="285750" lvl="1" indent="-285750" algn="just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-457200" algn="l"/>
              </a:tabLst>
            </a:pPr>
            <a:r>
              <a:rPr lang="en-US" sz="1900" dirty="0" smtClean="0">
                <a:solidFill>
                  <a:schemeClr val="tx2"/>
                </a:solidFill>
              </a:rPr>
              <a:t>Cloud</a:t>
            </a:r>
            <a:r>
              <a:rPr lang="bg-BG" sz="1900" dirty="0" smtClean="0">
                <a:solidFill>
                  <a:schemeClr val="tx2"/>
                </a:solidFill>
              </a:rPr>
              <a:t> архитектура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9630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8334</TotalTime>
  <Words>524</Words>
  <Application>Microsoft Office PowerPoint</Application>
  <PresentationFormat>On-screen Show (4:3)</PresentationFormat>
  <Paragraphs>50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тема</vt:lpstr>
      <vt:lpstr>„Развитие и въвеждане на Институционална архитектура на АМ по отношение на Проект по МКС: Подобряване на новата компютъризирана Система за транзит (NCTS) Етап 5 (1.7 UCC Transit system including NCTS - phase 5) върху Cloud архитектура“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150</cp:revision>
  <dcterms:created xsi:type="dcterms:W3CDTF">2020-05-12T09:06:58Z</dcterms:created>
  <dcterms:modified xsi:type="dcterms:W3CDTF">2023-11-28T14:47:03Z</dcterms:modified>
</cp:coreProperties>
</file>