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4" r:id="rId2"/>
    <p:sldId id="256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5A70A6-A786-4386-8C76-AE821D37DE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2A24E3-5050-4262-BA60-01BAB5F99B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C6A2C-0C2A-4F0F-90DF-B2C662C7E6CB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C4F01C-93A9-4C88-9F0C-0EDC549269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59286-2652-4348-95DF-099C4C048E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3CAD6-836A-4792-8BB2-9CE6428EF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3559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D9BC-ACCC-4AC5-8F66-A2773FD68C3C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2DBBC-FE44-443B-AF6C-2EF100BC8D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868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6462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7032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245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5963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5065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8401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7966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3746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6394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0132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23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34426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DD6BC-A967-4CA7-9D31-82F468E57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68" y="1124744"/>
            <a:ext cx="6203032" cy="5026570"/>
          </a:xfrm>
        </p:spPr>
        <p:txBody>
          <a:bodyPr>
            <a:normAutofit/>
          </a:bodyPr>
          <a:lstStyle/>
          <a:p>
            <a:pPr algn="l"/>
            <a:r>
              <a:rPr lang="bg-BG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  <a:t>Резултати и ползи </a:t>
            </a:r>
            <a:br>
              <a:rPr lang="en-US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</a:br>
            <a:r>
              <a:rPr lang="bg-BG" sz="24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  <a:t>от Дейност 1_2 и Дейност 7</a:t>
            </a:r>
            <a:br>
              <a:rPr lang="bg-BG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</a:br>
            <a:br>
              <a:rPr lang="bg-BG" sz="3600" b="1" i="0" u="none" strike="noStrike" baseline="0" dirty="0">
                <a:solidFill>
                  <a:srgbClr val="001F5F"/>
                </a:solidFill>
                <a:latin typeface="Georgia" panose="02040502050405020303" pitchFamily="18" charset="0"/>
              </a:rPr>
            </a:br>
            <a:r>
              <a:rPr lang="bg-BG" sz="2800" dirty="0">
                <a:solidFill>
                  <a:srgbClr val="001F5F"/>
                </a:solidFill>
                <a:latin typeface="Georgia" panose="02040502050405020303" pitchFamily="18" charset="0"/>
              </a:rPr>
              <a:t>„Информационно обслужване“ АД</a:t>
            </a:r>
            <a:br>
              <a:rPr lang="bg-BG" sz="3600" dirty="0"/>
            </a:br>
            <a:endParaRPr lang="bg-BG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27E834-0C2A-431D-B4EE-326521234B1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3576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F3D66-D933-42ED-AC33-B5B895A1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688" y="2348880"/>
            <a:ext cx="4536504" cy="136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44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Благодаря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B3E214-A082-477B-AB12-2E9CBB77B2F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7E6FC6-DE64-4BAD-8D53-8110A0354D7C}"/>
              </a:ext>
            </a:extLst>
          </p:cNvPr>
          <p:cNvSpPr txBox="1"/>
          <p:nvPr/>
        </p:nvSpPr>
        <p:spPr>
          <a:xfrm>
            <a:off x="1835696" y="3028890"/>
            <a:ext cx="251158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за вниманието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9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10460" y="836713"/>
            <a:ext cx="7772400" cy="906240"/>
          </a:xfrm>
        </p:spPr>
        <p:txBody>
          <a:bodyPr/>
          <a:lstStyle/>
          <a:p>
            <a:pPr algn="l"/>
            <a:r>
              <a:rPr lang="bg-BG" dirty="0">
                <a:latin typeface="Georgia" panose="02040502050405020303" pitchFamily="18" charset="0"/>
              </a:rPr>
              <a:t>Дейност 1_2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1766196"/>
            <a:ext cx="7992888" cy="790349"/>
          </a:xfrm>
        </p:spPr>
        <p:txBody>
          <a:bodyPr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Развитие и </a:t>
            </a:r>
            <a:r>
              <a:rPr kumimoji="0" lang="ru-RU" sz="86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въвеждане</a:t>
            </a:r>
            <a:r>
              <a:rPr kumimoji="0" lang="ru-RU" sz="8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 на </a:t>
            </a:r>
            <a:r>
              <a:rPr kumimoji="0" lang="ru-RU" sz="86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Институционална</a:t>
            </a:r>
            <a:r>
              <a:rPr kumimoji="0" lang="ru-RU" sz="8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 архитектура на АМ по отношение на </a:t>
            </a:r>
            <a:r>
              <a:rPr kumimoji="0" lang="ru-RU" sz="8600" b="0" i="0" u="none" strike="noStrike" kern="1200" cap="none" spc="0" normalizeH="0" baseline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модул</a:t>
            </a:r>
            <a:r>
              <a:rPr kumimoji="0" lang="ru-RU" sz="86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 „Анализ на риска“ (МАР)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bg-BG" sz="22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</a:rPr>
              <a:t>				</a:t>
            </a:r>
            <a:endParaRPr kumimoji="0" lang="bg-BG" sz="2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</a:endParaRPr>
          </a:p>
          <a:p>
            <a:endParaRPr lang="bg-B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AB52FE-75AE-4B9C-A331-E22EE632577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874590-057C-4F14-A699-B3C1F18AD9EC}"/>
              </a:ext>
            </a:extLst>
          </p:cNvPr>
          <p:cNvSpPr txBox="1"/>
          <p:nvPr/>
        </p:nvSpPr>
        <p:spPr>
          <a:xfrm>
            <a:off x="2123728" y="2737325"/>
            <a:ext cx="1800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O</a:t>
            </a:r>
            <a:r>
              <a:rPr kumimoji="0" lang="bg-BG" sz="16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тразяване</a:t>
            </a:r>
            <a:r>
              <a:rPr kumimoji="0" lang="bg-BG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на промените, произтичащи от Система за контрол на вноса (СКВ 2) версия 2</a:t>
            </a:r>
            <a:b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</a:b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pPr lvl="0" algn="l">
              <a:defRPr/>
            </a:pP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реализирана в изпълнение на проекти по МКС: 1.19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– Import Control System 2 (ICS2 release 2) </a:t>
            </a: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и 2.1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Notifications of arrival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248AD5-D080-47E9-8069-5C42083888A0}"/>
              </a:ext>
            </a:extLst>
          </p:cNvPr>
          <p:cNvSpPr txBox="1"/>
          <p:nvPr/>
        </p:nvSpPr>
        <p:spPr>
          <a:xfrm>
            <a:off x="4283968" y="2737325"/>
            <a:ext cx="201622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O</a:t>
            </a:r>
            <a:r>
              <a:rPr kumimoji="0" lang="bg-BG" sz="16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тразяване</a:t>
            </a:r>
            <a:r>
              <a:rPr kumimoji="0" lang="bg-BG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на промените, произтичащи от Митническа Автоматизирана Система за Изнасяне (МАСИ) </a:t>
            </a:r>
            <a:endParaRPr lang="en-US" sz="1600" b="0" kern="0" dirty="0">
              <a:solidFill>
                <a:schemeClr val="tx2">
                  <a:lumMod val="75000"/>
                </a:schemeClr>
              </a:solidFill>
              <a:latin typeface="Helen Bg" panose="020B0603050405020304" pitchFamily="34" charset="0"/>
              <a:sym typeface="Helvetica Neue"/>
            </a:endParaRPr>
          </a:p>
          <a:p>
            <a:pPr lvl="0" algn="l">
              <a:defRPr/>
            </a:pPr>
            <a:endParaRPr lang="en-US" sz="1600" b="0" dirty="0">
              <a:solidFill>
                <a:schemeClr val="tx2">
                  <a:lumMod val="75000"/>
                </a:schemeClr>
              </a:solidFill>
              <a:latin typeface="Helen Bg" panose="020B0603050405020304" pitchFamily="34" charset="0"/>
            </a:endParaRPr>
          </a:p>
          <a:p>
            <a:pPr lvl="0" algn="l">
              <a:defRPr/>
            </a:pP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реализирана в изпълнение на проекти по МКС: 1.6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Automated Export System (AES) </a:t>
            </a: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и 2.6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special procedures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harmonisation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(EXP)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C29479-6A7E-45F7-912D-B5032DB7059A}"/>
              </a:ext>
            </a:extLst>
          </p:cNvPr>
          <p:cNvSpPr txBox="1"/>
          <p:nvPr/>
        </p:nvSpPr>
        <p:spPr>
          <a:xfrm>
            <a:off x="6660232" y="2742901"/>
            <a:ext cx="219306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O</a:t>
            </a:r>
            <a:r>
              <a:rPr kumimoji="0" lang="bg-BG" sz="16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тразяване</a:t>
            </a:r>
            <a:r>
              <a:rPr kumimoji="0" lang="bg-BG" sz="16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на промените, произтичащи от Митническата информационна система за транзит (МИСТ2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pPr lvl="0" algn="l">
              <a:defRPr/>
            </a:pPr>
            <a:endParaRPr lang="en-US" sz="1600" b="0" dirty="0">
              <a:solidFill>
                <a:schemeClr val="tx2">
                  <a:lumMod val="75000"/>
                </a:schemeClr>
              </a:solidFill>
              <a:latin typeface="Helen Bg" panose="020B0603050405020304" pitchFamily="34" charset="0"/>
            </a:endParaRPr>
          </a:p>
          <a:p>
            <a:pPr lvl="0" algn="l">
              <a:defRPr/>
            </a:pP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реализирана в изпълнение на проект по МКС: 1.7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Transit system including NCTS – phase 5, </a:t>
            </a: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върху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Cloud </a:t>
            </a:r>
            <a:r>
              <a:rPr kumimoji="0" lang="bg-BG" sz="16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архитектура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88733-E53B-46F7-87DD-7985BBF78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 algn="l"/>
            <a:r>
              <a:rPr lang="bg-BG" sz="3200" b="1" kern="0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Обхват на проекта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FE958-E766-4237-B43A-117DFC7EA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676673"/>
          </a:xfrm>
        </p:spPr>
        <p:txBody>
          <a:bodyPr/>
          <a:lstStyle/>
          <a:p>
            <a:pPr marL="0" indent="0">
              <a:buNone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O</a:t>
            </a:r>
            <a:r>
              <a:rPr kumimoji="0" lang="bg-BG" sz="2400" b="1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тразяване</a:t>
            </a:r>
            <a:r>
              <a:rPr kumimoji="0" lang="bg-BG" sz="2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на промените, произтичащи от :</a:t>
            </a:r>
          </a:p>
          <a:p>
            <a:pPr marL="0" indent="0">
              <a:buNone/>
            </a:pPr>
            <a:endParaRPr lang="bg-B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CDFA50-AD28-4268-A499-0AA664495735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5FEFA8-D6CC-40F3-BD5D-FA7A67F2B461}"/>
              </a:ext>
            </a:extLst>
          </p:cNvPr>
          <p:cNvSpPr txBox="1"/>
          <p:nvPr/>
        </p:nvSpPr>
        <p:spPr>
          <a:xfrm>
            <a:off x="179512" y="2348880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8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Извършване на рисков анализ на декларации за въздушен трафик (общо карго, пощенски пратки, експресни куриерски пратки)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34BEF7-92A7-457C-B3D6-367D990B4468}"/>
              </a:ext>
            </a:extLst>
          </p:cNvPr>
          <p:cNvSpPr txBox="1"/>
          <p:nvPr/>
        </p:nvSpPr>
        <p:spPr>
          <a:xfrm>
            <a:off x="3342185" y="2358143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8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Извършване на рисков анализ на декларации във фазите преди натоварване и пристигане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73011F-178F-4E81-A200-24F00AE2F89C}"/>
              </a:ext>
            </a:extLst>
          </p:cNvPr>
          <p:cNvSpPr txBox="1"/>
          <p:nvPr/>
        </p:nvSpPr>
        <p:spPr>
          <a:xfrm>
            <a:off x="6151580" y="2358143"/>
            <a:ext cx="274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800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Извършване на рисков анализ по данни от митнически декларации за транзит и износ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9CC04-D0C5-4438-A391-8ED66FFFED64}"/>
              </a:ext>
            </a:extLst>
          </p:cNvPr>
          <p:cNvSpPr txBox="1"/>
          <p:nvPr/>
        </p:nvSpPr>
        <p:spPr>
          <a:xfrm>
            <a:off x="3274573" y="3916742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8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Предоставяне на интерфейс за обработка при сработили рискови профили по декларации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2F02CA-DA21-42F6-9664-56B02D798A62}"/>
              </a:ext>
            </a:extLst>
          </p:cNvPr>
          <p:cNvSpPr txBox="1"/>
          <p:nvPr/>
        </p:nvSpPr>
        <p:spPr>
          <a:xfrm>
            <a:off x="6300192" y="392044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8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Справки за проследяване на обработените декларации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22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 algn="l"/>
            <a:r>
              <a:rPr lang="bg-BG" sz="28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Средства при изпълнението на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0183" y="2132856"/>
            <a:ext cx="2584714" cy="1468944"/>
          </a:xfrm>
        </p:spPr>
        <p:txBody>
          <a:bodyPr>
            <a:normAutofit fontScale="25000" lnSpcReduction="20000"/>
          </a:bodyPr>
          <a:lstStyle/>
          <a:p>
            <a:pPr marL="0" marR="0" lvl="0" indent="0" algn="just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bg-BG" sz="72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Облачна архитектура чрез </a:t>
            </a:r>
            <a:r>
              <a:rPr lang="bg-BG" sz="7200" b="1" dirty="0" err="1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микросървиси</a:t>
            </a:r>
            <a:r>
              <a:rPr lang="bg-BG" sz="72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 върху частен хибриден облак на Агенция Митници</a:t>
            </a:r>
          </a:p>
          <a:p>
            <a:endParaRPr lang="bg-BG" sz="2200" dirty="0">
              <a:latin typeface="Georgia" panose="02040502050405020303" pitchFamily="18" charset="0"/>
            </a:endParaRPr>
          </a:p>
          <a:p>
            <a:endParaRPr lang="bg-BG" sz="2200" dirty="0">
              <a:latin typeface="Georgia" panose="020405020504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23FA3E-EBFE-40FD-8BF3-35A74D22905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882746-A22F-43D9-94AB-80CA83EDC5DB}"/>
              </a:ext>
            </a:extLst>
          </p:cNvPr>
          <p:cNvSpPr txBox="1"/>
          <p:nvPr/>
        </p:nvSpPr>
        <p:spPr>
          <a:xfrm>
            <a:off x="6102086" y="2132856"/>
            <a:ext cx="25847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b="1" dirty="0">
                <a:solidFill>
                  <a:schemeClr val="tx2">
                    <a:lumMod val="75000"/>
                  </a:schemeClr>
                </a:solidFill>
              </a:rPr>
              <a:t>Облачна архитектура чрез </a:t>
            </a:r>
            <a:r>
              <a:rPr lang="bg-BG" b="1" dirty="0" err="1">
                <a:solidFill>
                  <a:schemeClr val="tx2">
                    <a:lumMod val="75000"/>
                  </a:schemeClr>
                </a:solidFill>
              </a:rPr>
              <a:t>микросървиси</a:t>
            </a:r>
            <a:r>
              <a:rPr lang="bg-BG" b="1" dirty="0">
                <a:solidFill>
                  <a:schemeClr val="tx2">
                    <a:lumMod val="75000"/>
                  </a:schemeClr>
                </a:solidFill>
              </a:rPr>
              <a:t> върху частен хибриден облак на Агенция Митници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15ADA-BE7C-4A61-AF2C-AB6615BFD968}"/>
              </a:ext>
            </a:extLst>
          </p:cNvPr>
          <p:cNvSpPr txBox="1"/>
          <p:nvPr/>
        </p:nvSpPr>
        <p:spPr>
          <a:xfrm>
            <a:off x="6125123" y="3887182"/>
            <a:ext cx="2170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bg-BG" sz="18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Съхранение на интеграционните съобщения чрез </a:t>
            </a:r>
            <a:r>
              <a:rPr kumimoji="0" lang="en-GB" sz="18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NoSQL </a:t>
            </a:r>
            <a:r>
              <a:rPr kumimoji="0" lang="bg-BG" sz="18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база </a:t>
            </a:r>
            <a:r>
              <a:rPr lang="bg-BG" b="1" dirty="0">
                <a:solidFill>
                  <a:schemeClr val="tx2">
                    <a:lumMod val="75000"/>
                  </a:schemeClr>
                </a:solidFill>
                <a:sym typeface="Helvetica Neue"/>
              </a:rPr>
              <a:t>данни</a:t>
            </a:r>
            <a:r>
              <a:rPr kumimoji="0" lang="bg-BG" sz="18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– </a:t>
            </a:r>
            <a:r>
              <a:rPr kumimoji="0" lang="en-GB" sz="18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MongoDB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880C78-6E3B-4CC1-BB65-707C1DD29224}"/>
              </a:ext>
            </a:extLst>
          </p:cNvPr>
          <p:cNvSpPr txBox="1"/>
          <p:nvPr/>
        </p:nvSpPr>
        <p:spPr>
          <a:xfrm>
            <a:off x="3288616" y="3498213"/>
            <a:ext cx="2401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Използване на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Informix 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база данни за оперативните данни</a:t>
            </a:r>
          </a:p>
          <a:p>
            <a:pPr algn="just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C228D7-B530-46B3-9006-677ACD82EEDE}"/>
              </a:ext>
            </a:extLst>
          </p:cNvPr>
          <p:cNvSpPr txBox="1"/>
          <p:nvPr/>
        </p:nvSpPr>
        <p:spPr>
          <a:xfrm>
            <a:off x="3379894" y="4943711"/>
            <a:ext cx="25278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800" b="1" dirty="0" err="1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Кеширането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 на данните е реализирано чрез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Redis 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база данни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031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1340768"/>
            <a:ext cx="8229600" cy="508918"/>
          </a:xfrm>
        </p:spPr>
        <p:txBody>
          <a:bodyPr>
            <a:noAutofit/>
          </a:bodyPr>
          <a:lstStyle/>
          <a:p>
            <a:pPr algn="l"/>
            <a:r>
              <a:rPr lang="bg-BG" sz="24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Резултати и ползи за митническата администрация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9E7758-DA79-4EE7-B6EE-2EAF1A9AC8B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8F889B-4B01-4CFF-B1B5-B1730DB2304F}"/>
              </a:ext>
            </a:extLst>
          </p:cNvPr>
          <p:cNvSpPr txBox="1"/>
          <p:nvPr/>
        </p:nvSpPr>
        <p:spPr>
          <a:xfrm>
            <a:off x="3166963" y="2394857"/>
            <a:ext cx="259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200" b="1" dirty="0">
                <a:solidFill>
                  <a:schemeClr val="accent1"/>
                </a:solidFill>
                <a:latin typeface="Helen Bg" panose="020B0603050405020304" pitchFamily="34" charset="0"/>
              </a:rPr>
              <a:t>Изградени списъци за въвеждане на рискови стойности</a:t>
            </a:r>
            <a:endParaRPr 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1A3C8A-BB6D-468D-8CE8-C7FDCB53AE22}"/>
              </a:ext>
            </a:extLst>
          </p:cNvPr>
          <p:cNvSpPr txBox="1"/>
          <p:nvPr/>
        </p:nvSpPr>
        <p:spPr>
          <a:xfrm>
            <a:off x="755576" y="2394857"/>
            <a:ext cx="20162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200" b="1" dirty="0">
                <a:solidFill>
                  <a:schemeClr val="accent1"/>
                </a:solidFill>
                <a:latin typeface="Helen Bg" panose="020B0603050405020304" pitchFamily="34" charset="0"/>
              </a:rPr>
              <a:t>Автоматизиран процес на рисков анализ</a:t>
            </a:r>
          </a:p>
          <a:p>
            <a:pPr algn="just"/>
            <a:endParaRPr lang="en-US" sz="2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FD8BBC-DC13-4A68-9943-49999C91E0F4}"/>
              </a:ext>
            </a:extLst>
          </p:cNvPr>
          <p:cNvSpPr txBox="1"/>
          <p:nvPr/>
        </p:nvSpPr>
        <p:spPr>
          <a:xfrm>
            <a:off x="5940152" y="2445385"/>
            <a:ext cx="259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200" b="1" dirty="0">
                <a:solidFill>
                  <a:schemeClr val="accent1"/>
                </a:solidFill>
                <a:latin typeface="Helen Bg" panose="020B0603050405020304" pitchFamily="34" charset="0"/>
              </a:rPr>
              <a:t>Изградени рискови индикатори и профили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053110-C58D-4DDC-9E3C-3D4CD0AE8E47}"/>
              </a:ext>
            </a:extLst>
          </p:cNvPr>
          <p:cNvSpPr txBox="1"/>
          <p:nvPr/>
        </p:nvSpPr>
        <p:spPr>
          <a:xfrm>
            <a:off x="3146747" y="4097457"/>
            <a:ext cx="52416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2200" b="1" dirty="0">
                <a:solidFill>
                  <a:schemeClr val="accent1"/>
                </a:solidFill>
                <a:latin typeface="Helen Bg" panose="020B0603050405020304" pitchFamily="34" charset="0"/>
              </a:rPr>
              <a:t>Възможност за извършване на автоматизиран рисков анализ на хиляди декларации дневно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99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4FB02-E706-4AEC-B032-1704F96AC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36" y="738571"/>
            <a:ext cx="8229600" cy="458182"/>
          </a:xfrm>
        </p:spPr>
        <p:txBody>
          <a:bodyPr>
            <a:normAutofit fontScale="90000"/>
          </a:bodyPr>
          <a:lstStyle/>
          <a:p>
            <a:pPr algn="l"/>
            <a:r>
              <a:rPr lang="bg-BG" sz="36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Дейност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09F6F-4A06-4F36-9845-1521BFC19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136" y="1196753"/>
            <a:ext cx="8363272" cy="792087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spcAft>
                <a:spcPts val="600"/>
              </a:spcAft>
              <a:buNone/>
              <a:defRPr/>
            </a:pPr>
            <a:r>
              <a:rPr lang="bg-BG" sz="10000" dirty="0">
                <a:solidFill>
                  <a:schemeClr val="accent1"/>
                </a:solidFill>
                <a:latin typeface="Helen Bg" panose="020B0603050405020304" pitchFamily="34" charset="0"/>
              </a:rPr>
              <a:t>Развитие и въвеждане на Институционална архитектура на АМ по отношение на:</a:t>
            </a:r>
            <a:endParaRPr kumimoji="0" lang="bg-BG" sz="10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pPr marL="0" indent="0">
              <a:buNone/>
            </a:pPr>
            <a:r>
              <a:rPr lang="bg-BG" sz="2000" dirty="0">
                <a:latin typeface="Georgia" panose="02040502050405020303" pitchFamily="18" charset="0"/>
              </a:rPr>
              <a:t>					</a:t>
            </a:r>
          </a:p>
          <a:p>
            <a:pPr marL="0" indent="0" algn="ctr">
              <a:buNone/>
            </a:pPr>
            <a:endParaRPr lang="bg-BG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397CD1-F742-432F-85CB-B2C66F1B98D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70708A-2680-45DC-AE9F-DA63EE7E093F}"/>
              </a:ext>
            </a:extLst>
          </p:cNvPr>
          <p:cNvSpPr txBox="1"/>
          <p:nvPr/>
        </p:nvSpPr>
        <p:spPr>
          <a:xfrm>
            <a:off x="508136" y="1988840"/>
            <a:ext cx="37728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bg-BG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Склад от данни на АМ и справки в информационната платформа 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Cognos“ (Data Warehouse/Cognos) </a:t>
            </a:r>
            <a:r>
              <a:rPr kumimoji="0" lang="bg-BG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и Модул „Анализ на риска“ (МАР) върху </a:t>
            </a: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Cloud </a:t>
            </a:r>
            <a:r>
              <a:rPr kumimoji="0" lang="bg-BG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архитектура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606F80-AF41-4333-8744-6911B03D392A}"/>
              </a:ext>
            </a:extLst>
          </p:cNvPr>
          <p:cNvSpPr txBox="1"/>
          <p:nvPr/>
        </p:nvSpPr>
        <p:spPr>
          <a:xfrm>
            <a:off x="4598557" y="1872113"/>
            <a:ext cx="41783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bg-BG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Надграждане на „Система за предоставяне на информация за управленски цели от митнически документи“ (МИСЗА) и „Система За управление на интегрирана тарифа / 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Integrated tariff management system“ (</a:t>
            </a:r>
            <a:r>
              <a:rPr kumimoji="0" lang="bg-BG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СУИТ/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ITMS)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- </a:t>
            </a:r>
            <a:r>
              <a:rPr kumimoji="0" lang="bg-BG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Модул „Калкулатор на ТАРИК“ и „Система за тарифни квоти“ (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TQS) – </a:t>
            </a:r>
            <a:r>
              <a:rPr kumimoji="0" lang="bg-BG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отразяване на промените, произтичащи от привеждане на МИСВ в съответствие с ревизираното Приложение Б (2.10.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UCC National import systems upgrade – adjustment to revised Annex B)”</a:t>
            </a: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04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1F102-3E7B-40DC-8228-7C0AB31FE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11" y="1052736"/>
            <a:ext cx="8229600" cy="792088"/>
          </a:xfrm>
        </p:spPr>
        <p:txBody>
          <a:bodyPr>
            <a:noAutofit/>
          </a:bodyPr>
          <a:lstStyle/>
          <a:p>
            <a:pPr algn="l"/>
            <a:r>
              <a:rPr lang="bg-BG" sz="28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Обхват на проекта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28214-FBB6-45D5-8B32-7C50D9B31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132857"/>
            <a:ext cx="2840358" cy="1296143"/>
          </a:xfrm>
        </p:spPr>
        <p:txBody>
          <a:bodyPr>
            <a:normAutofit fontScale="85000" lnSpcReduction="20000"/>
          </a:bodyPr>
          <a:lstStyle/>
          <a:p>
            <a:pPr marL="0" marR="0" lvl="0" indent="0" algn="just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bg-BG" sz="19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Надграден е складът от данни на Агенция „Митници“ с данни от МИСВ в съответствие с ревизираното Приложение Б </a:t>
            </a:r>
            <a:endParaRPr lang="bg-BG" sz="1900" b="1" dirty="0">
              <a:latin typeface="Georgia" panose="02040502050405020303" pitchFamily="18" charset="0"/>
            </a:endParaRPr>
          </a:p>
          <a:p>
            <a:endParaRPr lang="bg-BG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DC91DD-914A-4580-90F9-832B3D04B6A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78E7E1-415B-4342-96B9-CF64E0B931A6}"/>
              </a:ext>
            </a:extLst>
          </p:cNvPr>
          <p:cNvSpPr txBox="1"/>
          <p:nvPr/>
        </p:nvSpPr>
        <p:spPr>
          <a:xfrm>
            <a:off x="3251279" y="2071302"/>
            <a:ext cx="28403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6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Изградени оперативни отчети и аналитични справки и </a:t>
            </a:r>
            <a:r>
              <a:rPr lang="bg-BG" sz="1600" b="1" dirty="0" err="1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дашборди</a:t>
            </a:r>
            <a:r>
              <a:rPr lang="bg-BG" sz="16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 в митническата област чрез средствата на платформата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Cognos BI</a:t>
            </a:r>
          </a:p>
          <a:p>
            <a:pPr algn="just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2DDED6-4753-4CE6-8636-8EF261BE1EFC}"/>
              </a:ext>
            </a:extLst>
          </p:cNvPr>
          <p:cNvSpPr txBox="1"/>
          <p:nvPr/>
        </p:nvSpPr>
        <p:spPr>
          <a:xfrm>
            <a:off x="6251038" y="2114102"/>
            <a:ext cx="263914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0" lang="bg-BG" sz="1600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МАР – изградена интеграция с МИСВ съгласно промените по Приложение Б</a:t>
            </a:r>
          </a:p>
          <a:p>
            <a:pPr algn="just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9497AE-B220-4E01-8EDB-141A73C8A71D}"/>
              </a:ext>
            </a:extLst>
          </p:cNvPr>
          <p:cNvSpPr txBox="1"/>
          <p:nvPr/>
        </p:nvSpPr>
        <p:spPr>
          <a:xfrm>
            <a:off x="3091878" y="3773939"/>
            <a:ext cx="28704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6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МИС3А – надградени съществуващи справки с данни от МИСВ в съответствие с ревизираното Приложение Б 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FDC47F-2DC3-4B30-B779-53AFB4E4E789}"/>
              </a:ext>
            </a:extLst>
          </p:cNvPr>
          <p:cNvSpPr txBox="1"/>
          <p:nvPr/>
        </p:nvSpPr>
        <p:spPr>
          <a:xfrm>
            <a:off x="6251038" y="3773939"/>
            <a:ext cx="28403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6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ТАРИК БГ- Консултационен модул адаптиран към промените в МИСВ в съответствие с ревизираното Приложение Б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503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B8483-4E91-4B4D-B416-7932AB463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720080"/>
          </a:xfrm>
        </p:spPr>
        <p:txBody>
          <a:bodyPr>
            <a:normAutofit/>
          </a:bodyPr>
          <a:lstStyle/>
          <a:p>
            <a:pPr algn="l"/>
            <a:r>
              <a:rPr lang="bg-BG" sz="32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Средства при изпълнението на проекта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8AB30-DCE9-46DD-8A3C-7A5A55121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692548"/>
            <a:ext cx="3816424" cy="2376264"/>
          </a:xfrm>
        </p:spPr>
        <p:txBody>
          <a:bodyPr>
            <a:normAutofit fontScale="25000" lnSpcReduction="20000"/>
          </a:bodyPr>
          <a:lstStyle/>
          <a:p>
            <a:pPr marL="0" indent="0" defTabSz="825500" hangingPunc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sz="11200" dirty="0">
                <a:solidFill>
                  <a:schemeClr val="accent1"/>
                </a:solidFill>
                <a:latin typeface="Helen Bg" panose="020B0603050405020304" pitchFamily="34" charset="0"/>
              </a:rPr>
              <a:t>Cognos BI</a:t>
            </a:r>
          </a:p>
          <a:p>
            <a:pPr marL="0" indent="0" algn="just" defTabSz="825500" hangingPunc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bg-BG" sz="72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Специализиран софтуер за изготвяне на анализи и обработка на статистическа информация, изготвяне на </a:t>
            </a:r>
            <a:r>
              <a:rPr lang="en-GB" sz="72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dash boards (</a:t>
            </a:r>
            <a:r>
              <a:rPr lang="bg-BG" sz="72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табла с диаграми)</a:t>
            </a:r>
            <a:endParaRPr lang="en-US" sz="7200" b="1" dirty="0">
              <a:solidFill>
                <a:schemeClr val="tx2">
                  <a:lumMod val="75000"/>
                </a:schemeClr>
              </a:solidFill>
              <a:latin typeface="Helen Bg" panose="020B0603050405020304" pitchFamily="34" charset="0"/>
            </a:endParaRPr>
          </a:p>
          <a:p>
            <a:pPr marL="0" indent="0" defTabSz="825500" hangingPunc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GB" sz="2400" dirty="0">
              <a:solidFill>
                <a:schemeClr val="tx2">
                  <a:lumMod val="75000"/>
                </a:schemeClr>
              </a:solidFill>
              <a:latin typeface="Helen Bg" panose="020B0603050405020304" pitchFamily="34" charset="0"/>
            </a:endParaRPr>
          </a:p>
          <a:p>
            <a:pPr marL="0" indent="0" defTabSz="825500" hangingPunc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bg-BG" sz="2400" dirty="0">
              <a:solidFill>
                <a:schemeClr val="accent1"/>
              </a:solidFill>
              <a:latin typeface="Helen Bg" panose="020B0603050405020304" pitchFamily="34" charset="0"/>
            </a:endParaRPr>
          </a:p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schemeClr val="accent1"/>
              </a:solidFill>
              <a:latin typeface="Helen Bg" panose="020B0603050405020304" pitchFamily="34" charset="0"/>
            </a:endParaRPr>
          </a:p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bg-BG" sz="2400" dirty="0">
              <a:solidFill>
                <a:schemeClr val="accent1"/>
              </a:solidFill>
              <a:latin typeface="Helen Bg" panose="020B0603050405020304" pitchFamily="34" charset="0"/>
            </a:endParaRPr>
          </a:p>
          <a:p>
            <a:pPr marL="0" indent="0">
              <a:lnSpc>
                <a:spcPct val="105000"/>
              </a:lnSpc>
              <a:spcAft>
                <a:spcPts val="800"/>
              </a:spcAft>
              <a:buNone/>
            </a:pPr>
            <a:endParaRPr lang="bg-BG" sz="4000" dirty="0"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endParaRPr lang="bg-B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7CF668-A857-4885-856D-3B139BEABFD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71DE0D-0771-4AD7-A83C-0F9F0D64D959}"/>
              </a:ext>
            </a:extLst>
          </p:cNvPr>
          <p:cNvSpPr txBox="1"/>
          <p:nvPr/>
        </p:nvSpPr>
        <p:spPr>
          <a:xfrm>
            <a:off x="4499992" y="1511074"/>
            <a:ext cx="44644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bg-BG" sz="2800" i="0" u="none" strike="noStrike" kern="0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МАР</a:t>
            </a:r>
            <a:br>
              <a:rPr kumimoji="0" lang="en-US" sz="1800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</a:br>
            <a:r>
              <a:rPr kumimoji="0" lang="bg-BG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Използвана е облачна архитектура чрез </a:t>
            </a:r>
            <a:r>
              <a:rPr kumimoji="0" lang="bg-BG" b="1" i="0" u="none" strike="noStrike" kern="0" cap="none" spc="0" normalizeH="0" baseline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микросървиси</a:t>
            </a:r>
            <a:r>
              <a:rPr kumimoji="0" lang="bg-BG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, както й </a:t>
            </a:r>
            <a:r>
              <a:rPr kumimoji="0" lang="en-GB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Informix, MongoDB, Redis </a:t>
            </a:r>
            <a:r>
              <a:rPr kumimoji="0" lang="bg-BG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бази данни. Комуникацията м/у МИСВ и МАР е асинхронна с </a:t>
            </a:r>
            <a:r>
              <a:rPr kumimoji="0" lang="en-GB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AMQ Broker, </a:t>
            </a:r>
            <a:r>
              <a:rPr kumimoji="0" lang="bg-BG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а </a:t>
            </a:r>
            <a:r>
              <a:rPr kumimoji="0" lang="bg-BG" b="1" i="0" u="none" strike="noStrike" kern="0" cap="none" spc="0" normalizeH="0" baseline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автентикацията</a:t>
            </a:r>
            <a:r>
              <a:rPr kumimoji="0" lang="bg-BG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 и оторизацията е изградена чрез интеграция с система за управление на достъпите в АМ</a:t>
            </a:r>
            <a:r>
              <a:rPr kumimoji="0" lang="en-US" b="1" i="0" u="none" strike="noStrike" kern="0" cap="none" spc="0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en Bg" panose="020B0603050405020304" pitchFamily="34" charset="0"/>
                <a:sym typeface="Helvetica Neue"/>
              </a:rPr>
              <a:t>.</a:t>
            </a:r>
            <a:endParaRPr kumimoji="0" lang="bg-BG" b="1" i="0" u="none" strike="noStrike" kern="0" cap="none" spc="0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EF7AAC-1D35-4B4B-8A50-09207CA5606B}"/>
              </a:ext>
            </a:extLst>
          </p:cNvPr>
          <p:cNvSpPr txBox="1"/>
          <p:nvPr/>
        </p:nvSpPr>
        <p:spPr>
          <a:xfrm>
            <a:off x="485336" y="4050354"/>
            <a:ext cx="277358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bg-BG" sz="2800" dirty="0">
                <a:solidFill>
                  <a:schemeClr val="accent1"/>
                </a:solidFill>
                <a:latin typeface="Helen Bg" panose="020B0603050405020304" pitchFamily="34" charset="0"/>
              </a:rPr>
              <a:t>МИС3А</a:t>
            </a:r>
            <a:br>
              <a:rPr lang="en-US" sz="18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</a:b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справочна система на АМ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331D53-CDEB-41D2-84E9-041785950E1A}"/>
              </a:ext>
            </a:extLst>
          </p:cNvPr>
          <p:cNvSpPr txBox="1"/>
          <p:nvPr/>
        </p:nvSpPr>
        <p:spPr>
          <a:xfrm>
            <a:off x="4516558" y="4050354"/>
            <a:ext cx="421235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2800" dirty="0">
                <a:solidFill>
                  <a:schemeClr val="accent1"/>
                </a:solidFill>
                <a:latin typeface="Helen Bg" panose="020B0603050405020304" pitchFamily="34" charset="0"/>
              </a:rPr>
              <a:t>СУИТ</a:t>
            </a:r>
            <a:br>
              <a:rPr lang="en-US" sz="4000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</a:b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Система за управление на интегрирана тарифа /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Integrated tariff management system“ (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СУИТ/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ITMS) - 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Модул „Калкулатор на ТАРИК“ и „Система за тарифни квоти“ (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Helen Bg" panose="020B0603050405020304" pitchFamily="34" charset="0"/>
              </a:rPr>
              <a:t>TQS)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92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CE809-DAB6-4719-BF5B-98D3A0C81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3071"/>
            <a:ext cx="8229600" cy="508918"/>
          </a:xfrm>
        </p:spPr>
        <p:txBody>
          <a:bodyPr>
            <a:noAutofit/>
          </a:bodyPr>
          <a:lstStyle/>
          <a:p>
            <a:pPr algn="l"/>
            <a:r>
              <a:rPr lang="bg-BG" sz="2800" b="1" cap="none" dirty="0">
                <a:solidFill>
                  <a:schemeClr val="tx1"/>
                </a:solidFill>
                <a:latin typeface="Helen Bg" panose="020B0603050405020304" pitchFamily="34" charset="0"/>
              </a:rPr>
              <a:t>Резултати и ползи за митническата администрация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3B590-AD64-4EF2-B591-7A6CD4497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32856"/>
            <a:ext cx="4042792" cy="1296144"/>
          </a:xfrm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  <a:defRPr/>
            </a:pPr>
            <a:r>
              <a:rPr lang="bg-BG" sz="1800" dirty="0">
                <a:solidFill>
                  <a:schemeClr val="accent1"/>
                </a:solidFill>
                <a:latin typeface="Helen Bg" panose="020B0603050405020304" pitchFamily="34" charset="0"/>
              </a:rPr>
              <a:t>Достъп до табла за управление (</a:t>
            </a:r>
            <a:r>
              <a:rPr lang="en-GB" sz="1800" dirty="0">
                <a:solidFill>
                  <a:schemeClr val="accent1"/>
                </a:solidFill>
                <a:latin typeface="Helen Bg" panose="020B0603050405020304" pitchFamily="34" charset="0"/>
              </a:rPr>
              <a:t>dashboard), </a:t>
            </a:r>
            <a:r>
              <a:rPr lang="bg-BG" sz="1800" dirty="0">
                <a:solidFill>
                  <a:schemeClr val="accent1"/>
                </a:solidFill>
                <a:latin typeface="Helen Bg" panose="020B0603050405020304" pitchFamily="34" charset="0"/>
              </a:rPr>
              <a:t>визуализации на данни и управление на анализи върху данни от декларации в МИСВ.</a:t>
            </a:r>
            <a:endParaRPr lang="bg-BG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0D87D1-CF39-4C96-AA56-12111EC223F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99001"/>
            <a:ext cx="1080119" cy="30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5748B6-8C16-446D-835B-2EE4C5CF8A63}"/>
              </a:ext>
            </a:extLst>
          </p:cNvPr>
          <p:cNvSpPr txBox="1"/>
          <p:nvPr/>
        </p:nvSpPr>
        <p:spPr>
          <a:xfrm>
            <a:off x="4676058" y="2132856"/>
            <a:ext cx="4042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800" dirty="0">
                <a:solidFill>
                  <a:schemeClr val="accent1"/>
                </a:solidFill>
                <a:latin typeface="Helen Bg" panose="020B0603050405020304" pitchFamily="34" charset="0"/>
              </a:rPr>
              <a:t>Извършване на различни търсения по данни от декларации в МИСВ чрез средствата на </a:t>
            </a:r>
            <a:r>
              <a:rPr lang="en-GB" sz="1800" dirty="0">
                <a:solidFill>
                  <a:schemeClr val="accent1"/>
                </a:solidFill>
                <a:latin typeface="Helen Bg" panose="020B0603050405020304" pitchFamily="34" charset="0"/>
              </a:rPr>
              <a:t>Cognos BI </a:t>
            </a:r>
            <a:endParaRPr kumimoji="0" lang="bg-BG" sz="18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en Bg" panose="020B0603050405020304" pitchFamily="34" charset="0"/>
              <a:sym typeface="Helvetica Neue"/>
            </a:endParaRP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EB2AE8-83D3-471B-928C-AE8459EFAECB}"/>
              </a:ext>
            </a:extLst>
          </p:cNvPr>
          <p:cNvSpPr txBox="1"/>
          <p:nvPr/>
        </p:nvSpPr>
        <p:spPr>
          <a:xfrm>
            <a:off x="4643723" y="5127575"/>
            <a:ext cx="4042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800" dirty="0">
                <a:solidFill>
                  <a:schemeClr val="accent1"/>
                </a:solidFill>
                <a:latin typeface="Helen Bg" panose="020B0603050405020304" pitchFamily="34" charset="0"/>
              </a:rPr>
              <a:t>Извършване на автоматизиран рисков анализ по декларации от МИСВ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501987-AA49-4626-ADE6-0A2992653848}"/>
              </a:ext>
            </a:extLst>
          </p:cNvPr>
          <p:cNvSpPr txBox="1"/>
          <p:nvPr/>
        </p:nvSpPr>
        <p:spPr>
          <a:xfrm>
            <a:off x="4644008" y="3861048"/>
            <a:ext cx="3784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800" dirty="0">
                <a:solidFill>
                  <a:schemeClr val="accent1"/>
                </a:solidFill>
                <a:latin typeface="Helen Bg" panose="020B0603050405020304" pitchFamily="34" charset="0"/>
              </a:rPr>
              <a:t>Извършване на автоматизиран рисков анализ по декларации от МИСВ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4663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FA34229F-0C80-4AFC-8C53-E532941CC458}" vid="{299F3AA3-BA18-4F58-A6A7-9838AC9470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923</TotalTime>
  <Words>724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Georgia</vt:lpstr>
      <vt:lpstr>Helen Bg</vt:lpstr>
      <vt:lpstr>Theme1</vt:lpstr>
      <vt:lpstr>Резултати и ползи  от Дейност 1_2 и Дейност 7  „Информационно обслужване“ АД </vt:lpstr>
      <vt:lpstr>Дейност 1_2</vt:lpstr>
      <vt:lpstr>Обхват на проекта</vt:lpstr>
      <vt:lpstr>Средства при изпълнението на проекта</vt:lpstr>
      <vt:lpstr>Резултати и ползи за митническата администрация </vt:lpstr>
      <vt:lpstr>Дейност 7</vt:lpstr>
      <vt:lpstr>Обхват на проекта</vt:lpstr>
      <vt:lpstr>Средства при изпълнението на проекта</vt:lpstr>
      <vt:lpstr>Резултати и ползи за митническата администрация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Костадин Атанасов</cp:lastModifiedBy>
  <cp:revision>83</cp:revision>
  <dcterms:created xsi:type="dcterms:W3CDTF">2020-05-12T09:06:58Z</dcterms:created>
  <dcterms:modified xsi:type="dcterms:W3CDTF">2023-11-27T12:51:54Z</dcterms:modified>
</cp:coreProperties>
</file>