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70" r:id="rId4"/>
    <p:sldId id="268" r:id="rId5"/>
    <p:sldId id="269" r:id="rId6"/>
    <p:sldId id="266" r:id="rId7"/>
    <p:sldId id="271" r:id="rId8"/>
  </p:sldIdLst>
  <p:sldSz cx="9144000" cy="6858000" type="screen4x3"/>
  <p:notesSz cx="6808788" cy="9940925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766C7F-4247-4ED0-B345-C7207882BB54}" type="datetimeFigureOut">
              <a:rPr lang="en-US" smtClean="0"/>
              <a:t>11/27/2023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1988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879" y="4784070"/>
            <a:ext cx="5447030" cy="3914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558FC1-95CD-4B63-AFCD-89E307C3CD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9423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558FC1-95CD-4B63-AFCD-89E307C3CDD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1166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558FC1-95CD-4B63-AFCD-89E307C3CDD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047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 smtClean="0"/>
              <a:t>Щракнете, за да редактирате стила на подзаглавията в образеца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7" name="Контейнер за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8" name="Контейнер за долния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Контейнер за номер н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4" name="Контейнер за долния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3" name="Контейнер за долния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заглав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2555776" y="2708920"/>
            <a:ext cx="6336704" cy="3960440"/>
          </a:xfrm>
        </p:spPr>
        <p:txBody>
          <a:bodyPr>
            <a:noAutofit/>
          </a:bodyPr>
          <a:lstStyle/>
          <a:p>
            <a:pPr algn="just"/>
            <a:r>
              <a:rPr lang="bg-BG" sz="2400" dirty="0" smtClean="0">
                <a:solidFill>
                  <a:schemeClr val="tx2"/>
                </a:solidFill>
              </a:rPr>
              <a:t>„</a:t>
            </a:r>
            <a:r>
              <a:rPr lang="bg-BG" sz="2400" dirty="0">
                <a:solidFill>
                  <a:schemeClr val="tx2"/>
                </a:solidFill>
              </a:rPr>
              <a:t>Развитие и въвеждане на Институционална архитектура на АМ по отношение на </a:t>
            </a:r>
            <a:r>
              <a:rPr lang="bg-BG" sz="2400" dirty="0" smtClean="0">
                <a:solidFill>
                  <a:schemeClr val="tx2"/>
                </a:solidFill>
              </a:rPr>
              <a:t>Проект </a:t>
            </a:r>
            <a:r>
              <a:rPr lang="bg-BG" sz="2400" dirty="0">
                <a:solidFill>
                  <a:schemeClr val="tx2"/>
                </a:solidFill>
              </a:rPr>
              <a:t>по МКС: Автоматизирана система за износа (AES) – компонент 1 и 2 (1.6 UCC </a:t>
            </a:r>
            <a:r>
              <a:rPr lang="bg-BG" sz="2400" dirty="0" err="1">
                <a:solidFill>
                  <a:schemeClr val="tx2"/>
                </a:solidFill>
              </a:rPr>
              <a:t>Automated</a:t>
            </a:r>
            <a:r>
              <a:rPr lang="bg-BG" sz="2400" dirty="0">
                <a:solidFill>
                  <a:schemeClr val="tx2"/>
                </a:solidFill>
              </a:rPr>
              <a:t> </a:t>
            </a:r>
            <a:r>
              <a:rPr lang="bg-BG" sz="2400" dirty="0" err="1">
                <a:solidFill>
                  <a:schemeClr val="tx2"/>
                </a:solidFill>
              </a:rPr>
              <a:t>Export</a:t>
            </a:r>
            <a:r>
              <a:rPr lang="bg-BG" sz="2400" dirty="0">
                <a:solidFill>
                  <a:schemeClr val="tx2"/>
                </a:solidFill>
              </a:rPr>
              <a:t> </a:t>
            </a:r>
            <a:r>
              <a:rPr lang="bg-BG" sz="2400" dirty="0" err="1">
                <a:solidFill>
                  <a:schemeClr val="tx2"/>
                </a:solidFill>
              </a:rPr>
              <a:t>System</a:t>
            </a:r>
            <a:r>
              <a:rPr lang="bg-BG" sz="2400" dirty="0">
                <a:solidFill>
                  <a:schemeClr val="tx2"/>
                </a:solidFill>
              </a:rPr>
              <a:t> (AES), вкл. и Проект по МКС – Специални режими за износ (2.6 UCC </a:t>
            </a:r>
            <a:r>
              <a:rPr lang="bg-BG" sz="2400" dirty="0" err="1">
                <a:solidFill>
                  <a:schemeClr val="tx2"/>
                </a:solidFill>
              </a:rPr>
              <a:t>Special</a:t>
            </a:r>
            <a:r>
              <a:rPr lang="bg-BG" sz="2400" dirty="0">
                <a:solidFill>
                  <a:schemeClr val="tx2"/>
                </a:solidFill>
              </a:rPr>
              <a:t> </a:t>
            </a:r>
            <a:r>
              <a:rPr lang="bg-BG" sz="2400" dirty="0" err="1">
                <a:solidFill>
                  <a:schemeClr val="tx2"/>
                </a:solidFill>
              </a:rPr>
              <a:t>procedures</a:t>
            </a:r>
            <a:r>
              <a:rPr lang="bg-BG" sz="2400" dirty="0">
                <a:solidFill>
                  <a:schemeClr val="tx2"/>
                </a:solidFill>
              </a:rPr>
              <a:t> </a:t>
            </a:r>
            <a:r>
              <a:rPr lang="bg-BG" sz="2400" dirty="0" err="1">
                <a:solidFill>
                  <a:schemeClr val="tx2"/>
                </a:solidFill>
              </a:rPr>
              <a:t>harmonisation</a:t>
            </a:r>
            <a:r>
              <a:rPr lang="bg-BG" sz="2400" dirty="0">
                <a:solidFill>
                  <a:schemeClr val="tx2"/>
                </a:solidFill>
              </a:rPr>
              <a:t> (EXP)) върху </a:t>
            </a:r>
            <a:r>
              <a:rPr lang="bg-BG" sz="2400" dirty="0" err="1">
                <a:solidFill>
                  <a:schemeClr val="tx2"/>
                </a:solidFill>
              </a:rPr>
              <a:t>Cloud</a:t>
            </a:r>
            <a:r>
              <a:rPr lang="bg-BG" sz="2400" dirty="0">
                <a:solidFill>
                  <a:schemeClr val="tx2"/>
                </a:solidFill>
              </a:rPr>
              <a:t> архитектура“</a:t>
            </a:r>
          </a:p>
        </p:txBody>
      </p:sp>
      <p:sp>
        <p:nvSpPr>
          <p:cNvPr id="3" name="Заглавие 1"/>
          <p:cNvSpPr txBox="1">
            <a:spLocks/>
          </p:cNvSpPr>
          <p:nvPr/>
        </p:nvSpPr>
        <p:spPr>
          <a:xfrm>
            <a:off x="4446" y="2636912"/>
            <a:ext cx="2088233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g-BG" sz="1600" dirty="0" smtClean="0">
                <a:solidFill>
                  <a:schemeClr val="tx2"/>
                </a:solidFill>
                <a:latin typeface="+mn-lt"/>
              </a:rPr>
              <a:t>Анна Йоцова, Агенция „Митници“, координатор</a:t>
            </a:r>
            <a:endParaRPr lang="bg-BG" sz="16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444208" y="1628800"/>
            <a:ext cx="22322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sz="3600" b="1" dirty="0">
                <a:solidFill>
                  <a:schemeClr val="tx2"/>
                </a:solidFill>
              </a:rPr>
              <a:t>Дейност 2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444208" y="692696"/>
            <a:ext cx="1728192" cy="434479"/>
          </a:xfrm>
        </p:spPr>
        <p:txBody>
          <a:bodyPr>
            <a:noAutofit/>
          </a:bodyPr>
          <a:lstStyle/>
          <a:p>
            <a:pPr algn="r"/>
            <a:r>
              <a:rPr lang="bg-BG" sz="1800" b="1" dirty="0" smtClean="0">
                <a:solidFill>
                  <a:schemeClr val="tx2"/>
                </a:solidFill>
              </a:rPr>
              <a:t>Д2 - цел</a:t>
            </a:r>
            <a:endParaRPr lang="bg-BG" sz="1800" b="1" dirty="0">
              <a:solidFill>
                <a:schemeClr val="tx2"/>
              </a:solidFill>
            </a:endParaRP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771800" y="2060848"/>
            <a:ext cx="5976664" cy="3960440"/>
          </a:xfrm>
        </p:spPr>
        <p:txBody>
          <a:bodyPr>
            <a:norm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1800" dirty="0" err="1">
                <a:solidFill>
                  <a:srgbClr val="1F497D"/>
                </a:solidFill>
              </a:rPr>
              <a:t>Разработването</a:t>
            </a:r>
            <a:r>
              <a:rPr lang="ru-RU" sz="1800" dirty="0">
                <a:solidFill>
                  <a:srgbClr val="1F497D"/>
                </a:solidFill>
              </a:rPr>
              <a:t> на </a:t>
            </a:r>
            <a:r>
              <a:rPr lang="ru-RU" sz="1800" b="1" dirty="0" err="1">
                <a:solidFill>
                  <a:srgbClr val="1F497D"/>
                </a:solidFill>
              </a:rPr>
              <a:t>Митническата</a:t>
            </a:r>
            <a:r>
              <a:rPr lang="ru-RU" sz="1800" b="1" dirty="0">
                <a:solidFill>
                  <a:srgbClr val="1F497D"/>
                </a:solidFill>
              </a:rPr>
              <a:t> </a:t>
            </a:r>
            <a:r>
              <a:rPr lang="ru-RU" sz="1800" b="1" dirty="0" err="1">
                <a:solidFill>
                  <a:srgbClr val="1F497D"/>
                </a:solidFill>
              </a:rPr>
              <a:t>автоматизирана</a:t>
            </a:r>
            <a:r>
              <a:rPr lang="ru-RU" sz="1800" b="1" dirty="0">
                <a:solidFill>
                  <a:srgbClr val="1F497D"/>
                </a:solidFill>
              </a:rPr>
              <a:t> система за </a:t>
            </a:r>
            <a:r>
              <a:rPr lang="ru-RU" sz="1800" b="1" dirty="0" err="1">
                <a:solidFill>
                  <a:srgbClr val="1F497D"/>
                </a:solidFill>
              </a:rPr>
              <a:t>изнасяне</a:t>
            </a:r>
            <a:r>
              <a:rPr lang="ru-RU" sz="1800" b="1" dirty="0">
                <a:solidFill>
                  <a:srgbClr val="1F497D"/>
                </a:solidFill>
              </a:rPr>
              <a:t> (МАСИ)</a:t>
            </a:r>
            <a:r>
              <a:rPr lang="ru-RU" sz="1800" dirty="0">
                <a:solidFill>
                  <a:srgbClr val="1F497D"/>
                </a:solidFill>
              </a:rPr>
              <a:t> </a:t>
            </a:r>
            <a:r>
              <a:rPr lang="ru-RU" sz="1800" dirty="0" err="1">
                <a:solidFill>
                  <a:srgbClr val="1F497D"/>
                </a:solidFill>
              </a:rPr>
              <a:t>включва</a:t>
            </a:r>
            <a:r>
              <a:rPr lang="ru-RU" sz="1800" dirty="0">
                <a:solidFill>
                  <a:srgbClr val="1F497D"/>
                </a:solidFill>
              </a:rPr>
              <a:t> </a:t>
            </a:r>
            <a:r>
              <a:rPr lang="ru-RU" sz="1800" dirty="0" err="1">
                <a:solidFill>
                  <a:srgbClr val="1F497D"/>
                </a:solidFill>
              </a:rPr>
              <a:t>изпълнението</a:t>
            </a:r>
            <a:r>
              <a:rPr lang="ru-RU" sz="1800" dirty="0">
                <a:solidFill>
                  <a:srgbClr val="1F497D"/>
                </a:solidFill>
              </a:rPr>
              <a:t> на </a:t>
            </a:r>
            <a:r>
              <a:rPr lang="ru-RU" sz="1800" dirty="0" err="1">
                <a:solidFill>
                  <a:srgbClr val="1F497D"/>
                </a:solidFill>
              </a:rPr>
              <a:t>национално</a:t>
            </a:r>
            <a:r>
              <a:rPr lang="ru-RU" sz="1800" dirty="0">
                <a:solidFill>
                  <a:srgbClr val="1F497D"/>
                </a:solidFill>
              </a:rPr>
              <a:t> </a:t>
            </a:r>
            <a:r>
              <a:rPr lang="ru-RU" sz="1800" dirty="0" err="1">
                <a:solidFill>
                  <a:srgbClr val="1F497D"/>
                </a:solidFill>
              </a:rPr>
              <a:t>ниво</a:t>
            </a:r>
            <a:r>
              <a:rPr lang="ru-RU" sz="1800" dirty="0">
                <a:solidFill>
                  <a:srgbClr val="1F497D"/>
                </a:solidFill>
              </a:rPr>
              <a:t> на </a:t>
            </a:r>
            <a:r>
              <a:rPr lang="ru-RU" sz="1800" dirty="0" err="1">
                <a:solidFill>
                  <a:srgbClr val="1F497D"/>
                </a:solidFill>
              </a:rPr>
              <a:t>следните</a:t>
            </a:r>
            <a:r>
              <a:rPr lang="ru-RU" sz="1800" dirty="0">
                <a:solidFill>
                  <a:srgbClr val="1F497D"/>
                </a:solidFill>
              </a:rPr>
              <a:t> три проекта по МКС: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1800" dirty="0">
                <a:solidFill>
                  <a:srgbClr val="1F497D"/>
                </a:solidFill>
              </a:rPr>
              <a:t/>
            </a:r>
            <a:br>
              <a:rPr lang="ru-RU" sz="1800" dirty="0">
                <a:solidFill>
                  <a:srgbClr val="1F497D"/>
                </a:solidFill>
              </a:rPr>
            </a:br>
            <a:r>
              <a:rPr lang="ru-RU" sz="1800" dirty="0" smtClean="0">
                <a:solidFill>
                  <a:srgbClr val="1F497D"/>
                </a:solidFill>
              </a:rPr>
              <a:t>- UCC </a:t>
            </a:r>
            <a:r>
              <a:rPr lang="ru-RU" sz="1800" dirty="0">
                <a:solidFill>
                  <a:srgbClr val="1F497D"/>
                </a:solidFill>
              </a:rPr>
              <a:t>AES Компонент 1 – „</a:t>
            </a:r>
            <a:r>
              <a:rPr lang="ru-RU" sz="1800" dirty="0" err="1">
                <a:solidFill>
                  <a:srgbClr val="1F497D"/>
                </a:solidFill>
              </a:rPr>
              <a:t>Трансевропейска</a:t>
            </a:r>
            <a:r>
              <a:rPr lang="ru-RU" sz="1800" dirty="0">
                <a:solidFill>
                  <a:srgbClr val="1F497D"/>
                </a:solidFill>
              </a:rPr>
              <a:t> AES”</a:t>
            </a:r>
            <a:br>
              <a:rPr lang="ru-RU" sz="1800" dirty="0">
                <a:solidFill>
                  <a:srgbClr val="1F497D"/>
                </a:solidFill>
              </a:rPr>
            </a:br>
            <a:r>
              <a:rPr lang="ru-RU" sz="1800" dirty="0">
                <a:solidFill>
                  <a:srgbClr val="1F497D"/>
                </a:solidFill>
              </a:rPr>
              <a:t>-   </a:t>
            </a:r>
            <a:r>
              <a:rPr lang="ru-RU" sz="1800" dirty="0" smtClean="0">
                <a:solidFill>
                  <a:srgbClr val="1F497D"/>
                </a:solidFill>
              </a:rPr>
              <a:t> UCC </a:t>
            </a:r>
            <a:r>
              <a:rPr lang="ru-RU" sz="1800" dirty="0">
                <a:solidFill>
                  <a:srgbClr val="1F497D"/>
                </a:solidFill>
              </a:rPr>
              <a:t>AES Компонент 2 – „ </a:t>
            </a:r>
            <a:r>
              <a:rPr lang="ru-RU" sz="1800" dirty="0" err="1">
                <a:solidFill>
                  <a:srgbClr val="1F497D"/>
                </a:solidFill>
              </a:rPr>
              <a:t>Подобряване</a:t>
            </a:r>
            <a:r>
              <a:rPr lang="ru-RU" sz="1800" dirty="0">
                <a:solidFill>
                  <a:srgbClr val="1F497D"/>
                </a:solidFill>
              </a:rPr>
              <a:t> на </a:t>
            </a:r>
            <a:r>
              <a:rPr lang="ru-RU" sz="1800" dirty="0" err="1">
                <a:solidFill>
                  <a:srgbClr val="1F497D"/>
                </a:solidFill>
              </a:rPr>
              <a:t>националните</a:t>
            </a:r>
            <a:r>
              <a:rPr lang="ru-RU" sz="1800" dirty="0">
                <a:solidFill>
                  <a:srgbClr val="1F497D"/>
                </a:solidFill>
              </a:rPr>
              <a:t> </a:t>
            </a:r>
            <a:r>
              <a:rPr lang="ru-RU" sz="1800" dirty="0" err="1">
                <a:solidFill>
                  <a:srgbClr val="1F497D"/>
                </a:solidFill>
              </a:rPr>
              <a:t>системи</a:t>
            </a:r>
            <a:r>
              <a:rPr lang="ru-RU" sz="1800" dirty="0">
                <a:solidFill>
                  <a:srgbClr val="1F497D"/>
                </a:solidFill>
              </a:rPr>
              <a:t> за износа“</a:t>
            </a:r>
            <a:br>
              <a:rPr lang="ru-RU" sz="1800" dirty="0">
                <a:solidFill>
                  <a:srgbClr val="1F497D"/>
                </a:solidFill>
              </a:rPr>
            </a:br>
            <a:r>
              <a:rPr lang="ru-RU" sz="1800" dirty="0">
                <a:solidFill>
                  <a:srgbClr val="1F497D"/>
                </a:solidFill>
              </a:rPr>
              <a:t>-  </a:t>
            </a:r>
            <a:r>
              <a:rPr lang="ru-RU" sz="1800" dirty="0" smtClean="0">
                <a:solidFill>
                  <a:srgbClr val="1F497D"/>
                </a:solidFill>
              </a:rPr>
              <a:t>UCC </a:t>
            </a:r>
            <a:r>
              <a:rPr lang="ru-RU" sz="1800" dirty="0" err="1">
                <a:solidFill>
                  <a:srgbClr val="1F497D"/>
                </a:solidFill>
              </a:rPr>
              <a:t>Special</a:t>
            </a:r>
            <a:r>
              <a:rPr lang="ru-RU" sz="1800" dirty="0">
                <a:solidFill>
                  <a:srgbClr val="1F497D"/>
                </a:solidFill>
              </a:rPr>
              <a:t> </a:t>
            </a:r>
            <a:r>
              <a:rPr lang="ru-RU" sz="1800" dirty="0" err="1">
                <a:solidFill>
                  <a:srgbClr val="1F497D"/>
                </a:solidFill>
              </a:rPr>
              <a:t>Procedures</a:t>
            </a:r>
            <a:r>
              <a:rPr lang="ru-RU" sz="1800" dirty="0">
                <a:solidFill>
                  <a:srgbClr val="1F497D"/>
                </a:solidFill>
              </a:rPr>
              <a:t> Компонент 1 – „</a:t>
            </a:r>
            <a:r>
              <a:rPr lang="ru-RU" sz="1800" dirty="0" err="1">
                <a:solidFill>
                  <a:srgbClr val="1F497D"/>
                </a:solidFill>
              </a:rPr>
              <a:t>Национални</a:t>
            </a:r>
            <a:r>
              <a:rPr lang="ru-RU" sz="1800" dirty="0">
                <a:solidFill>
                  <a:srgbClr val="1F497D"/>
                </a:solidFill>
              </a:rPr>
              <a:t> </a:t>
            </a:r>
            <a:r>
              <a:rPr lang="ru-RU" sz="1800" dirty="0" err="1">
                <a:solidFill>
                  <a:srgbClr val="1F497D"/>
                </a:solidFill>
              </a:rPr>
              <a:t>специални</a:t>
            </a:r>
            <a:r>
              <a:rPr lang="ru-RU" sz="1800" dirty="0">
                <a:solidFill>
                  <a:srgbClr val="1F497D"/>
                </a:solidFill>
              </a:rPr>
              <a:t> </a:t>
            </a:r>
            <a:r>
              <a:rPr lang="ru-RU" sz="1800" dirty="0" err="1">
                <a:solidFill>
                  <a:srgbClr val="1F497D"/>
                </a:solidFill>
              </a:rPr>
              <a:t>режими</a:t>
            </a:r>
            <a:r>
              <a:rPr lang="ru-RU" sz="1800" dirty="0">
                <a:solidFill>
                  <a:srgbClr val="1F497D"/>
                </a:solidFill>
              </a:rPr>
              <a:t> при износ (SP EXP)“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endParaRPr lang="bg-BG" sz="2200" dirty="0" smtClean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82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444208" y="692696"/>
            <a:ext cx="1728192" cy="434479"/>
          </a:xfrm>
        </p:spPr>
        <p:txBody>
          <a:bodyPr>
            <a:noAutofit/>
          </a:bodyPr>
          <a:lstStyle/>
          <a:p>
            <a:pPr algn="r"/>
            <a:r>
              <a:rPr lang="bg-BG" sz="1800" b="1" dirty="0" smtClean="0">
                <a:solidFill>
                  <a:schemeClr val="tx2"/>
                </a:solidFill>
              </a:rPr>
              <a:t>Д2 - ползи</a:t>
            </a:r>
            <a:endParaRPr lang="bg-BG" sz="1800" b="1" dirty="0">
              <a:solidFill>
                <a:schemeClr val="tx2"/>
              </a:solidFill>
            </a:endParaRP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771800" y="1772816"/>
            <a:ext cx="5976664" cy="4248472"/>
          </a:xfrm>
        </p:spPr>
        <p:txBody>
          <a:bodyPr>
            <a:norm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bg-BG" sz="1800" dirty="0" smtClean="0">
                <a:solidFill>
                  <a:srgbClr val="1F497D"/>
                </a:solidFill>
              </a:rPr>
              <a:t>С разработването на МАСИ и адаптацията</a:t>
            </a:r>
            <a:r>
              <a:rPr lang="en-US" sz="1800" dirty="0" smtClean="0">
                <a:solidFill>
                  <a:srgbClr val="1F497D"/>
                </a:solidFill>
              </a:rPr>
              <a:t> </a:t>
            </a:r>
            <a:r>
              <a:rPr lang="bg-BG" sz="1800" dirty="0" smtClean="0">
                <a:solidFill>
                  <a:srgbClr val="1F497D"/>
                </a:solidFill>
              </a:rPr>
              <a:t>ѝ</a:t>
            </a:r>
            <a:r>
              <a:rPr lang="en-US" sz="1800" dirty="0" smtClean="0">
                <a:solidFill>
                  <a:srgbClr val="1F497D"/>
                </a:solidFill>
              </a:rPr>
              <a:t> </a:t>
            </a:r>
            <a:r>
              <a:rPr lang="bg-BG" sz="1800" dirty="0">
                <a:solidFill>
                  <a:srgbClr val="1F497D"/>
                </a:solidFill>
              </a:rPr>
              <a:t>в съответствие с Регламент (ЕС) № 952/2013 на Европейския парламент и на Съвета от 9 октомври 2013 година за създаване на Митнически кодекс на Съюза (МКС) и свързаните с него Регламент за изпълнение (ЕС) 2015/2447 и Делегирания регламент на Комисията (EC) 2015/2446, се осигурява пълната функционалност, свързана с износа и напускането на стоки, </a:t>
            </a:r>
            <a:r>
              <a:rPr lang="bg-BG" sz="1800" dirty="0" smtClean="0">
                <a:solidFill>
                  <a:srgbClr val="1F497D"/>
                </a:solidFill>
              </a:rPr>
              <a:t>като позволява на </a:t>
            </a:r>
            <a:r>
              <a:rPr lang="bg-BG" sz="1800" dirty="0">
                <a:solidFill>
                  <a:srgbClr val="1F497D"/>
                </a:solidFill>
              </a:rPr>
              <a:t>икономическите оператори да използват улесненията, предвидени в законодателството, </a:t>
            </a:r>
            <a:r>
              <a:rPr lang="bg-BG" sz="1800" dirty="0" smtClean="0">
                <a:solidFill>
                  <a:srgbClr val="1F497D"/>
                </a:solidFill>
              </a:rPr>
              <a:t>а </a:t>
            </a:r>
            <a:r>
              <a:rPr lang="bg-BG" sz="1800" dirty="0">
                <a:solidFill>
                  <a:srgbClr val="1F497D"/>
                </a:solidFill>
              </a:rPr>
              <a:t>на митническата администрация да контролира процесите</a:t>
            </a:r>
            <a:r>
              <a:rPr lang="bg-BG" sz="1800" dirty="0" smtClean="0">
                <a:solidFill>
                  <a:srgbClr val="1F497D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37343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лавие 1"/>
          <p:cNvSpPr txBox="1">
            <a:spLocks/>
          </p:cNvSpPr>
          <p:nvPr/>
        </p:nvSpPr>
        <p:spPr>
          <a:xfrm>
            <a:off x="4716016" y="692696"/>
            <a:ext cx="338437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bg-BG" sz="1800" b="1" dirty="0" smtClean="0">
                <a:solidFill>
                  <a:schemeClr val="tx2"/>
                </a:solidFill>
              </a:rPr>
              <a:t>Д2</a:t>
            </a:r>
          </a:p>
          <a:p>
            <a:pPr algn="r"/>
            <a:r>
              <a:rPr lang="bg-BG" sz="1800" b="1" dirty="0" smtClean="0">
                <a:solidFill>
                  <a:schemeClr val="tx2"/>
                </a:solidFill>
              </a:rPr>
              <a:t>МАСИ – нови процеси</a:t>
            </a:r>
            <a:endParaRPr lang="bg-BG" sz="1800" b="1" dirty="0">
              <a:solidFill>
                <a:schemeClr val="tx2"/>
              </a:solidFill>
            </a:endParaRPr>
          </a:p>
        </p:txBody>
      </p:sp>
      <p:sp>
        <p:nvSpPr>
          <p:cNvPr id="11" name="Подзаглавие 2"/>
          <p:cNvSpPr>
            <a:spLocks noGrp="1"/>
          </p:cNvSpPr>
          <p:nvPr>
            <p:ph type="subTitle" idx="1"/>
          </p:nvPr>
        </p:nvSpPr>
        <p:spPr>
          <a:xfrm>
            <a:off x="2627784" y="1916832"/>
            <a:ext cx="6120680" cy="4176464"/>
          </a:xfrm>
        </p:spPr>
        <p:txBody>
          <a:bodyPr>
            <a:noAutofit/>
          </a:bodyPr>
          <a:lstStyle/>
          <a:p>
            <a:pPr marL="342900" indent="-342900" algn="just">
              <a:buAutoNum type="arabicPeriod"/>
            </a:pPr>
            <a:r>
              <a:rPr lang="bg-BG" sz="1800" b="1" dirty="0" smtClean="0">
                <a:solidFill>
                  <a:schemeClr val="tx2"/>
                </a:solidFill>
              </a:rPr>
              <a:t>Подаване </a:t>
            </a:r>
            <a:r>
              <a:rPr lang="bg-BG" sz="1800" b="1" dirty="0">
                <a:solidFill>
                  <a:schemeClr val="tx2"/>
                </a:solidFill>
              </a:rPr>
              <a:t>на </a:t>
            </a:r>
            <a:r>
              <a:rPr lang="bg-BG" sz="1800" b="1" dirty="0" smtClean="0">
                <a:solidFill>
                  <a:schemeClr val="tx2"/>
                </a:solidFill>
              </a:rPr>
              <a:t>митническа декларация </a:t>
            </a:r>
            <a:r>
              <a:rPr lang="bg-BG" sz="1800" b="1" dirty="0">
                <a:solidFill>
                  <a:schemeClr val="tx2"/>
                </a:solidFill>
              </a:rPr>
              <a:t>за износ </a:t>
            </a:r>
            <a:r>
              <a:rPr lang="bg-BG" sz="1800" b="1" dirty="0" smtClean="0">
                <a:solidFill>
                  <a:schemeClr val="tx2"/>
                </a:solidFill>
              </a:rPr>
              <a:t>преди представяне на стоките </a:t>
            </a:r>
            <a:r>
              <a:rPr lang="bg-BG" sz="1800" dirty="0" smtClean="0">
                <a:solidFill>
                  <a:schemeClr val="tx2"/>
                </a:solidFill>
              </a:rPr>
              <a:t>(</a:t>
            </a:r>
            <a:r>
              <a:rPr lang="en-US" sz="1800" dirty="0">
                <a:solidFill>
                  <a:schemeClr val="tx2"/>
                </a:solidFill>
              </a:rPr>
              <a:t>Declaration submission prior </a:t>
            </a:r>
            <a:r>
              <a:rPr lang="en-US" sz="1800" dirty="0" smtClean="0">
                <a:solidFill>
                  <a:schemeClr val="tx2"/>
                </a:solidFill>
              </a:rPr>
              <a:t>presentation)</a:t>
            </a:r>
            <a:endParaRPr lang="bg-BG" sz="1800" dirty="0" smtClean="0">
              <a:solidFill>
                <a:schemeClr val="tx2"/>
              </a:solidFill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bg-BG" sz="1800" b="1" dirty="0" smtClean="0">
                <a:solidFill>
                  <a:schemeClr val="tx2"/>
                </a:solidFill>
              </a:rPr>
              <a:t>Централизирано оформяне при износ </a:t>
            </a:r>
            <a:r>
              <a:rPr lang="bg-BG" sz="1800" dirty="0" smtClean="0">
                <a:solidFill>
                  <a:schemeClr val="tx2"/>
                </a:solidFill>
              </a:rPr>
              <a:t>(</a:t>
            </a:r>
            <a:r>
              <a:rPr lang="en-US" sz="1800" dirty="0" err="1" smtClean="0">
                <a:solidFill>
                  <a:schemeClr val="tx2"/>
                </a:solidFill>
              </a:rPr>
              <a:t>Centralised</a:t>
            </a:r>
            <a:r>
              <a:rPr lang="en-US" sz="1800" dirty="0" smtClean="0">
                <a:solidFill>
                  <a:schemeClr val="tx2"/>
                </a:solidFill>
              </a:rPr>
              <a:t> Clearance/CCE)</a:t>
            </a:r>
            <a:endParaRPr lang="bg-BG" sz="1800" dirty="0" smtClean="0">
              <a:solidFill>
                <a:schemeClr val="tx2"/>
              </a:solidFill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bg-BG" sz="1800" b="1" dirty="0">
                <a:solidFill>
                  <a:schemeClr val="tx2"/>
                </a:solidFill>
              </a:rPr>
              <a:t>И</a:t>
            </a:r>
            <a:r>
              <a:rPr lang="bg-BG" sz="1800" b="1" dirty="0" smtClean="0">
                <a:solidFill>
                  <a:schemeClr val="tx2"/>
                </a:solidFill>
              </a:rPr>
              <a:t>нтеграция с </a:t>
            </a:r>
            <a:r>
              <a:rPr lang="bg-BG" sz="1800" b="1" dirty="0">
                <a:solidFill>
                  <a:schemeClr val="tx2"/>
                </a:solidFill>
              </a:rPr>
              <a:t>модул </a:t>
            </a:r>
            <a:r>
              <a:rPr lang="en-US" sz="1800" b="1" dirty="0">
                <a:solidFill>
                  <a:schemeClr val="tx2"/>
                </a:solidFill>
              </a:rPr>
              <a:t>EMCS </a:t>
            </a:r>
            <a:r>
              <a:rPr lang="bg-BG" sz="1800" b="1" dirty="0">
                <a:solidFill>
                  <a:schemeClr val="tx2"/>
                </a:solidFill>
              </a:rPr>
              <a:t>от БАЦИС </a:t>
            </a:r>
            <a:r>
              <a:rPr lang="bg-BG" sz="1800" dirty="0" smtClean="0">
                <a:solidFill>
                  <a:schemeClr val="tx2"/>
                </a:solidFill>
              </a:rPr>
              <a:t>в случай на подаване на митническа декларация за износ за </a:t>
            </a:r>
            <a:r>
              <a:rPr lang="bg-BG" sz="1800" dirty="0">
                <a:solidFill>
                  <a:schemeClr val="tx2"/>
                </a:solidFill>
              </a:rPr>
              <a:t>стоки под режим отложено плащане на акциз (РОПА</a:t>
            </a:r>
            <a:r>
              <a:rPr lang="bg-BG" sz="1800" dirty="0" smtClean="0">
                <a:solidFill>
                  <a:schemeClr val="tx2"/>
                </a:solidFill>
              </a:rPr>
              <a:t>)</a:t>
            </a:r>
            <a:endParaRPr lang="bg-BG" sz="1800" dirty="0" smtClean="0">
              <a:solidFill>
                <a:prstClr val="black"/>
              </a:solidFill>
            </a:endParaRPr>
          </a:p>
          <a:p>
            <a:pPr marL="342900" indent="-342900" algn="just">
              <a:buFont typeface="+mj-lt"/>
              <a:buAutoNum type="arabicPeriod" startAt="4"/>
            </a:pPr>
            <a:r>
              <a:rPr lang="bg-BG" sz="1800" b="1" dirty="0" smtClean="0">
                <a:solidFill>
                  <a:schemeClr val="tx2"/>
                </a:solidFill>
              </a:rPr>
              <a:t>Интеграция </a:t>
            </a:r>
            <a:r>
              <a:rPr lang="bg-BG" sz="1800" b="1" dirty="0">
                <a:solidFill>
                  <a:schemeClr val="tx2"/>
                </a:solidFill>
              </a:rPr>
              <a:t>с новата Митническа информационна система за транзит (МИСТ2) </a:t>
            </a:r>
            <a:r>
              <a:rPr lang="bg-BG" sz="1800" dirty="0">
                <a:solidFill>
                  <a:schemeClr val="tx2"/>
                </a:solidFill>
              </a:rPr>
              <a:t>за сценария „Износ, последван от транзит“ </a:t>
            </a:r>
            <a:endParaRPr lang="en-US" sz="1800" dirty="0">
              <a:solidFill>
                <a:schemeClr val="tx2"/>
              </a:solidFill>
            </a:endParaRPr>
          </a:p>
          <a:p>
            <a:pPr marL="342900" indent="-342900" algn="just">
              <a:buFont typeface="+mj-lt"/>
              <a:buAutoNum type="arabicPeriod" startAt="4"/>
            </a:pPr>
            <a:r>
              <a:rPr lang="bg-BG" sz="1800" b="1" dirty="0">
                <a:solidFill>
                  <a:schemeClr val="tx2"/>
                </a:solidFill>
              </a:rPr>
              <a:t>Уведомление за реекспорт </a:t>
            </a:r>
            <a:r>
              <a:rPr lang="bg-BG" sz="1800" dirty="0">
                <a:solidFill>
                  <a:schemeClr val="tx2"/>
                </a:solidFill>
              </a:rPr>
              <a:t>(</a:t>
            </a:r>
            <a:r>
              <a:rPr lang="en-US" sz="1800" dirty="0">
                <a:solidFill>
                  <a:schemeClr val="tx2"/>
                </a:solidFill>
              </a:rPr>
              <a:t>Re-Export Notification</a:t>
            </a:r>
            <a:r>
              <a:rPr lang="bg-BG" sz="1800" dirty="0" smtClean="0">
                <a:solidFill>
                  <a:schemeClr val="tx2"/>
                </a:solidFill>
              </a:rPr>
              <a:t>)</a:t>
            </a:r>
            <a:endParaRPr lang="bg-BG" sz="1800" dirty="0" smtClean="0">
              <a:solidFill>
                <a:prstClr val="black"/>
              </a:solidFill>
            </a:endParaRPr>
          </a:p>
          <a:p>
            <a:pPr algn="just"/>
            <a:endParaRPr lang="bg-BG" sz="1400" dirty="0" smtClean="0">
              <a:solidFill>
                <a:prstClr val="black"/>
              </a:solidFill>
            </a:endParaRPr>
          </a:p>
          <a:p>
            <a:pPr algn="just"/>
            <a:r>
              <a:rPr lang="bg-BG" sz="1400" dirty="0">
                <a:solidFill>
                  <a:prstClr val="black"/>
                </a:solidFill>
              </a:rPr>
              <a:t/>
            </a:r>
            <a:br>
              <a:rPr lang="bg-BG" sz="1400" dirty="0">
                <a:solidFill>
                  <a:prstClr val="black"/>
                </a:solidFill>
              </a:rPr>
            </a:br>
            <a:r>
              <a:rPr lang="ru-RU" sz="1400" dirty="0">
                <a:solidFill>
                  <a:prstClr val="black"/>
                </a:solidFill>
              </a:rPr>
              <a:t/>
            </a:r>
            <a:br>
              <a:rPr lang="ru-RU" sz="1400" dirty="0">
                <a:solidFill>
                  <a:prstClr val="black"/>
                </a:solidFill>
              </a:rPr>
            </a:br>
            <a:endParaRPr lang="ru-RU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577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лавие 1"/>
          <p:cNvSpPr txBox="1">
            <a:spLocks/>
          </p:cNvSpPr>
          <p:nvPr/>
        </p:nvSpPr>
        <p:spPr>
          <a:xfrm>
            <a:off x="4716016" y="692696"/>
            <a:ext cx="3384376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bg-BG" sz="1800" b="1" dirty="0" smtClean="0">
                <a:solidFill>
                  <a:schemeClr val="tx2"/>
                </a:solidFill>
              </a:rPr>
              <a:t>Д2</a:t>
            </a:r>
          </a:p>
          <a:p>
            <a:pPr algn="r"/>
            <a:r>
              <a:rPr lang="bg-BG" sz="1800" b="1" dirty="0" smtClean="0">
                <a:solidFill>
                  <a:schemeClr val="tx2"/>
                </a:solidFill>
              </a:rPr>
              <a:t>МАСИ – </a:t>
            </a:r>
            <a:r>
              <a:rPr lang="bg-BG" sz="1800" b="1" dirty="0">
                <a:solidFill>
                  <a:schemeClr val="tx2"/>
                </a:solidFill>
              </a:rPr>
              <a:t>Надградени функционалности</a:t>
            </a:r>
          </a:p>
        </p:txBody>
      </p:sp>
      <p:sp>
        <p:nvSpPr>
          <p:cNvPr id="11" name="Подзаглавие 2"/>
          <p:cNvSpPr>
            <a:spLocks noGrp="1"/>
          </p:cNvSpPr>
          <p:nvPr>
            <p:ph type="subTitle" idx="1"/>
          </p:nvPr>
        </p:nvSpPr>
        <p:spPr>
          <a:xfrm>
            <a:off x="2699792" y="2420888"/>
            <a:ext cx="6048672" cy="3672408"/>
          </a:xfrm>
        </p:spPr>
        <p:txBody>
          <a:bodyPr>
            <a:noAutofit/>
          </a:bodyPr>
          <a:lstStyle/>
          <a:p>
            <a:pPr marL="342900" indent="-342900" algn="just">
              <a:buAutoNum type="arabicPeriod"/>
            </a:pPr>
            <a:r>
              <a:rPr lang="ru-RU" sz="1800" b="1" dirty="0">
                <a:solidFill>
                  <a:schemeClr val="tx2"/>
                </a:solidFill>
              </a:rPr>
              <a:t>Многократно отклонение (</a:t>
            </a:r>
            <a:r>
              <a:rPr lang="ru-RU" sz="1800" b="1" dirty="0" err="1">
                <a:solidFill>
                  <a:schemeClr val="tx2"/>
                </a:solidFill>
              </a:rPr>
              <a:t>Multiple</a:t>
            </a:r>
            <a:r>
              <a:rPr lang="ru-RU" sz="1800" b="1" dirty="0">
                <a:solidFill>
                  <a:schemeClr val="tx2"/>
                </a:solidFill>
              </a:rPr>
              <a:t> </a:t>
            </a:r>
            <a:r>
              <a:rPr lang="ru-RU" sz="1800" b="1" dirty="0" err="1">
                <a:solidFill>
                  <a:schemeClr val="tx2"/>
                </a:solidFill>
              </a:rPr>
              <a:t>Diversion</a:t>
            </a:r>
            <a:r>
              <a:rPr lang="ru-RU" sz="1800" b="1" dirty="0" smtClean="0">
                <a:solidFill>
                  <a:schemeClr val="tx2"/>
                </a:solidFill>
              </a:rPr>
              <a:t>) </a:t>
            </a:r>
            <a:endParaRPr lang="ru-RU" sz="1800" dirty="0" smtClean="0">
              <a:solidFill>
                <a:schemeClr val="tx2"/>
              </a:solidFill>
            </a:endParaRPr>
          </a:p>
          <a:p>
            <a:pPr marL="342900" indent="-342900" algn="just">
              <a:buAutoNum type="arabicPeriod"/>
            </a:pPr>
            <a:r>
              <a:rPr lang="ru-RU" sz="1800" b="1" dirty="0" err="1" smtClean="0">
                <a:solidFill>
                  <a:schemeClr val="tx2"/>
                </a:solidFill>
              </a:rPr>
              <a:t>Прикачени</a:t>
            </a:r>
            <a:r>
              <a:rPr lang="ru-RU" sz="1800" b="1" dirty="0" smtClean="0">
                <a:solidFill>
                  <a:schemeClr val="tx2"/>
                </a:solidFill>
              </a:rPr>
              <a:t> </a:t>
            </a:r>
            <a:r>
              <a:rPr lang="ru-RU" sz="1800" b="1" dirty="0" err="1" smtClean="0">
                <a:solidFill>
                  <a:schemeClr val="tx2"/>
                </a:solidFill>
              </a:rPr>
              <a:t>документи</a:t>
            </a:r>
            <a:r>
              <a:rPr lang="ru-RU" sz="1800" b="1" dirty="0" smtClean="0">
                <a:solidFill>
                  <a:schemeClr val="tx2"/>
                </a:solidFill>
              </a:rPr>
              <a:t> в МД за износ</a:t>
            </a:r>
            <a:endParaRPr lang="bg-BG" sz="1400" dirty="0" smtClean="0">
              <a:solidFill>
                <a:prstClr val="black"/>
              </a:solidFill>
            </a:endParaRPr>
          </a:p>
          <a:p>
            <a:pPr algn="just"/>
            <a:r>
              <a:rPr lang="bg-BG" sz="1400" dirty="0">
                <a:solidFill>
                  <a:prstClr val="black"/>
                </a:solidFill>
              </a:rPr>
              <a:t/>
            </a:r>
            <a:br>
              <a:rPr lang="bg-BG" sz="1400" dirty="0">
                <a:solidFill>
                  <a:prstClr val="black"/>
                </a:solidFill>
              </a:rPr>
            </a:br>
            <a:r>
              <a:rPr lang="ru-RU" sz="1400" dirty="0">
                <a:solidFill>
                  <a:prstClr val="black"/>
                </a:solidFill>
              </a:rPr>
              <a:t/>
            </a:r>
            <a:br>
              <a:rPr lang="ru-RU" sz="1400" dirty="0">
                <a:solidFill>
                  <a:prstClr val="black"/>
                </a:solidFill>
              </a:rPr>
            </a:br>
            <a:endParaRPr lang="ru-RU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939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699792" y="1916832"/>
            <a:ext cx="6120680" cy="4464496"/>
          </a:xfrm>
        </p:spPr>
        <p:txBody>
          <a:bodyPr>
            <a:noAutofit/>
          </a:bodyPr>
          <a:lstStyle/>
          <a:p>
            <a:pPr marL="457200" lvl="2" indent="-457200" algn="just">
              <a:buAutoNum type="arabicPeriod"/>
            </a:pPr>
            <a:r>
              <a:rPr lang="bg-BG" sz="1800" b="1" dirty="0" smtClean="0">
                <a:solidFill>
                  <a:schemeClr val="tx2"/>
                </a:solidFill>
              </a:rPr>
              <a:t>Успешно проведени тестове за съответствие с ЕК</a:t>
            </a:r>
          </a:p>
          <a:p>
            <a:pPr marL="457200" lvl="2" indent="-457200" algn="just">
              <a:buAutoNum type="arabicPeriod"/>
            </a:pPr>
            <a:r>
              <a:rPr lang="bg-BG" sz="1800" b="1" dirty="0" smtClean="0">
                <a:solidFill>
                  <a:schemeClr val="tx2"/>
                </a:solidFill>
              </a:rPr>
              <a:t>Проведени 2 обучения на служители на Агенция „Митници</a:t>
            </a:r>
            <a:r>
              <a:rPr lang="bg-BG" sz="1800" b="1" smtClean="0">
                <a:solidFill>
                  <a:schemeClr val="tx2"/>
                </a:solidFill>
              </a:rPr>
              <a:t>“ </a:t>
            </a:r>
            <a:endParaRPr lang="bg-BG" sz="1800" b="1" dirty="0" smtClean="0">
              <a:solidFill>
                <a:schemeClr val="tx2"/>
              </a:solidFill>
            </a:endParaRPr>
          </a:p>
          <a:p>
            <a:pPr marL="457200" lvl="2" indent="-457200" algn="just">
              <a:buAutoNum type="arabicPeriod"/>
            </a:pPr>
            <a:r>
              <a:rPr lang="bg-BG" sz="1800" b="1" dirty="0" smtClean="0">
                <a:solidFill>
                  <a:schemeClr val="tx2"/>
                </a:solidFill>
              </a:rPr>
              <a:t>Проведени 2 семинара </a:t>
            </a:r>
            <a:r>
              <a:rPr lang="ru-RU" sz="1800" b="1" dirty="0" smtClean="0">
                <a:solidFill>
                  <a:schemeClr val="tx2"/>
                </a:solidFill>
              </a:rPr>
              <a:t>с </a:t>
            </a:r>
            <a:r>
              <a:rPr lang="ru-RU" sz="1800" b="1" dirty="0">
                <a:solidFill>
                  <a:schemeClr val="tx2"/>
                </a:solidFill>
              </a:rPr>
              <a:t>представители на </a:t>
            </a:r>
            <a:r>
              <a:rPr lang="ru-RU" sz="1800" b="1" dirty="0" err="1">
                <a:solidFill>
                  <a:schemeClr val="tx2"/>
                </a:solidFill>
              </a:rPr>
              <a:t>браншови</a:t>
            </a:r>
            <a:r>
              <a:rPr lang="ru-RU" sz="1800" b="1" dirty="0">
                <a:solidFill>
                  <a:schemeClr val="tx2"/>
                </a:solidFill>
              </a:rPr>
              <a:t> организации и </a:t>
            </a:r>
            <a:r>
              <a:rPr lang="ru-RU" sz="1800" b="1" dirty="0" err="1">
                <a:solidFill>
                  <a:schemeClr val="tx2"/>
                </a:solidFill>
              </a:rPr>
              <a:t>икономически</a:t>
            </a:r>
            <a:r>
              <a:rPr lang="ru-RU" sz="1800" b="1" dirty="0">
                <a:solidFill>
                  <a:schemeClr val="tx2"/>
                </a:solidFill>
              </a:rPr>
              <a:t> </a:t>
            </a:r>
            <a:r>
              <a:rPr lang="ru-RU" sz="1800" b="1" dirty="0" err="1" smtClean="0">
                <a:solidFill>
                  <a:schemeClr val="tx2"/>
                </a:solidFill>
              </a:rPr>
              <a:t>оператори</a:t>
            </a:r>
            <a:endParaRPr lang="bg-BG" sz="1800" b="1" dirty="0" smtClean="0">
              <a:solidFill>
                <a:schemeClr val="tx2"/>
              </a:solidFill>
            </a:endParaRPr>
          </a:p>
          <a:p>
            <a:pPr marL="457200" lvl="2" indent="-457200" algn="just">
              <a:buAutoNum type="arabicPeriod"/>
            </a:pPr>
            <a:r>
              <a:rPr lang="bg-BG" sz="1800" b="1" dirty="0" smtClean="0">
                <a:solidFill>
                  <a:schemeClr val="tx2"/>
                </a:solidFill>
              </a:rPr>
              <a:t>Внедрена в реална експлоатация </a:t>
            </a:r>
            <a:r>
              <a:rPr lang="bg-BG" sz="1800" dirty="0">
                <a:solidFill>
                  <a:schemeClr val="tx2"/>
                </a:solidFill>
              </a:rPr>
              <a:t>Автоматизирана система за износа (AES) – компонент 1 и 2 (1.6 UCC </a:t>
            </a:r>
            <a:r>
              <a:rPr lang="bg-BG" sz="1800" dirty="0" err="1">
                <a:solidFill>
                  <a:schemeClr val="tx2"/>
                </a:solidFill>
              </a:rPr>
              <a:t>Automated</a:t>
            </a:r>
            <a:r>
              <a:rPr lang="bg-BG" sz="1800" dirty="0">
                <a:solidFill>
                  <a:schemeClr val="tx2"/>
                </a:solidFill>
              </a:rPr>
              <a:t> </a:t>
            </a:r>
            <a:r>
              <a:rPr lang="bg-BG" sz="1800" dirty="0" err="1">
                <a:solidFill>
                  <a:schemeClr val="tx2"/>
                </a:solidFill>
              </a:rPr>
              <a:t>Export</a:t>
            </a:r>
            <a:r>
              <a:rPr lang="bg-BG" sz="1800" dirty="0">
                <a:solidFill>
                  <a:schemeClr val="tx2"/>
                </a:solidFill>
              </a:rPr>
              <a:t> </a:t>
            </a:r>
            <a:r>
              <a:rPr lang="bg-BG" sz="1800" dirty="0" err="1">
                <a:solidFill>
                  <a:schemeClr val="tx2"/>
                </a:solidFill>
              </a:rPr>
              <a:t>System</a:t>
            </a:r>
            <a:r>
              <a:rPr lang="bg-BG" sz="1800" dirty="0">
                <a:solidFill>
                  <a:schemeClr val="tx2"/>
                </a:solidFill>
              </a:rPr>
              <a:t> (AES), вкл. и Проект по МКС – Специални режими за износ (2.6 UCC </a:t>
            </a:r>
            <a:r>
              <a:rPr lang="bg-BG" sz="1800" dirty="0" err="1">
                <a:solidFill>
                  <a:schemeClr val="tx2"/>
                </a:solidFill>
              </a:rPr>
              <a:t>Special</a:t>
            </a:r>
            <a:r>
              <a:rPr lang="bg-BG" sz="1800" dirty="0">
                <a:solidFill>
                  <a:schemeClr val="tx2"/>
                </a:solidFill>
              </a:rPr>
              <a:t> </a:t>
            </a:r>
            <a:r>
              <a:rPr lang="bg-BG" sz="1800" dirty="0" err="1">
                <a:solidFill>
                  <a:schemeClr val="tx2"/>
                </a:solidFill>
              </a:rPr>
              <a:t>procedures</a:t>
            </a:r>
            <a:r>
              <a:rPr lang="bg-BG" sz="1800" dirty="0">
                <a:solidFill>
                  <a:schemeClr val="tx2"/>
                </a:solidFill>
              </a:rPr>
              <a:t> </a:t>
            </a:r>
            <a:r>
              <a:rPr lang="bg-BG" sz="1800" dirty="0" err="1">
                <a:solidFill>
                  <a:schemeClr val="tx2"/>
                </a:solidFill>
              </a:rPr>
              <a:t>harmonisation</a:t>
            </a:r>
            <a:r>
              <a:rPr lang="bg-BG" sz="1800" dirty="0">
                <a:solidFill>
                  <a:schemeClr val="tx2"/>
                </a:solidFill>
              </a:rPr>
              <a:t> (EXP)) </a:t>
            </a:r>
            <a:r>
              <a:rPr lang="bg-BG" sz="1800" b="1" dirty="0">
                <a:solidFill>
                  <a:schemeClr val="tx2"/>
                </a:solidFill>
              </a:rPr>
              <a:t>върху </a:t>
            </a:r>
            <a:r>
              <a:rPr lang="bg-BG" sz="1800" b="1" dirty="0" err="1">
                <a:solidFill>
                  <a:schemeClr val="tx2"/>
                </a:solidFill>
              </a:rPr>
              <a:t>Cloud</a:t>
            </a:r>
            <a:r>
              <a:rPr lang="bg-BG" sz="1800" b="1" dirty="0">
                <a:solidFill>
                  <a:schemeClr val="tx2"/>
                </a:solidFill>
              </a:rPr>
              <a:t> архитектура</a:t>
            </a:r>
            <a:r>
              <a:rPr lang="bg-BG" sz="1800" dirty="0">
                <a:solidFill>
                  <a:schemeClr val="tx2"/>
                </a:solidFill>
              </a:rPr>
              <a:t>“</a:t>
            </a:r>
            <a:endParaRPr lang="bg-BG" sz="1800" b="1" dirty="0">
              <a:solidFill>
                <a:schemeClr val="tx2"/>
              </a:solidFill>
            </a:endParaRPr>
          </a:p>
        </p:txBody>
      </p:sp>
      <p:sp>
        <p:nvSpPr>
          <p:cNvPr id="5" name="Заглавие 1"/>
          <p:cNvSpPr txBox="1">
            <a:spLocks/>
          </p:cNvSpPr>
          <p:nvPr/>
        </p:nvSpPr>
        <p:spPr>
          <a:xfrm>
            <a:off x="5292080" y="692696"/>
            <a:ext cx="2808312" cy="4344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bg-BG" sz="1800" b="1" dirty="0" smtClean="0">
                <a:solidFill>
                  <a:schemeClr val="tx2"/>
                </a:solidFill>
              </a:rPr>
              <a:t>Д2 – резултати</a:t>
            </a:r>
            <a:endParaRPr lang="bg-BG" sz="1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999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699792" y="1556792"/>
            <a:ext cx="6120680" cy="4824536"/>
          </a:xfrm>
        </p:spPr>
        <p:txBody>
          <a:bodyPr>
            <a:noAutofit/>
          </a:bodyPr>
          <a:lstStyle/>
          <a:p>
            <a:pPr marL="0" lvl="2" algn="just"/>
            <a:r>
              <a:rPr lang="bg-BG" sz="1800" b="1" dirty="0" smtClean="0">
                <a:solidFill>
                  <a:schemeClr val="tx2"/>
                </a:solidFill>
              </a:rPr>
              <a:t>Дата на внедряване </a:t>
            </a:r>
            <a:r>
              <a:rPr lang="bg-BG" sz="1800" dirty="0" smtClean="0">
                <a:solidFill>
                  <a:schemeClr val="tx2"/>
                </a:solidFill>
              </a:rPr>
              <a:t>в реална експлоатация – </a:t>
            </a:r>
            <a:r>
              <a:rPr lang="bg-BG" sz="1800" b="1" dirty="0" smtClean="0">
                <a:solidFill>
                  <a:schemeClr val="tx2"/>
                </a:solidFill>
              </a:rPr>
              <a:t>28.08.2023 г.</a:t>
            </a:r>
          </a:p>
          <a:p>
            <a:pPr marL="0" lvl="2" algn="just"/>
            <a:endParaRPr lang="bg-BG" sz="1900" b="1" dirty="0">
              <a:solidFill>
                <a:schemeClr val="tx2"/>
              </a:solidFill>
            </a:endParaRPr>
          </a:p>
        </p:txBody>
      </p:sp>
      <p:sp>
        <p:nvSpPr>
          <p:cNvPr id="5" name="Заглавие 1"/>
          <p:cNvSpPr txBox="1">
            <a:spLocks/>
          </p:cNvSpPr>
          <p:nvPr/>
        </p:nvSpPr>
        <p:spPr>
          <a:xfrm>
            <a:off x="5292080" y="692696"/>
            <a:ext cx="2808312" cy="4344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bg-BG" sz="1800" b="1" dirty="0" smtClean="0">
                <a:solidFill>
                  <a:schemeClr val="tx2"/>
                </a:solidFill>
              </a:rPr>
              <a:t>Д2 – акценти</a:t>
            </a:r>
            <a:endParaRPr lang="bg-BG" sz="1800" b="1" dirty="0">
              <a:solidFill>
                <a:schemeClr val="tx2"/>
              </a:solidFill>
            </a:endParaRPr>
          </a:p>
        </p:txBody>
      </p:sp>
      <p:pic>
        <p:nvPicPr>
          <p:cNvPr id="4" name="AESNAIOC">
            <a:extLst>
              <a:ext uri="{FF2B5EF4-FFF2-40B4-BE49-F238E27FC236}">
                <a16:creationId xmlns:a16="http://schemas.microsoft.com/office/drawing/2014/main" id="{02E3BFFE-E6D0-AC8B-4F6A-2D31A8FE54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420888"/>
            <a:ext cx="5904656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0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1186</TotalTime>
  <Words>336</Words>
  <Application>Microsoft Office PowerPoint</Application>
  <PresentationFormat>On-screen Show (4:3)</PresentationFormat>
  <Paragraphs>31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тема</vt:lpstr>
      <vt:lpstr>„Развитие и въвеждане на Институционална архитектура на АМ по отношение на Проект по МКС: Автоматизирана система за износа (AES) – компонент 1 и 2 (1.6 UCC Automated Export System (AES), вкл. и Проект по МКС – Специални режими за износ (2.6 UCC Special procedures harmonisation (EXP)) върху Cloud архитектура“</vt:lpstr>
      <vt:lpstr>Д2 - цел</vt:lpstr>
      <vt:lpstr>Д2 - ползи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MG DESIGN OFFICE</dc:creator>
  <cp:lastModifiedBy>Вяра Т.Генова</cp:lastModifiedBy>
  <cp:revision>75</cp:revision>
  <cp:lastPrinted>2023-11-24T13:27:38Z</cp:lastPrinted>
  <dcterms:created xsi:type="dcterms:W3CDTF">2020-05-12T09:06:58Z</dcterms:created>
  <dcterms:modified xsi:type="dcterms:W3CDTF">2023-11-27T15:39:22Z</dcterms:modified>
</cp:coreProperties>
</file>