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7" r:id="rId3"/>
    <p:sldId id="278" r:id="rId4"/>
    <p:sldId id="285" r:id="rId5"/>
    <p:sldId id="286" r:id="rId6"/>
    <p:sldId id="287" r:id="rId7"/>
    <p:sldId id="279" r:id="rId8"/>
    <p:sldId id="280" r:id="rId9"/>
    <p:sldId id="288" r:id="rId10"/>
    <p:sldId id="289" r:id="rId11"/>
    <p:sldId id="290" r:id="rId12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255" autoAdjust="0"/>
  </p:normalViewPr>
  <p:slideViewPr>
    <p:cSldViewPr showGuides="1">
      <p:cViewPr varScale="1">
        <p:scale>
          <a:sx n="108" d="100"/>
          <a:sy n="108" d="100"/>
        </p:scale>
        <p:origin x="68" y="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28859-3C06-4C9E-B955-85D96CD87CA8}" type="datetimeFigureOut">
              <a:rPr lang="en-US" smtClean="0"/>
              <a:t>10-Oct-23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4F906-2DFB-4B8E-932F-DA77B58CF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21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120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16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70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5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7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59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72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4F906-2DFB-4B8E-932F-DA77B58CFF9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96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pPr/>
              <a:t>10.10.2023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2699792" y="4020746"/>
            <a:ext cx="5974432" cy="279263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Административен договор № BG05SFOP001-1.025-0001-С01/29.11.2021 г  за предоставяне на безвъзмездна финансова помощ по Процедура 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BG05SFOP001-1.025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 съответствие с целите и приоритетите на Оперативна програма „Добро управление“</a:t>
            </a:r>
            <a:r>
              <a:rPr lang="bg-BG" sz="1200" b="1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</a:t>
            </a:r>
            <a: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dirty="0">
                <a:solidFill>
                  <a:srgbClr val="1F497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bg-BG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Заглавие 1"/>
          <p:cNvSpPr txBox="1">
            <a:spLocks/>
          </p:cNvSpPr>
          <p:nvPr/>
        </p:nvSpPr>
        <p:spPr>
          <a:xfrm>
            <a:off x="107505" y="2519718"/>
            <a:ext cx="2088232" cy="9092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defPPr>
              <a:defRPr lang="bg-BG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bg-BG" sz="1600" b="1" dirty="0" smtClean="0">
                <a:solidFill>
                  <a:schemeClr val="tx2"/>
                </a:solidFill>
              </a:rPr>
              <a:t>Кольо Колев, </a:t>
            </a:r>
            <a:r>
              <a:rPr lang="bg-BG" sz="1600" dirty="0" smtClean="0">
                <a:solidFill>
                  <a:schemeClr val="tx2"/>
                </a:solidFill>
              </a:rPr>
              <a:t>ръководител на проекта</a:t>
            </a:r>
          </a:p>
          <a:p>
            <a:pPr algn="ctr"/>
            <a:r>
              <a:rPr lang="bg-BG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  <a:latin typeface="+mn-lt"/>
              </a:rPr>
              <a:t>Агенция „Митници“ </a:t>
            </a:r>
            <a:endParaRPr lang="bg-BG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70684" y="2204864"/>
            <a:ext cx="58326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Надграждане на основните системи на Агенция „</a:t>
            </a:r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</a:rPr>
              <a:t>Митници</a:t>
            </a:r>
            <a:r>
              <a:rPr lang="bg-BG" sz="28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</a:rPr>
              <a:t>“ за предоставяне на данни и услуги – БИМИС (фаза 3)</a:t>
            </a:r>
            <a:endParaRPr lang="bg-BG" sz="28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79512" y="332656"/>
            <a:ext cx="82089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bg-BG" sz="2000" b="1" dirty="0" smtClean="0">
                <a:solidFill>
                  <a:srgbClr val="1F497D"/>
                </a:solidFill>
              </a:rPr>
              <a:t>Очаквани ефекти от реализация на проекта</a:t>
            </a:r>
            <a:endParaRPr lang="bg-BG" sz="2000" b="1" dirty="0">
              <a:solidFill>
                <a:srgbClr val="1F497D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95736" y="1196752"/>
            <a:ext cx="6491064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Подобрено административно обслужване на бизнеса и гражданите като участници в единната европейска митническа среда;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Поетапно изпълнение на поетите ангажименти за прилагане на европейското законодателство и инициативи за създаване на безкнижна среда и напълно електронни митници – чрез последващо развитие и въвеждане на Институционалната архитектура на АМ до обхващане на основните и спомагателни митнически процеси;  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Бърз и улеснен достъп от всички заинтересовани страни до основните и спомагателни митнически процеси – гаранция за конкурентост на икономическите оператори и сигурност на границите;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Повишена надеждност на работа на системите на Агенция „Митници“ чрез намаляване на времето на неработоспособност, която допринася за създаване на по-добра бизнес среда и конкурентоспособност за икономическите оператори, както и гарантира осигуряването на прозрачност на работата и решенията на администрацията;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Повишена надеждност при работата на системите на Агенция „Митници“ чрез намаляване на процента на грешки при обмена на съобщения между митническите системи на Република България и държавите членки на ЕС, както и между Агенция „Митници“ и икономическите оператори, което ще допринесе за удовлетворяване на потребителите от ползване на качествени електронни административни услуги</a:t>
            </a:r>
            <a:r>
              <a:rPr lang="ru-RU" sz="1600" dirty="0" smtClean="0">
                <a:solidFill>
                  <a:srgbClr val="1F497D"/>
                </a:solidFill>
              </a:rPr>
              <a:t>;</a:t>
            </a: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79512" y="548680"/>
            <a:ext cx="8208912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bg-BG" sz="2000" b="1" dirty="0" smtClean="0">
                <a:solidFill>
                  <a:srgbClr val="1F497D"/>
                </a:solidFill>
              </a:rPr>
              <a:t>Очаквани ефекти от реализация на проекта</a:t>
            </a:r>
            <a:endParaRPr lang="bg-BG" sz="2000" b="1" dirty="0">
              <a:solidFill>
                <a:srgbClr val="1F497D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95736" y="1196752"/>
            <a:ext cx="6491064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1F497D"/>
                </a:solidFill>
              </a:rPr>
              <a:t>Осигуряване на необходимата ИТ </a:t>
            </a:r>
            <a:r>
              <a:rPr lang="ru-RU" sz="1600" dirty="0">
                <a:solidFill>
                  <a:srgbClr val="1F497D"/>
                </a:solidFill>
              </a:rPr>
              <a:t>инфраструктура, </a:t>
            </a:r>
            <a:r>
              <a:rPr lang="ru-RU" sz="1600" dirty="0" smtClean="0">
                <a:solidFill>
                  <a:srgbClr val="1F497D"/>
                </a:solidFill>
              </a:rPr>
              <a:t>наличност и капацитет;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1F497D"/>
                </a:solidFill>
              </a:rPr>
              <a:t>Осигуряване на </a:t>
            </a:r>
            <a:r>
              <a:rPr lang="ru-RU" sz="1600" dirty="0">
                <a:solidFill>
                  <a:srgbClr val="1F497D"/>
                </a:solidFill>
              </a:rPr>
              <a:t>високо </a:t>
            </a:r>
            <a:r>
              <a:rPr lang="ru-RU" sz="1600" dirty="0" smtClean="0">
                <a:solidFill>
                  <a:srgbClr val="1F497D"/>
                </a:solidFill>
              </a:rPr>
              <a:t>ниво </a:t>
            </a:r>
            <a:r>
              <a:rPr lang="bg-BG" sz="1600" dirty="0">
                <a:solidFill>
                  <a:srgbClr val="1F497D"/>
                </a:solidFill>
              </a:rPr>
              <a:t>на мрежова и информационна сигурност на информационните системи на АМ</a:t>
            </a:r>
            <a:r>
              <a:rPr lang="ru-RU" sz="1600" dirty="0" smtClean="0">
                <a:solidFill>
                  <a:srgbClr val="1F497D"/>
                </a:solidFill>
              </a:rPr>
              <a:t>;</a:t>
            </a: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1F497D"/>
                </a:solidFill>
              </a:rPr>
              <a:t>Гаранция </a:t>
            </a:r>
            <a:r>
              <a:rPr lang="ru-RU" sz="1600" dirty="0">
                <a:solidFill>
                  <a:srgbClr val="1F497D"/>
                </a:solidFill>
              </a:rPr>
              <a:t>за непрекъснатост на основни бизнес процеси в митническата администрация;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srgbClr val="1F497D"/>
                </a:solidFill>
              </a:rPr>
              <a:t>Управление </a:t>
            </a:r>
            <a:r>
              <a:rPr lang="ru-RU" sz="1600" dirty="0">
                <a:solidFill>
                  <a:srgbClr val="1F497D"/>
                </a:solidFill>
              </a:rPr>
              <a:t>на непрекъсваемостта на ИТ услугите;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Подобрено качество на предоставяните ИТ услуги на икономическите оператори от търговския сектор;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Осигуряване на киберзащита, за откриване на заплахи, реакция при инциденти и автоматизация на дейностите по мониторинг в областта на ИТ сигурността в АМ;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 smtClean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Повишено ниво на резервираност на данните (</a:t>
            </a:r>
            <a:r>
              <a:rPr lang="en-US" sz="1600" dirty="0" smtClean="0">
                <a:solidFill>
                  <a:srgbClr val="1F497D"/>
                </a:solidFill>
              </a:rPr>
              <a:t>DRC</a:t>
            </a:r>
            <a:r>
              <a:rPr lang="bg-BG" sz="1600" dirty="0" smtClean="0">
                <a:solidFill>
                  <a:srgbClr val="1F497D"/>
                </a:solidFill>
              </a:rPr>
              <a:t>)</a:t>
            </a:r>
            <a:r>
              <a:rPr lang="ru-RU" sz="1600" dirty="0" smtClean="0">
                <a:solidFill>
                  <a:srgbClr val="1F497D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10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27784" y="1268760"/>
            <a:ext cx="6059016" cy="53285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6516216" y="692696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Съдържание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419872" y="2348880"/>
            <a:ext cx="432048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bg-BG" kern="0" dirty="0" smtClean="0">
                <a:solidFill>
                  <a:srgbClr val="1F497D"/>
                </a:solidFill>
              </a:rPr>
              <a:t>1. Общи </a:t>
            </a:r>
            <a:r>
              <a:rPr lang="bg-BG" kern="0" dirty="0">
                <a:solidFill>
                  <a:srgbClr val="1F497D"/>
                </a:solidFill>
              </a:rPr>
              <a:t>параметри на </a:t>
            </a:r>
            <a:r>
              <a:rPr lang="bg-BG" kern="0" dirty="0" smtClean="0">
                <a:solidFill>
                  <a:srgbClr val="1F497D"/>
                </a:solidFill>
              </a:rPr>
              <a:t>проекта</a:t>
            </a:r>
            <a:endParaRPr lang="bg-BG" kern="0" dirty="0">
              <a:solidFill>
                <a:srgbClr val="1F497D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rgbClr val="1F497D"/>
                </a:solidFill>
              </a:rPr>
              <a:t>2. Предизвикателства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rgbClr val="1F497D"/>
                </a:solidFill>
              </a:rPr>
              <a:t>3. Подход за </a:t>
            </a:r>
            <a:r>
              <a:rPr lang="en-US" kern="0" dirty="0">
                <a:solidFill>
                  <a:srgbClr val="1F497D"/>
                </a:solidFill>
              </a:rPr>
              <a:t>IT </a:t>
            </a:r>
            <a:r>
              <a:rPr lang="bg-BG" kern="0" dirty="0">
                <a:solidFill>
                  <a:srgbClr val="1F497D"/>
                </a:solidFill>
              </a:rPr>
              <a:t>решение</a:t>
            </a: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rgbClr val="1F497D"/>
                </a:solidFill>
              </a:rPr>
              <a:t>4. Представяне на проектните дейности – </a:t>
            </a:r>
            <a:r>
              <a:rPr lang="bg-BG" kern="0" dirty="0" smtClean="0">
                <a:solidFill>
                  <a:srgbClr val="1F497D"/>
                </a:solidFill>
              </a:rPr>
              <a:t>очаквани </a:t>
            </a:r>
            <a:r>
              <a:rPr lang="bg-BG" kern="0" dirty="0">
                <a:solidFill>
                  <a:srgbClr val="1F497D"/>
                </a:solidFill>
              </a:rPr>
              <a:t>резултати и </a:t>
            </a:r>
            <a:r>
              <a:rPr lang="bg-BG" kern="0" dirty="0" smtClean="0">
                <a:solidFill>
                  <a:srgbClr val="1F497D"/>
                </a:solidFill>
              </a:rPr>
              <a:t>очаквани ефекти </a:t>
            </a:r>
            <a:r>
              <a:rPr lang="bg-BG" kern="0" dirty="0">
                <a:solidFill>
                  <a:srgbClr val="1F497D"/>
                </a:solidFill>
              </a:rPr>
              <a:t>от </a:t>
            </a:r>
            <a:r>
              <a:rPr lang="bg-BG" kern="0" dirty="0" smtClean="0">
                <a:solidFill>
                  <a:srgbClr val="1F497D"/>
                </a:solidFill>
              </a:rPr>
              <a:t>реализация на проекта</a:t>
            </a:r>
            <a:endParaRPr lang="bg-BG" kern="0" dirty="0">
              <a:solidFill>
                <a:srgbClr val="1F497D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lang="bg-BG" kern="0" dirty="0">
                <a:solidFill>
                  <a:srgbClr val="1F497D"/>
                </a:solidFill>
              </a:rPr>
              <a:t>5. Време за въпроси</a:t>
            </a:r>
          </a:p>
        </p:txBody>
      </p:sp>
      <p:sp>
        <p:nvSpPr>
          <p:cNvPr id="6" name="Rectangle 5"/>
          <p:cNvSpPr/>
          <p:nvPr/>
        </p:nvSpPr>
        <p:spPr>
          <a:xfrm>
            <a:off x="1668" y="2765421"/>
            <a:ext cx="21940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bg-BG" kern="0" dirty="0">
                <a:solidFill>
                  <a:schemeClr val="tx2"/>
                </a:solidFill>
              </a:rPr>
              <a:t>Агенция „Митници“</a:t>
            </a:r>
          </a:p>
          <a:p>
            <a:pPr lvl="0" algn="ctr">
              <a:defRPr/>
            </a:pPr>
            <a:r>
              <a:rPr lang="bg-BG" kern="0" dirty="0" smtClean="0">
                <a:solidFill>
                  <a:schemeClr val="tx2"/>
                </a:solidFill>
              </a:rPr>
              <a:t>13.10.2023 г., София</a:t>
            </a:r>
            <a:endParaRPr lang="bg-BG" kern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979712" y="1268760"/>
            <a:ext cx="6707088" cy="4857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just">
              <a:spcAft>
                <a:spcPts val="600"/>
              </a:spcAft>
              <a:tabLst>
                <a:tab pos="-457200" algn="l"/>
              </a:tabLst>
            </a:pP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5076056" y="764704"/>
            <a:ext cx="3240360" cy="394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Общи параметри на проекта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39752" y="1412776"/>
            <a:ext cx="640871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Обхваща </a:t>
            </a:r>
            <a:r>
              <a:rPr lang="ru-RU" sz="2000" b="1" kern="0" dirty="0" smtClean="0">
                <a:solidFill>
                  <a:schemeClr val="tx2"/>
                </a:solidFill>
              </a:rPr>
              <a:t>девет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en-US" sz="2000" kern="0" dirty="0" smtClean="0">
                <a:solidFill>
                  <a:schemeClr val="tx2"/>
                </a:solidFill>
              </a:rPr>
              <a:t>(</a:t>
            </a:r>
            <a:r>
              <a:rPr lang="ru-RU" sz="2000" kern="0" dirty="0" smtClean="0">
                <a:solidFill>
                  <a:schemeClr val="tx2"/>
                </a:solidFill>
              </a:rPr>
              <a:t>четири + три + две</a:t>
            </a:r>
            <a:r>
              <a:rPr lang="en-US" sz="2000" kern="0" dirty="0" smtClean="0">
                <a:solidFill>
                  <a:schemeClr val="tx2"/>
                </a:solidFill>
              </a:rPr>
              <a:t>)</a:t>
            </a:r>
            <a:r>
              <a:rPr lang="ru-RU" sz="2000" kern="0" dirty="0" smtClean="0">
                <a:solidFill>
                  <a:schemeClr val="tx2"/>
                </a:solidFill>
              </a:rPr>
              <a:t> </a:t>
            </a:r>
            <a:r>
              <a:rPr lang="ru-RU" sz="2000" kern="0" dirty="0" smtClean="0">
                <a:solidFill>
                  <a:schemeClr val="tx2"/>
                </a:solidFill>
              </a:rPr>
              <a:t>дейности –  с анекси от юни 2022 г</a:t>
            </a:r>
            <a:r>
              <a:rPr lang="ru-RU" sz="2000" kern="0" dirty="0">
                <a:solidFill>
                  <a:schemeClr val="tx2"/>
                </a:solidFill>
              </a:rPr>
              <a:t>. и от юли </a:t>
            </a:r>
            <a:r>
              <a:rPr lang="ru-RU" sz="2000" kern="0" dirty="0" smtClean="0">
                <a:solidFill>
                  <a:schemeClr val="tx2"/>
                </a:solidFill>
              </a:rPr>
              <a:t>2023 г.</a:t>
            </a:r>
            <a:endParaRPr lang="ru-RU" sz="2000" kern="0" dirty="0" smtClean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 smtClean="0">
                <a:solidFill>
                  <a:schemeClr val="tx2"/>
                </a:solidFill>
              </a:rPr>
              <a:t>Срок </a:t>
            </a:r>
            <a:r>
              <a:rPr lang="ru-RU" sz="2000" kern="0" dirty="0">
                <a:solidFill>
                  <a:schemeClr val="tx2"/>
                </a:solidFill>
              </a:rPr>
              <a:t>за </a:t>
            </a:r>
            <a:r>
              <a:rPr lang="ru-RU" sz="2000" kern="0" dirty="0" smtClean="0">
                <a:solidFill>
                  <a:schemeClr val="tx2"/>
                </a:solidFill>
              </a:rPr>
              <a:t>изпълнение</a:t>
            </a:r>
            <a:r>
              <a:rPr lang="ru-RU" sz="2000" kern="0" dirty="0">
                <a:solidFill>
                  <a:schemeClr val="tx2"/>
                </a:solidFill>
              </a:rPr>
              <a:t> </a:t>
            </a:r>
            <a:r>
              <a:rPr lang="ru-RU" sz="2000" kern="0" dirty="0" smtClean="0">
                <a:solidFill>
                  <a:schemeClr val="tx2"/>
                </a:solidFill>
              </a:rPr>
              <a:t>: </a:t>
            </a:r>
            <a:r>
              <a:rPr lang="ru-RU" sz="2000" kern="0" dirty="0">
                <a:solidFill>
                  <a:schemeClr val="tx2"/>
                </a:solidFill>
              </a:rPr>
              <a:t>01.09.2021 г. - 31.12.2023 г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r>
              <a:rPr lang="en-US" sz="2000" kern="0" dirty="0" smtClean="0">
                <a:solidFill>
                  <a:schemeClr val="tx2"/>
                </a:solidFill>
              </a:rPr>
              <a:t> </a:t>
            </a:r>
            <a:endParaRPr lang="bg-BG" sz="2000" kern="0" dirty="0" smtClean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ru-RU" sz="2000" kern="0" dirty="0">
                <a:solidFill>
                  <a:schemeClr val="tx2"/>
                </a:solidFill>
              </a:rPr>
              <a:t>Стойност на проекта :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ru-RU" sz="2000" kern="0" dirty="0">
                <a:solidFill>
                  <a:schemeClr val="tx2"/>
                </a:solidFill>
              </a:rPr>
              <a:t>       25 390 </a:t>
            </a:r>
            <a:r>
              <a:rPr lang="ru-RU" sz="2000" kern="0" dirty="0" smtClean="0">
                <a:solidFill>
                  <a:schemeClr val="tx2"/>
                </a:solidFill>
              </a:rPr>
              <a:t>974,75 </a:t>
            </a:r>
            <a:r>
              <a:rPr lang="bg-BG" sz="2000" kern="0" dirty="0" smtClean="0">
                <a:solidFill>
                  <a:schemeClr val="tx2"/>
                </a:solidFill>
              </a:rPr>
              <a:t>лв., в т.ч.: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bg-BG" sz="2000" kern="0" dirty="0" smtClean="0">
                <a:solidFill>
                  <a:schemeClr val="tx2"/>
                </a:solidFill>
              </a:rPr>
              <a:t>       21 582 328,54 лв. финансиране от ЕС и 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bg-BG" sz="2000" kern="0" dirty="0" smtClean="0">
                <a:solidFill>
                  <a:schemeClr val="tx2"/>
                </a:solidFill>
              </a:rPr>
              <a:t>         3 808 646,21 лв. национално финансиране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endParaRPr lang="ru-RU" sz="2000" kern="0" dirty="0">
              <a:solidFill>
                <a:schemeClr val="tx2"/>
              </a:solidFill>
            </a:endParaRPr>
          </a:p>
          <a:p>
            <a:pPr lvl="0" algn="just">
              <a:lnSpc>
                <a:spcPct val="150000"/>
              </a:lnSpc>
              <a:defRPr/>
            </a:pPr>
            <a:r>
              <a:rPr lang="bg-BG" sz="2000" kern="0" dirty="0" smtClean="0">
                <a:solidFill>
                  <a:schemeClr val="tx2"/>
                </a:solidFill>
              </a:rPr>
              <a:t>Осъществява  се с финансовата подкрепа на </a:t>
            </a:r>
            <a:r>
              <a:rPr lang="bg-BG" sz="2000" b="1" kern="0" dirty="0" smtClean="0">
                <a:solidFill>
                  <a:schemeClr val="tx2"/>
                </a:solidFill>
              </a:rPr>
              <a:t>Оперативна програма </a:t>
            </a:r>
            <a:r>
              <a:rPr lang="ru-RU" sz="2000" b="1" kern="0" dirty="0" smtClean="0">
                <a:solidFill>
                  <a:schemeClr val="tx2"/>
                </a:solidFill>
              </a:rPr>
              <a:t>„</a:t>
            </a:r>
            <a:r>
              <a:rPr lang="bg-BG" sz="2000" b="1" kern="0" dirty="0" smtClean="0">
                <a:solidFill>
                  <a:schemeClr val="tx2"/>
                </a:solidFill>
              </a:rPr>
              <a:t>Добро</a:t>
            </a:r>
            <a:r>
              <a:rPr lang="ru-RU" sz="2000" b="1" kern="0" dirty="0" smtClean="0">
                <a:solidFill>
                  <a:schemeClr val="tx2"/>
                </a:solidFill>
              </a:rPr>
              <a:t> </a:t>
            </a:r>
            <a:r>
              <a:rPr lang="ru-RU" sz="2000" b="1" kern="0" dirty="0">
                <a:solidFill>
                  <a:schemeClr val="tx2"/>
                </a:solidFill>
              </a:rPr>
              <a:t>управление“, </a:t>
            </a:r>
            <a:r>
              <a:rPr lang="ru-RU" sz="2000" kern="0" dirty="0">
                <a:solidFill>
                  <a:schemeClr val="tx2"/>
                </a:solidFill>
              </a:rPr>
              <a:t>съфинансирана от </a:t>
            </a:r>
            <a:r>
              <a:rPr lang="bg-BG" sz="2000" kern="0" dirty="0" smtClean="0">
                <a:solidFill>
                  <a:schemeClr val="tx2"/>
                </a:solidFill>
              </a:rPr>
              <a:t>Европейския съюз чрез Европейския социален фонд</a:t>
            </a:r>
            <a:r>
              <a:rPr lang="ru-RU" sz="2000" kern="0" dirty="0" smtClean="0">
                <a:solidFill>
                  <a:schemeClr val="tx2"/>
                </a:solidFill>
              </a:rPr>
              <a:t>.</a:t>
            </a:r>
            <a:endParaRPr kumimoji="0" lang="bg-BG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14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6056" y="692696"/>
            <a:ext cx="3610744" cy="576064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</a:rPr>
              <a:t>Проектни дейности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484784"/>
            <a:ext cx="6203032" cy="511256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dirty="0"/>
              <a:t> </a:t>
            </a:r>
            <a:r>
              <a:rPr lang="bg-BG" sz="6200" b="1" dirty="0" smtClean="0">
                <a:solidFill>
                  <a:schemeClr val="tx2"/>
                </a:solidFill>
              </a:rPr>
              <a:t>Дейност 1</a:t>
            </a:r>
            <a:r>
              <a:rPr lang="bg-BG" sz="6200" dirty="0" smtClean="0">
                <a:solidFill>
                  <a:schemeClr val="tx2"/>
                </a:solidFill>
              </a:rPr>
              <a:t> - „Развитие и въвеждане на Институционална архитектура на АМ по отношение на Проект по МКС: </a:t>
            </a:r>
            <a:r>
              <a:rPr lang="bg-BG" sz="6200" b="1" dirty="0" smtClean="0">
                <a:solidFill>
                  <a:schemeClr val="tx2"/>
                </a:solidFill>
              </a:rPr>
              <a:t>Система за контрол на вноса </a:t>
            </a:r>
            <a:r>
              <a:rPr lang="bg-BG" sz="6200" dirty="0" smtClean="0">
                <a:solidFill>
                  <a:schemeClr val="tx2"/>
                </a:solidFill>
              </a:rPr>
              <a:t>(СКВ 2) версия 2 (1.19 UCC – </a:t>
            </a:r>
            <a:r>
              <a:rPr lang="bg-BG" sz="6200" dirty="0" err="1" smtClean="0">
                <a:solidFill>
                  <a:schemeClr val="tx2"/>
                </a:solidFill>
              </a:rPr>
              <a:t>Import</a:t>
            </a:r>
            <a:r>
              <a:rPr lang="bg-BG" sz="6200" dirty="0" smtClean="0">
                <a:solidFill>
                  <a:schemeClr val="tx2"/>
                </a:solidFill>
              </a:rPr>
              <a:t> </a:t>
            </a:r>
            <a:r>
              <a:rPr lang="bg-BG" sz="6200" dirty="0" err="1" smtClean="0">
                <a:solidFill>
                  <a:schemeClr val="tx2"/>
                </a:solidFill>
              </a:rPr>
              <a:t>Control</a:t>
            </a:r>
            <a:r>
              <a:rPr lang="bg-BG" sz="6200" dirty="0" smtClean="0">
                <a:solidFill>
                  <a:schemeClr val="tx2"/>
                </a:solidFill>
              </a:rPr>
              <a:t> </a:t>
            </a:r>
            <a:r>
              <a:rPr lang="bg-BG" sz="6200" dirty="0" err="1" smtClean="0">
                <a:solidFill>
                  <a:schemeClr val="tx2"/>
                </a:solidFill>
              </a:rPr>
              <a:t>System</a:t>
            </a:r>
            <a:r>
              <a:rPr lang="bg-BG" sz="6200" dirty="0" smtClean="0">
                <a:solidFill>
                  <a:schemeClr val="tx2"/>
                </a:solidFill>
              </a:rPr>
              <a:t> 2 (ICS 2 </a:t>
            </a:r>
            <a:r>
              <a:rPr lang="bg-BG" sz="6200" dirty="0" err="1" smtClean="0">
                <a:solidFill>
                  <a:schemeClr val="tx2"/>
                </a:solidFill>
              </a:rPr>
              <a:t>release</a:t>
            </a:r>
            <a:r>
              <a:rPr lang="bg-BG" sz="6200" dirty="0" smtClean="0">
                <a:solidFill>
                  <a:schemeClr val="tx2"/>
                </a:solidFill>
              </a:rPr>
              <a:t> 2), вкл. и Проект по МКС: Уведомление за пристигане (2.1 UCC </a:t>
            </a:r>
            <a:r>
              <a:rPr lang="bg-BG" sz="6200" dirty="0" err="1" smtClean="0">
                <a:solidFill>
                  <a:schemeClr val="tx2"/>
                </a:solidFill>
              </a:rPr>
              <a:t>Notifications</a:t>
            </a:r>
            <a:r>
              <a:rPr lang="bg-BG" sz="6200" dirty="0" smtClean="0">
                <a:solidFill>
                  <a:schemeClr val="tx2"/>
                </a:solidFill>
              </a:rPr>
              <a:t> </a:t>
            </a:r>
            <a:r>
              <a:rPr lang="bg-BG" sz="6200" dirty="0" err="1" smtClean="0">
                <a:solidFill>
                  <a:schemeClr val="tx2"/>
                </a:solidFill>
              </a:rPr>
              <a:t>of</a:t>
            </a:r>
            <a:r>
              <a:rPr lang="bg-BG" sz="6200" dirty="0" smtClean="0">
                <a:solidFill>
                  <a:schemeClr val="tx2"/>
                </a:solidFill>
              </a:rPr>
              <a:t> </a:t>
            </a:r>
            <a:r>
              <a:rPr lang="bg-BG" sz="6200" dirty="0" err="1" smtClean="0">
                <a:solidFill>
                  <a:schemeClr val="tx2"/>
                </a:solidFill>
              </a:rPr>
              <a:t>arrival</a:t>
            </a:r>
            <a:r>
              <a:rPr lang="bg-BG" sz="6200" dirty="0" smtClean="0">
                <a:solidFill>
                  <a:schemeClr val="tx2"/>
                </a:solidFill>
              </a:rPr>
              <a:t>) върху Cloud архитектура“ и „Развитие и въвеждане на Институционална архитектура на АМ по отношение на модул „</a:t>
            </a:r>
            <a:r>
              <a:rPr lang="bg-BG" sz="6200" b="1" dirty="0" smtClean="0">
                <a:solidFill>
                  <a:schemeClr val="tx2"/>
                </a:solidFill>
              </a:rPr>
              <a:t>Анализ на риска</a:t>
            </a:r>
            <a:r>
              <a:rPr lang="bg-BG" sz="6200" dirty="0" smtClean="0">
                <a:solidFill>
                  <a:schemeClr val="tx2"/>
                </a:solidFill>
              </a:rPr>
              <a:t>“ (МАР) – отразяване на промените, произтичащи от Система за контрол на вноса (СКВ 2) версия 2 върху Cloud архитектура“;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/>
            </a:r>
            <a:br>
              <a:rPr lang="ru-RU" sz="6200" dirty="0">
                <a:solidFill>
                  <a:schemeClr val="tx2"/>
                </a:solidFill>
              </a:rPr>
            </a:b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2 </a:t>
            </a:r>
            <a:r>
              <a:rPr lang="ru-RU" sz="6200" dirty="0">
                <a:solidFill>
                  <a:schemeClr val="tx2"/>
                </a:solidFill>
              </a:rPr>
              <a:t>-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 Проект по МКС: </a:t>
            </a:r>
            <a:r>
              <a:rPr lang="ru-RU" sz="6200" b="1" dirty="0" err="1">
                <a:solidFill>
                  <a:schemeClr val="tx2"/>
                </a:solidFill>
              </a:rPr>
              <a:t>Автоматизирана</a:t>
            </a:r>
            <a:r>
              <a:rPr lang="ru-RU" sz="6200" b="1" dirty="0">
                <a:solidFill>
                  <a:schemeClr val="tx2"/>
                </a:solidFill>
              </a:rPr>
              <a:t> система за износа</a:t>
            </a:r>
            <a:r>
              <a:rPr lang="ru-RU" sz="6200" dirty="0">
                <a:solidFill>
                  <a:schemeClr val="tx2"/>
                </a:solidFill>
              </a:rPr>
              <a:t> (AES) – компонент 1 и 2 (1.6 UCC </a:t>
            </a:r>
            <a:r>
              <a:rPr lang="ru-RU" sz="6200" dirty="0" err="1">
                <a:solidFill>
                  <a:schemeClr val="tx2"/>
                </a:solidFill>
              </a:rPr>
              <a:t>Automated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Export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System</a:t>
            </a:r>
            <a:r>
              <a:rPr lang="ru-RU" sz="6200" dirty="0">
                <a:solidFill>
                  <a:schemeClr val="tx2"/>
                </a:solidFill>
              </a:rPr>
              <a:t> (AES), вкл. и Проект по МКС – </a:t>
            </a:r>
            <a:r>
              <a:rPr lang="ru-RU" sz="6200" b="1" dirty="0" err="1">
                <a:solidFill>
                  <a:schemeClr val="tx2"/>
                </a:solidFill>
              </a:rPr>
              <a:t>Специални</a:t>
            </a:r>
            <a:r>
              <a:rPr lang="ru-RU" sz="6200" b="1" dirty="0">
                <a:solidFill>
                  <a:schemeClr val="tx2"/>
                </a:solidFill>
              </a:rPr>
              <a:t> </a:t>
            </a:r>
            <a:r>
              <a:rPr lang="ru-RU" sz="6200" b="1" dirty="0" err="1">
                <a:solidFill>
                  <a:schemeClr val="tx2"/>
                </a:solidFill>
              </a:rPr>
              <a:t>режими</a:t>
            </a:r>
            <a:r>
              <a:rPr lang="ru-RU" sz="6200" b="1" dirty="0">
                <a:solidFill>
                  <a:schemeClr val="tx2"/>
                </a:solidFill>
              </a:rPr>
              <a:t> за износ </a:t>
            </a:r>
            <a:r>
              <a:rPr lang="ru-RU" sz="6200" dirty="0">
                <a:solidFill>
                  <a:schemeClr val="tx2"/>
                </a:solidFill>
              </a:rPr>
              <a:t>(2.6 UCC </a:t>
            </a:r>
            <a:r>
              <a:rPr lang="ru-RU" sz="6200" dirty="0" err="1">
                <a:solidFill>
                  <a:schemeClr val="tx2"/>
                </a:solidFill>
              </a:rPr>
              <a:t>Special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procedures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harmonisation</a:t>
            </a:r>
            <a:r>
              <a:rPr lang="ru-RU" sz="6200" dirty="0">
                <a:solidFill>
                  <a:schemeClr val="tx2"/>
                </a:solidFill>
              </a:rPr>
              <a:t> (EXP))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архитектура</a:t>
            </a:r>
            <a:r>
              <a:rPr lang="ru-RU" sz="6200" dirty="0" smtClean="0">
                <a:solidFill>
                  <a:schemeClr val="tx2"/>
                </a:solidFill>
              </a:rPr>
              <a:t>“;</a:t>
            </a: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/>
            </a:r>
            <a:br>
              <a:rPr lang="ru-RU" sz="6200" dirty="0">
                <a:solidFill>
                  <a:schemeClr val="tx2"/>
                </a:solidFill>
              </a:rPr>
            </a:br>
            <a:r>
              <a:rPr lang="ru-RU" sz="6200" b="1" dirty="0" err="1" smtClean="0">
                <a:solidFill>
                  <a:schemeClr val="tx2"/>
                </a:solidFill>
              </a:rPr>
              <a:t>Дейност</a:t>
            </a:r>
            <a:r>
              <a:rPr lang="ru-RU" sz="6200" b="1" dirty="0" smtClean="0">
                <a:solidFill>
                  <a:schemeClr val="tx2"/>
                </a:solidFill>
              </a:rPr>
              <a:t> </a:t>
            </a:r>
            <a:r>
              <a:rPr lang="ru-RU" sz="6200" b="1" dirty="0">
                <a:solidFill>
                  <a:schemeClr val="tx2"/>
                </a:solidFill>
              </a:rPr>
              <a:t>3</a:t>
            </a:r>
            <a:r>
              <a:rPr lang="ru-RU" sz="6200" dirty="0">
                <a:solidFill>
                  <a:schemeClr val="tx2"/>
                </a:solidFill>
              </a:rPr>
              <a:t> - „Развитие и </a:t>
            </a:r>
            <a:r>
              <a:rPr lang="ru-RU" sz="6200" dirty="0" err="1">
                <a:solidFill>
                  <a:schemeClr val="tx2"/>
                </a:solidFill>
              </a:rPr>
              <a:t>въвеждане</a:t>
            </a:r>
            <a:r>
              <a:rPr lang="ru-RU" sz="6200" dirty="0">
                <a:solidFill>
                  <a:schemeClr val="tx2"/>
                </a:solidFill>
              </a:rPr>
              <a:t> на </a:t>
            </a:r>
            <a:r>
              <a:rPr lang="ru-RU" sz="62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6200" dirty="0">
                <a:solidFill>
                  <a:schemeClr val="tx2"/>
                </a:solidFill>
              </a:rPr>
              <a:t> архитектура на АМ по отношение на Проект по МКС: </a:t>
            </a:r>
            <a:r>
              <a:rPr lang="ru-RU" sz="6200" b="1" dirty="0" err="1">
                <a:solidFill>
                  <a:schemeClr val="tx2"/>
                </a:solidFill>
              </a:rPr>
              <a:t>Подобряване</a:t>
            </a:r>
            <a:r>
              <a:rPr lang="ru-RU" sz="6200" b="1" dirty="0">
                <a:solidFill>
                  <a:schemeClr val="tx2"/>
                </a:solidFill>
              </a:rPr>
              <a:t> на </a:t>
            </a:r>
            <a:r>
              <a:rPr lang="ru-RU" sz="6200" b="1" dirty="0" err="1">
                <a:solidFill>
                  <a:schemeClr val="tx2"/>
                </a:solidFill>
              </a:rPr>
              <a:t>новата</a:t>
            </a:r>
            <a:r>
              <a:rPr lang="ru-RU" sz="6200" b="1" dirty="0">
                <a:solidFill>
                  <a:schemeClr val="tx2"/>
                </a:solidFill>
              </a:rPr>
              <a:t> </a:t>
            </a:r>
            <a:r>
              <a:rPr lang="ru-RU" sz="6200" b="1" dirty="0" err="1">
                <a:solidFill>
                  <a:schemeClr val="tx2"/>
                </a:solidFill>
              </a:rPr>
              <a:t>компютризирана</a:t>
            </a:r>
            <a:r>
              <a:rPr lang="ru-RU" sz="6200" b="1" dirty="0">
                <a:solidFill>
                  <a:schemeClr val="tx2"/>
                </a:solidFill>
              </a:rPr>
              <a:t> система за транзит</a:t>
            </a:r>
            <a:r>
              <a:rPr lang="ru-RU" sz="6200" dirty="0">
                <a:solidFill>
                  <a:schemeClr val="tx2"/>
                </a:solidFill>
              </a:rPr>
              <a:t> (NCTS) </a:t>
            </a:r>
            <a:r>
              <a:rPr lang="ru-RU" sz="6200" dirty="0" err="1">
                <a:solidFill>
                  <a:schemeClr val="tx2"/>
                </a:solidFill>
              </a:rPr>
              <a:t>етап</a:t>
            </a:r>
            <a:r>
              <a:rPr lang="ru-RU" sz="6200" dirty="0">
                <a:solidFill>
                  <a:schemeClr val="tx2"/>
                </a:solidFill>
              </a:rPr>
              <a:t> 5 (1.7 UCC </a:t>
            </a:r>
            <a:r>
              <a:rPr lang="ru-RU" sz="6200" dirty="0" err="1">
                <a:solidFill>
                  <a:schemeClr val="tx2"/>
                </a:solidFill>
              </a:rPr>
              <a:t>Transit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system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including</a:t>
            </a:r>
            <a:r>
              <a:rPr lang="ru-RU" sz="6200" dirty="0">
                <a:solidFill>
                  <a:schemeClr val="tx2"/>
                </a:solidFill>
              </a:rPr>
              <a:t> NCTS – </a:t>
            </a:r>
            <a:r>
              <a:rPr lang="ru-RU" sz="6200" dirty="0" err="1">
                <a:solidFill>
                  <a:schemeClr val="tx2"/>
                </a:solidFill>
              </a:rPr>
              <a:t>phase</a:t>
            </a:r>
            <a:r>
              <a:rPr lang="ru-RU" sz="6200" dirty="0">
                <a:solidFill>
                  <a:schemeClr val="tx2"/>
                </a:solidFill>
              </a:rPr>
              <a:t> 5) </a:t>
            </a:r>
            <a:r>
              <a:rPr lang="ru-RU" sz="6200" dirty="0" err="1">
                <a:solidFill>
                  <a:schemeClr val="tx2"/>
                </a:solidFill>
              </a:rPr>
              <a:t>върху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err="1">
                <a:solidFill>
                  <a:schemeClr val="tx2"/>
                </a:solidFill>
              </a:rPr>
              <a:t>Cloud</a:t>
            </a:r>
            <a:r>
              <a:rPr lang="ru-RU" sz="6200" dirty="0">
                <a:solidFill>
                  <a:schemeClr val="tx2"/>
                </a:solidFill>
              </a:rPr>
              <a:t> </a:t>
            </a:r>
            <a:r>
              <a:rPr lang="ru-RU" sz="6200" dirty="0" smtClean="0">
                <a:solidFill>
                  <a:schemeClr val="tx2"/>
                </a:solidFill>
              </a:rPr>
              <a:t>архитектура“</a:t>
            </a:r>
            <a:r>
              <a:rPr lang="en-US" sz="6200" dirty="0" smtClean="0">
                <a:solidFill>
                  <a:schemeClr val="tx2"/>
                </a:solidFill>
              </a:rPr>
              <a:t>;</a:t>
            </a:r>
            <a:endParaRPr lang="ru-RU" sz="62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sz="62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6200" dirty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83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692696"/>
            <a:ext cx="3538736" cy="576064"/>
          </a:xfrm>
        </p:spPr>
        <p:txBody>
          <a:bodyPr>
            <a:normAutofit/>
          </a:bodyPr>
          <a:lstStyle/>
          <a:p>
            <a:r>
              <a:rPr lang="bg-BG" sz="2000" b="1" dirty="0">
                <a:solidFill>
                  <a:srgbClr val="1F497D"/>
                </a:solidFill>
              </a:rPr>
              <a:t>Проектни дейности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340768"/>
            <a:ext cx="6203032" cy="551723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bg-BG" b="1" dirty="0" smtClean="0">
                <a:solidFill>
                  <a:schemeClr val="tx2"/>
                </a:solidFill>
              </a:rPr>
              <a:t>Дейност 4 -</a:t>
            </a:r>
            <a:r>
              <a:rPr lang="bg-BG" dirty="0" smtClean="0">
                <a:solidFill>
                  <a:schemeClr val="tx2"/>
                </a:solidFill>
              </a:rPr>
              <a:t> „Развитие и въвеждане на Институционална архитектура на Агенция „Митници“ по отношение на </a:t>
            </a:r>
            <a:r>
              <a:rPr lang="bg-BG" b="1" dirty="0" smtClean="0">
                <a:solidFill>
                  <a:schemeClr val="tx2"/>
                </a:solidFill>
              </a:rPr>
              <a:t>Система за движение и контрол на акцизни стоки</a:t>
            </a:r>
            <a:r>
              <a:rPr lang="bg-BG" dirty="0" smtClean="0">
                <a:solidFill>
                  <a:schemeClr val="tx2"/>
                </a:solidFill>
              </a:rPr>
              <a:t> (EMCS) </a:t>
            </a:r>
            <a:r>
              <a:rPr lang="bg-BG" dirty="0" err="1" smtClean="0">
                <a:solidFill>
                  <a:schemeClr val="tx2"/>
                </a:solidFill>
              </a:rPr>
              <a:t>Phase</a:t>
            </a:r>
            <a:r>
              <a:rPr lang="bg-BG" dirty="0" smtClean="0">
                <a:solidFill>
                  <a:schemeClr val="tx2"/>
                </a:solidFill>
              </a:rPr>
              <a:t> 4 и </a:t>
            </a:r>
            <a:r>
              <a:rPr lang="bg-BG" b="1" dirty="0" smtClean="0">
                <a:solidFill>
                  <a:schemeClr val="tx2"/>
                </a:solidFill>
              </a:rPr>
              <a:t>Система за обмен на акцизни данни </a:t>
            </a:r>
            <a:r>
              <a:rPr lang="bg-BG" dirty="0" smtClean="0">
                <a:solidFill>
                  <a:schemeClr val="tx2"/>
                </a:solidFill>
              </a:rPr>
              <a:t>(SEED) върху Cloud архитектура</a:t>
            </a:r>
          </a:p>
          <a:p>
            <a:pPr marL="0" indent="0" algn="just">
              <a:buNone/>
            </a:pPr>
            <a:endParaRPr lang="bg-B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b="1" dirty="0" smtClean="0">
                <a:solidFill>
                  <a:schemeClr val="tx2"/>
                </a:solidFill>
              </a:rPr>
              <a:t>Дейност 5</a:t>
            </a:r>
            <a:r>
              <a:rPr lang="bg-BG" dirty="0" smtClean="0">
                <a:solidFill>
                  <a:schemeClr val="tx2"/>
                </a:solidFill>
              </a:rPr>
              <a:t> -„Развитие и въвеждане на Институционална архитектура на АМ по отношение на Проект по МКС: </a:t>
            </a:r>
            <a:r>
              <a:rPr lang="bg-BG" b="1" dirty="0" smtClean="0">
                <a:solidFill>
                  <a:schemeClr val="tx2"/>
                </a:solidFill>
              </a:rPr>
              <a:t>Централизирано оформяне на вноса – фаза 1</a:t>
            </a:r>
            <a:r>
              <a:rPr lang="bg-BG" dirty="0" smtClean="0">
                <a:solidFill>
                  <a:schemeClr val="tx2"/>
                </a:solidFill>
              </a:rPr>
              <a:t>“ (2.10. UCC </a:t>
            </a:r>
            <a:r>
              <a:rPr lang="bg-BG" dirty="0" err="1" smtClean="0">
                <a:solidFill>
                  <a:schemeClr val="tx2"/>
                </a:solidFill>
              </a:rPr>
              <a:t>Centralised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Clearance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for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Import</a:t>
            </a:r>
            <a:r>
              <a:rPr lang="bg-BG" dirty="0" smtClean="0">
                <a:solidFill>
                  <a:schemeClr val="tx2"/>
                </a:solidFill>
              </a:rPr>
              <a:t> (CCI) </a:t>
            </a:r>
            <a:r>
              <a:rPr lang="bg-BG" dirty="0" err="1" smtClean="0">
                <a:solidFill>
                  <a:schemeClr val="tx2"/>
                </a:solidFill>
              </a:rPr>
              <a:t>phase</a:t>
            </a:r>
            <a:r>
              <a:rPr lang="bg-BG" dirty="0" smtClean="0">
                <a:solidFill>
                  <a:schemeClr val="tx2"/>
                </a:solidFill>
              </a:rPr>
              <a:t> 1) върху Cloud архитектура</a:t>
            </a:r>
          </a:p>
          <a:p>
            <a:pPr marL="0" indent="0" algn="just">
              <a:buNone/>
            </a:pPr>
            <a:endParaRPr lang="bg-B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b="1" dirty="0" smtClean="0">
                <a:solidFill>
                  <a:schemeClr val="tx2"/>
                </a:solidFill>
              </a:rPr>
              <a:t>Дейност 6</a:t>
            </a:r>
            <a:r>
              <a:rPr lang="bg-BG" dirty="0" smtClean="0">
                <a:solidFill>
                  <a:schemeClr val="tx2"/>
                </a:solidFill>
              </a:rPr>
              <a:t> - Развитие и въвеждане на ИА на АМ по </a:t>
            </a:r>
            <a:r>
              <a:rPr lang="bg-BG" dirty="0" err="1" smtClean="0">
                <a:solidFill>
                  <a:schemeClr val="tx2"/>
                </a:solidFill>
              </a:rPr>
              <a:t>отнош</a:t>
            </a:r>
            <a:r>
              <a:rPr lang="bg-BG" dirty="0" smtClean="0">
                <a:solidFill>
                  <a:schemeClr val="tx2"/>
                </a:solidFill>
              </a:rPr>
              <a:t>. на Проект по МКС „</a:t>
            </a:r>
            <a:r>
              <a:rPr lang="bg-BG" b="1" dirty="0" smtClean="0">
                <a:solidFill>
                  <a:schemeClr val="tx2"/>
                </a:solidFill>
              </a:rPr>
              <a:t>Подобряване на </a:t>
            </a:r>
            <a:r>
              <a:rPr lang="bg-BG" b="1" dirty="0" err="1" smtClean="0">
                <a:solidFill>
                  <a:schemeClr val="tx2"/>
                </a:solidFill>
              </a:rPr>
              <a:t>нац</a:t>
            </a:r>
            <a:r>
              <a:rPr lang="bg-BG" b="1" dirty="0" smtClean="0">
                <a:solidFill>
                  <a:schemeClr val="tx2"/>
                </a:solidFill>
              </a:rPr>
              <a:t>. система за внос</a:t>
            </a:r>
            <a:r>
              <a:rPr lang="bg-BG" dirty="0" smtClean="0">
                <a:solidFill>
                  <a:schemeClr val="tx2"/>
                </a:solidFill>
              </a:rPr>
              <a:t>“ – привеждане на МИСВ в </a:t>
            </a:r>
            <a:r>
              <a:rPr lang="bg-BG" dirty="0" err="1" smtClean="0">
                <a:solidFill>
                  <a:schemeClr val="tx2"/>
                </a:solidFill>
              </a:rPr>
              <a:t>съотв</a:t>
            </a:r>
            <a:r>
              <a:rPr lang="bg-BG" dirty="0" smtClean="0">
                <a:solidFill>
                  <a:schemeClr val="tx2"/>
                </a:solidFill>
              </a:rPr>
              <a:t>. с ревизираното Приложение Б (2.10. UCC National </a:t>
            </a:r>
            <a:r>
              <a:rPr lang="bg-BG" dirty="0" err="1" smtClean="0">
                <a:solidFill>
                  <a:schemeClr val="tx2"/>
                </a:solidFill>
              </a:rPr>
              <a:t>import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systems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upgrade</a:t>
            </a:r>
            <a:r>
              <a:rPr lang="bg-BG" dirty="0" smtClean="0">
                <a:solidFill>
                  <a:schemeClr val="tx2"/>
                </a:solidFill>
              </a:rPr>
              <a:t> – </a:t>
            </a:r>
            <a:r>
              <a:rPr lang="bg-BG" dirty="0" err="1" smtClean="0">
                <a:solidFill>
                  <a:schemeClr val="tx2"/>
                </a:solidFill>
              </a:rPr>
              <a:t>adjustment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to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revised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Annex</a:t>
            </a:r>
            <a:r>
              <a:rPr lang="bg-BG" dirty="0" smtClean="0">
                <a:solidFill>
                  <a:schemeClr val="tx2"/>
                </a:solidFill>
              </a:rPr>
              <a:t> B) и преминаване към Cloud арх., </a:t>
            </a:r>
            <a:r>
              <a:rPr lang="bg-BG" dirty="0" err="1" smtClean="0">
                <a:solidFill>
                  <a:schemeClr val="tx2"/>
                </a:solidFill>
              </a:rPr>
              <a:t>надгр</a:t>
            </a:r>
            <a:r>
              <a:rPr lang="bg-BG" dirty="0" smtClean="0">
                <a:solidFill>
                  <a:schemeClr val="tx2"/>
                </a:solidFill>
              </a:rPr>
              <a:t>. на засегнатите системи: ММЗУО и Модул „Обмен на информация с общия домейн за целите на наблюдение от ЕК“ и преминаване към Cloud архитектура</a:t>
            </a:r>
          </a:p>
          <a:p>
            <a:pPr marL="0" indent="0" algn="just">
              <a:buNone/>
            </a:pPr>
            <a:endParaRPr lang="ru-RU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2"/>
                </a:solidFill>
              </a:rPr>
              <a:t> </a:t>
            </a:r>
            <a:r>
              <a:rPr lang="ru-RU" sz="6200" dirty="0" smtClean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228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692696"/>
            <a:ext cx="3538736" cy="576064"/>
          </a:xfrm>
        </p:spPr>
        <p:txBody>
          <a:bodyPr>
            <a:normAutofit/>
          </a:bodyPr>
          <a:lstStyle/>
          <a:p>
            <a:r>
              <a:rPr lang="bg-BG" sz="2000" b="1" dirty="0">
                <a:solidFill>
                  <a:srgbClr val="1F497D"/>
                </a:solidFill>
              </a:rPr>
              <a:t>Проектни дейности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3768" y="1340768"/>
            <a:ext cx="6203032" cy="551723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endParaRPr lang="bg-B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b="1" dirty="0" smtClean="0">
                <a:solidFill>
                  <a:schemeClr val="tx2"/>
                </a:solidFill>
              </a:rPr>
              <a:t>Дейност 7 - </a:t>
            </a:r>
            <a:r>
              <a:rPr lang="bg-BG" dirty="0" smtClean="0">
                <a:solidFill>
                  <a:schemeClr val="tx2"/>
                </a:solidFill>
              </a:rPr>
              <a:t>Развитие и </a:t>
            </a:r>
            <a:r>
              <a:rPr lang="bg-BG" dirty="0" err="1" smtClean="0">
                <a:solidFill>
                  <a:schemeClr val="tx2"/>
                </a:solidFill>
              </a:rPr>
              <a:t>въвъвеждане</a:t>
            </a:r>
            <a:r>
              <a:rPr lang="bg-BG" dirty="0" smtClean="0">
                <a:solidFill>
                  <a:schemeClr val="tx2"/>
                </a:solidFill>
              </a:rPr>
              <a:t> на ИА на АМ по </a:t>
            </a:r>
            <a:r>
              <a:rPr lang="bg-BG" dirty="0" err="1" smtClean="0">
                <a:solidFill>
                  <a:schemeClr val="tx2"/>
                </a:solidFill>
              </a:rPr>
              <a:t>отнош</a:t>
            </a:r>
            <a:r>
              <a:rPr lang="bg-BG" dirty="0" smtClean="0">
                <a:solidFill>
                  <a:schemeClr val="tx2"/>
                </a:solidFill>
              </a:rPr>
              <a:t>. на: „Склад от данни на АМ и справки в информационната платформа </a:t>
            </a:r>
            <a:r>
              <a:rPr lang="bg-BG" dirty="0" err="1" smtClean="0">
                <a:solidFill>
                  <a:schemeClr val="tx2"/>
                </a:solidFill>
              </a:rPr>
              <a:t>Cognos</a:t>
            </a:r>
            <a:r>
              <a:rPr lang="bg-BG" dirty="0" smtClean="0">
                <a:solidFill>
                  <a:schemeClr val="tx2"/>
                </a:solidFill>
              </a:rPr>
              <a:t>“ и МАР върху Cloud арх., както и надграждане на МИСЗА и СУИТ/ITMS - модул „Калкулатор на Тарик“ и „Система за тарифни квоти“ (TQS)“ – </a:t>
            </a:r>
            <a:r>
              <a:rPr lang="bg-BG" dirty="0" err="1" smtClean="0">
                <a:solidFill>
                  <a:schemeClr val="tx2"/>
                </a:solidFill>
              </a:rPr>
              <a:t>отраз</a:t>
            </a:r>
            <a:r>
              <a:rPr lang="bg-BG" dirty="0" smtClean="0">
                <a:solidFill>
                  <a:schemeClr val="tx2"/>
                </a:solidFill>
              </a:rPr>
              <a:t>. на промените, </a:t>
            </a:r>
            <a:r>
              <a:rPr lang="bg-BG" dirty="0" err="1" smtClean="0">
                <a:solidFill>
                  <a:schemeClr val="tx2"/>
                </a:solidFill>
              </a:rPr>
              <a:t>произт</a:t>
            </a:r>
            <a:r>
              <a:rPr lang="bg-BG" dirty="0" smtClean="0">
                <a:solidFill>
                  <a:schemeClr val="tx2"/>
                </a:solidFill>
              </a:rPr>
              <a:t>. от привеждане на </a:t>
            </a:r>
            <a:r>
              <a:rPr lang="bg-BG" b="1" dirty="0" smtClean="0">
                <a:solidFill>
                  <a:schemeClr val="tx2"/>
                </a:solidFill>
              </a:rPr>
              <a:t>МИСВ в </a:t>
            </a:r>
            <a:r>
              <a:rPr lang="bg-BG" b="1" dirty="0" err="1" smtClean="0">
                <a:solidFill>
                  <a:schemeClr val="tx2"/>
                </a:solidFill>
              </a:rPr>
              <a:t>съотв</a:t>
            </a:r>
            <a:r>
              <a:rPr lang="bg-BG" b="1" dirty="0" smtClean="0">
                <a:solidFill>
                  <a:schemeClr val="tx2"/>
                </a:solidFill>
              </a:rPr>
              <a:t>. с ревизираното Приложение Б </a:t>
            </a:r>
            <a:r>
              <a:rPr lang="bg-BG" dirty="0" smtClean="0">
                <a:solidFill>
                  <a:schemeClr val="tx2"/>
                </a:solidFill>
              </a:rPr>
              <a:t>(2.10.UCC National </a:t>
            </a:r>
            <a:r>
              <a:rPr lang="bg-BG" dirty="0" err="1" smtClean="0">
                <a:solidFill>
                  <a:schemeClr val="tx2"/>
                </a:solidFill>
              </a:rPr>
              <a:t>import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systems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upgrade</a:t>
            </a:r>
            <a:r>
              <a:rPr lang="bg-BG" dirty="0" smtClean="0">
                <a:solidFill>
                  <a:schemeClr val="tx2"/>
                </a:solidFill>
              </a:rPr>
              <a:t>–</a:t>
            </a:r>
            <a:r>
              <a:rPr lang="bg-BG" dirty="0" err="1" smtClean="0">
                <a:solidFill>
                  <a:schemeClr val="tx2"/>
                </a:solidFill>
              </a:rPr>
              <a:t>adjustment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to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revised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Annex</a:t>
            </a:r>
            <a:r>
              <a:rPr lang="bg-BG" dirty="0" smtClean="0">
                <a:solidFill>
                  <a:schemeClr val="tx2"/>
                </a:solidFill>
              </a:rPr>
              <a:t> B)</a:t>
            </a:r>
          </a:p>
          <a:p>
            <a:pPr marL="0" indent="0" algn="just">
              <a:buNone/>
            </a:pPr>
            <a:endParaRPr lang="bg-BG" b="1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b="1" dirty="0" smtClean="0">
                <a:solidFill>
                  <a:schemeClr val="tx2"/>
                </a:solidFill>
              </a:rPr>
              <a:t>Дейност 8</a:t>
            </a:r>
            <a:r>
              <a:rPr lang="bg-BG" dirty="0" smtClean="0">
                <a:solidFill>
                  <a:schemeClr val="tx2"/>
                </a:solidFill>
              </a:rPr>
              <a:t> - Доставка, инсталация и интеграция на единно техническо решение за изграждане на </a:t>
            </a:r>
            <a:r>
              <a:rPr lang="bg-BG" dirty="0" err="1" smtClean="0">
                <a:solidFill>
                  <a:schemeClr val="tx2"/>
                </a:solidFill>
              </a:rPr>
              <a:t>Disaster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Recovery</a:t>
            </a:r>
            <a:r>
              <a:rPr lang="bg-BG" dirty="0" smtClean="0">
                <a:solidFill>
                  <a:schemeClr val="tx2"/>
                </a:solidFill>
              </a:rPr>
              <a:t> </a:t>
            </a:r>
            <a:r>
              <a:rPr lang="bg-BG" dirty="0" err="1" smtClean="0">
                <a:solidFill>
                  <a:schemeClr val="tx2"/>
                </a:solidFill>
              </a:rPr>
              <a:t>Center</a:t>
            </a:r>
            <a:r>
              <a:rPr lang="bg-BG" dirty="0" smtClean="0">
                <a:solidFill>
                  <a:schemeClr val="tx2"/>
                </a:solidFill>
              </a:rPr>
              <a:t> (</a:t>
            </a:r>
            <a:r>
              <a:rPr lang="bg-BG" b="1" dirty="0" smtClean="0">
                <a:solidFill>
                  <a:schemeClr val="tx2"/>
                </a:solidFill>
              </a:rPr>
              <a:t>DRC</a:t>
            </a:r>
            <a:r>
              <a:rPr lang="bg-BG" dirty="0" smtClean="0">
                <a:solidFill>
                  <a:schemeClr val="tx2"/>
                </a:solidFill>
              </a:rPr>
              <a:t>) за нуждите на Агенция „Митници“ (етап 1)</a:t>
            </a:r>
          </a:p>
          <a:p>
            <a:pPr marL="0" indent="0" algn="just">
              <a:buNone/>
            </a:pPr>
            <a:endParaRPr lang="bg-BG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dirty="0" smtClean="0">
                <a:solidFill>
                  <a:schemeClr val="tx2"/>
                </a:solidFill>
              </a:rPr>
              <a:t> </a:t>
            </a:r>
            <a:r>
              <a:rPr lang="bg-BG" b="1" dirty="0" smtClean="0">
                <a:solidFill>
                  <a:schemeClr val="tx2"/>
                </a:solidFill>
              </a:rPr>
              <a:t>Дейност 9</a:t>
            </a:r>
            <a:r>
              <a:rPr lang="bg-BG" dirty="0" smtClean="0">
                <a:solidFill>
                  <a:schemeClr val="tx2"/>
                </a:solidFill>
              </a:rPr>
              <a:t> - Развитие и поддръжка на ИТ инфраструктурата на АМ, осигуряваща висока производителност, наличност и сигурност на изгражданите информационни системи на АМ</a:t>
            </a:r>
          </a:p>
          <a:p>
            <a:pPr marL="0" indent="0">
              <a:buNone/>
            </a:pPr>
            <a:r>
              <a:rPr lang="ru-RU" sz="6200" dirty="0" smtClean="0">
                <a:solidFill>
                  <a:schemeClr val="tx2"/>
                </a:solidFill>
              </a:rPr>
              <a:t> 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821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457200" y="274638"/>
            <a:ext cx="7571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bg-BG" sz="2000" b="1" dirty="0" smtClean="0">
                <a:solidFill>
                  <a:srgbClr val="1F497D"/>
                </a:solidFill>
              </a:rPr>
              <a:t>Предизвикателства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39752" y="1417638"/>
            <a:ext cx="6347048" cy="5440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електронното общуване в митническата област в ЕС (</a:t>
            </a:r>
            <a:r>
              <a:rPr lang="bg-BG" sz="2000" dirty="0">
                <a:solidFill>
                  <a:schemeClr val="tx2"/>
                </a:solidFill>
              </a:rPr>
              <a:t>митници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-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бизнес/</a:t>
            </a:r>
            <a:r>
              <a:rPr lang="ru-RU" sz="2000" dirty="0" err="1">
                <a:solidFill>
                  <a:schemeClr val="tx2"/>
                </a:solidFill>
              </a:rPr>
              <a:t>митници-митници</a:t>
            </a:r>
            <a:r>
              <a:rPr lang="ru-RU" sz="2000" dirty="0">
                <a:solidFill>
                  <a:schemeClr val="tx2"/>
                </a:solidFill>
              </a:rPr>
              <a:t>) да стане </a:t>
            </a:r>
            <a:r>
              <a:rPr lang="bg-BG" sz="2000" dirty="0" smtClean="0">
                <a:solidFill>
                  <a:schemeClr val="tx2"/>
                </a:solidFill>
              </a:rPr>
              <a:t>обичайно и регулярно, а хартиеното общуване да бъде изключение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взаимодействие между националните </a:t>
            </a:r>
            <a:r>
              <a:rPr lang="bg-BG" sz="2000" dirty="0" smtClean="0">
                <a:solidFill>
                  <a:schemeClr val="tx2"/>
                </a:solidFill>
              </a:rPr>
              <a:t>компоненти и общите компоненти на информационните системи </a:t>
            </a:r>
          </a:p>
          <a:p>
            <a:pPr lvl="0" algn="just"/>
            <a:endParaRPr lang="ru-RU" sz="2000" dirty="0">
              <a:solidFill>
                <a:schemeClr val="tx2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изграждане на съвместими информационни системи чрез общи стандарти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07504" y="274638"/>
            <a:ext cx="80648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/>
            <a:r>
              <a:rPr lang="bg-BG" sz="2000" b="1" dirty="0">
                <a:solidFill>
                  <a:schemeClr val="tx2"/>
                </a:solidFill>
              </a:rPr>
              <a:t>Подход за ИТ решение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95736" y="1268760"/>
            <a:ext cx="6491064" cy="53285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bg-BG" sz="2000" b="1" dirty="0" smtClean="0">
                <a:solidFill>
                  <a:schemeClr val="tx2"/>
                </a:solidFill>
              </a:rPr>
              <a:t>Подход за ИТ решение</a:t>
            </a:r>
            <a:r>
              <a:rPr lang="bg-BG" sz="2000" dirty="0" smtClean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bg-BG" sz="400" dirty="0" smtClean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Поетапно развитие и въвеждане на институционална архитектура на  Агенция „Митници“ по отношение на основни и спомагателни митнически процеси.</a:t>
            </a:r>
          </a:p>
          <a:p>
            <a:pPr lvl="0" algn="l"/>
            <a:endParaRPr lang="bg-BG" sz="2000" dirty="0" smtClean="0">
              <a:solidFill>
                <a:schemeClr val="tx2"/>
              </a:solidFill>
            </a:endParaRPr>
          </a:p>
          <a:p>
            <a:pPr lvl="0" algn="l"/>
            <a:r>
              <a:rPr lang="bg-BG" sz="2000" b="1" dirty="0" smtClean="0">
                <a:solidFill>
                  <a:schemeClr val="tx2"/>
                </a:solidFill>
              </a:rPr>
              <a:t>Компоненти на институционалната архитектура</a:t>
            </a:r>
            <a:r>
              <a:rPr lang="bg-BG" sz="2000" dirty="0" smtClean="0">
                <a:solidFill>
                  <a:schemeClr val="tx2"/>
                </a:solidFill>
              </a:rPr>
              <a:t>:</a:t>
            </a:r>
          </a:p>
          <a:p>
            <a:pPr lvl="0" algn="l"/>
            <a:endParaRPr lang="bg-BG" sz="800" dirty="0" smtClean="0">
              <a:solidFill>
                <a:schemeClr val="tx2"/>
              </a:solidFill>
            </a:endParaRP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	бизнес архитектура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	архитектура на данните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	архитектура на приложенията</a:t>
            </a:r>
          </a:p>
          <a:p>
            <a:pPr marL="800100" lvl="1" indent="-342900" algn="l">
              <a:buFont typeface="Wingdings" panose="05000000000000000000" pitchFamily="2" charset="2"/>
              <a:buChar char="Ø"/>
            </a:pPr>
            <a:r>
              <a:rPr lang="bg-BG" sz="2000" dirty="0" smtClean="0">
                <a:solidFill>
                  <a:schemeClr val="tx2"/>
                </a:solidFill>
              </a:rPr>
              <a:t>	технологична архитектура</a:t>
            </a:r>
            <a:endParaRPr lang="bg-BG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75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179512" y="332656"/>
            <a:ext cx="820891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bg-BG" sz="2000" b="1" dirty="0" smtClean="0">
                <a:solidFill>
                  <a:srgbClr val="1F497D"/>
                </a:solidFill>
              </a:rPr>
              <a:t>Очаквани резултати </a:t>
            </a:r>
            <a:r>
              <a:rPr lang="bg-BG" sz="2000" b="1" dirty="0">
                <a:solidFill>
                  <a:srgbClr val="1F497D"/>
                </a:solidFill>
              </a:rPr>
              <a:t>от проекта</a:t>
            </a:r>
            <a:endParaRPr lang="bg-BG" sz="2000" b="1" dirty="0">
              <a:solidFill>
                <a:srgbClr val="1F497D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195736" y="1196752"/>
            <a:ext cx="6491064" cy="5400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разработване и надграждане на </a:t>
            </a:r>
            <a:r>
              <a:rPr lang="bg-BG" sz="1600" dirty="0">
                <a:solidFill>
                  <a:srgbClr val="1F497D"/>
                </a:solidFill>
              </a:rPr>
              <a:t>модули към БИМИС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надграждане </a:t>
            </a:r>
            <a:r>
              <a:rPr lang="bg-BG" sz="1600" dirty="0">
                <a:solidFill>
                  <a:srgbClr val="1F497D"/>
                </a:solidFill>
              </a:rPr>
              <a:t>на регистри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>
                <a:solidFill>
                  <a:srgbClr val="1F497D"/>
                </a:solidFill>
              </a:rPr>
              <a:t>подобряване на електронната среда за работа и комуникацията с гражданите и бизнеса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 smtClean="0">
                <a:solidFill>
                  <a:srgbClr val="1F497D"/>
                </a:solidFill>
              </a:rPr>
              <a:t>подобряване на електронната среда за обмен на информация с други национални и международни контролни органи в митническата област, за целите на развитието на организационния и аналитичен капацитет на Агенция „Митници“, включително и за извършване на съвместни </a:t>
            </a:r>
            <a:r>
              <a:rPr lang="ru-RU" sz="1600" dirty="0" smtClean="0">
                <a:solidFill>
                  <a:srgbClr val="1F497D"/>
                </a:solidFill>
              </a:rPr>
              <a:t>проверки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>
                <a:solidFill>
                  <a:srgbClr val="1F497D"/>
                </a:solidFill>
              </a:rPr>
              <a:t>висока производителност на информационните системи на АМ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>
                <a:solidFill>
                  <a:srgbClr val="1F497D"/>
                </a:solidFill>
              </a:rPr>
              <a:t>наличност, съгласно Споразумение за нивото на предоставяните услуги (Service </a:t>
            </a:r>
            <a:r>
              <a:rPr lang="en-US" sz="1600" dirty="0" smtClean="0">
                <a:solidFill>
                  <a:srgbClr val="1F497D"/>
                </a:solidFill>
              </a:rPr>
              <a:t>level Agreement </a:t>
            </a:r>
            <a:r>
              <a:rPr lang="bg-BG" sz="1600" dirty="0" smtClean="0">
                <a:solidFill>
                  <a:srgbClr val="1F497D"/>
                </a:solidFill>
              </a:rPr>
              <a:t>- </a:t>
            </a:r>
            <a:r>
              <a:rPr lang="bg-BG" sz="1600" dirty="0">
                <a:solidFill>
                  <a:srgbClr val="1F497D"/>
                </a:solidFill>
              </a:rPr>
              <a:t>SLA) на специализирания софтуер в АМ, дигитализиращ процесите по митническото и акцизно законодателство</a:t>
            </a: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bg-BG" sz="1600" dirty="0">
              <a:solidFill>
                <a:srgbClr val="1F497D"/>
              </a:solidFill>
            </a:endParaRPr>
          </a:p>
          <a:p>
            <a:pPr marL="800100" lvl="1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bg-BG" sz="1600" dirty="0">
                <a:solidFill>
                  <a:srgbClr val="1F497D"/>
                </a:solidFill>
              </a:rPr>
              <a:t>високо ниво на мрежова и информационна сигурност на информационните системи на </a:t>
            </a:r>
            <a:r>
              <a:rPr lang="bg-BG" sz="1600" dirty="0" smtClean="0">
                <a:solidFill>
                  <a:srgbClr val="1F497D"/>
                </a:solidFill>
              </a:rPr>
              <a:t>АМ и повишаване нивото на резервираност на данните</a:t>
            </a:r>
            <a:endParaRPr lang="bg-BG" sz="160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01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5048</TotalTime>
  <Words>769</Words>
  <Application>Microsoft Office PowerPoint</Application>
  <PresentationFormat>On-screen Show (4:3)</PresentationFormat>
  <Paragraphs>106</Paragraphs>
  <Slides>11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Office тема</vt:lpstr>
      <vt:lpstr>Административен договор № BG05SFOP001-1.025-0001-С01/29.11.2021 г  за предоставяне на безвъзмездна финансова помощ по Процедура BG05SFOP001-1.025 в съответствие с целите и приоритетите на Оперативна програма „Добро управление“ и по-конкретно с  Приоритетна ос №1 „Административно обслужване и е-управление“, и по-конкретно  Специфична цел 1: Намаляване на административната и регулаторна тежест за гражданите и бизнеса, и въвеждане на принципите на „епизоди от живота“ и „бизнес събития“ и Специфична цел №2 : Увеличаване на достъпните за гражданите и бизнеса услуги, предоставяни по електронен път. </vt:lpstr>
      <vt:lpstr>PowerPoint Presentation</vt:lpstr>
      <vt:lpstr>PowerPoint Presentation</vt:lpstr>
      <vt:lpstr>Проектни дейности</vt:lpstr>
      <vt:lpstr>Проектни дейности</vt:lpstr>
      <vt:lpstr>Проектни дейности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МИЛЕНА А.КИРОВА</cp:lastModifiedBy>
  <cp:revision>97</cp:revision>
  <dcterms:created xsi:type="dcterms:W3CDTF">2020-05-12T09:06:58Z</dcterms:created>
  <dcterms:modified xsi:type="dcterms:W3CDTF">2023-10-10T17:15:31Z</dcterms:modified>
</cp:coreProperties>
</file>