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1" r:id="rId3"/>
    <p:sldId id="272" r:id="rId4"/>
    <p:sldId id="273" r:id="rId5"/>
    <p:sldId id="262" r:id="rId6"/>
    <p:sldId id="264" r:id="rId7"/>
    <p:sldId id="274" r:id="rId8"/>
  </p:sldIdLst>
  <p:sldSz cx="9144000" cy="6858000" type="screen4x3"/>
  <p:notesSz cx="6808788" cy="9940925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51" d="100"/>
          <a:sy n="151" d="100"/>
        </p:scale>
        <p:origin x="1332" y="150"/>
      </p:cViewPr>
      <p:guideLst>
        <p:guide orient="horz" pos="2160"/>
        <p:guide pos="28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EF9AC-2E41-4E4A-B6E8-E0F8362F6A20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198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BB62C-08A5-4306-BD7C-6066901AA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272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BB62C-08A5-4306-BD7C-6066901AA5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96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dirty="0" smtClean="0"/>
              <a:t>Проектът</a:t>
            </a:r>
            <a:r>
              <a:rPr lang="bg-BG" baseline="0" dirty="0" smtClean="0"/>
              <a:t> стартира на </a:t>
            </a:r>
            <a:r>
              <a:rPr lang="bg-BG" baseline="0" dirty="0" smtClean="0"/>
              <a:t>6.7.2022 </a:t>
            </a:r>
            <a:r>
              <a:rPr lang="bg-BG" baseline="0" dirty="0" smtClean="0"/>
              <a:t>г и срокът за изпълнение е </a:t>
            </a:r>
            <a:r>
              <a:rPr lang="bg-BG" baseline="0" dirty="0" smtClean="0"/>
              <a:t>1.12.11.2023</a:t>
            </a:r>
          </a:p>
          <a:p>
            <a:pPr algn="just">
              <a:buFontTx/>
              <a:buChar char="-"/>
            </a:pPr>
            <a:r>
              <a:rPr lang="ru-RU" sz="2400" dirty="0" smtClean="0"/>
              <a:t>РЕШЕНИЕ ЗА ИЗПЪЛНЕНИЕ (ЕС) 2019/2151 НА КОМИСИЯТА от 13 </a:t>
            </a:r>
            <a:r>
              <a:rPr lang="ru-RU" sz="2400" dirty="0" err="1" smtClean="0"/>
              <a:t>декември</a:t>
            </a:r>
            <a:r>
              <a:rPr lang="ru-RU" sz="2400" dirty="0" smtClean="0"/>
              <a:t> 2019 година за </a:t>
            </a:r>
            <a:r>
              <a:rPr lang="ru-RU" sz="2400" dirty="0" err="1" smtClean="0"/>
              <a:t>създаване</a:t>
            </a:r>
            <a:r>
              <a:rPr lang="ru-RU" sz="2400" dirty="0" smtClean="0"/>
              <a:t> на </a:t>
            </a:r>
            <a:r>
              <a:rPr lang="ru-RU" sz="2400" dirty="0" err="1" smtClean="0"/>
              <a:t>работна</a:t>
            </a:r>
            <a:r>
              <a:rPr lang="ru-RU" sz="2400" dirty="0" smtClean="0"/>
              <a:t> </a:t>
            </a:r>
            <a:r>
              <a:rPr lang="ru-RU" sz="2400" dirty="0" err="1" smtClean="0"/>
              <a:t>програма</a:t>
            </a:r>
            <a:r>
              <a:rPr lang="ru-RU" sz="2400" dirty="0" smtClean="0"/>
              <a:t> </a:t>
            </a:r>
            <a:r>
              <a:rPr lang="ru-RU" sz="2400" dirty="0" err="1" smtClean="0"/>
              <a:t>относно</a:t>
            </a:r>
            <a:r>
              <a:rPr lang="ru-RU" sz="2400" dirty="0" smtClean="0"/>
              <a:t> </a:t>
            </a:r>
            <a:r>
              <a:rPr lang="ru-RU" sz="2400" dirty="0" err="1" smtClean="0"/>
              <a:t>разработването</a:t>
            </a:r>
            <a:r>
              <a:rPr lang="ru-RU" sz="2400" dirty="0" smtClean="0"/>
              <a:t> и </a:t>
            </a:r>
            <a:r>
              <a:rPr lang="ru-RU" sz="2400" dirty="0" err="1" smtClean="0"/>
              <a:t>въвеждането</a:t>
            </a:r>
            <a:r>
              <a:rPr lang="ru-RU" sz="2400" dirty="0" smtClean="0"/>
              <a:t> на </a:t>
            </a:r>
            <a:r>
              <a:rPr lang="ru-RU" sz="2400" dirty="0" err="1" smtClean="0"/>
              <a:t>електронните</a:t>
            </a:r>
            <a:r>
              <a:rPr lang="ru-RU" sz="2400" dirty="0" smtClean="0"/>
              <a:t> </a:t>
            </a:r>
            <a:r>
              <a:rPr lang="ru-RU" sz="2400" dirty="0" err="1" smtClean="0"/>
              <a:t>системи</a:t>
            </a:r>
            <a:r>
              <a:rPr lang="ru-RU" sz="2400" dirty="0" smtClean="0"/>
              <a:t>, </a:t>
            </a:r>
            <a:r>
              <a:rPr lang="ru-RU" sz="2400" dirty="0" err="1" smtClean="0"/>
              <a:t>предвидени</a:t>
            </a:r>
            <a:r>
              <a:rPr lang="ru-RU" sz="2400" dirty="0" smtClean="0"/>
              <a:t> в </a:t>
            </a:r>
            <a:r>
              <a:rPr lang="ru-RU" sz="2400" dirty="0" err="1" smtClean="0"/>
              <a:t>Митническия</a:t>
            </a:r>
            <a:r>
              <a:rPr lang="ru-RU" sz="2400" dirty="0" smtClean="0"/>
              <a:t> кодекс на </a:t>
            </a:r>
            <a:r>
              <a:rPr lang="ru-RU" sz="2400" dirty="0" err="1" smtClean="0"/>
              <a:t>Съюза</a:t>
            </a:r>
            <a:r>
              <a:rPr lang="ru-RU" sz="2400" dirty="0" smtClean="0"/>
              <a:t> – проект 15 МКС </a:t>
            </a:r>
            <a:r>
              <a:rPr lang="ru-RU" sz="2400" dirty="0" err="1" smtClean="0"/>
              <a:t>Централизирано</a:t>
            </a:r>
            <a:r>
              <a:rPr lang="ru-RU" sz="2400" dirty="0" smtClean="0"/>
              <a:t> </a:t>
            </a:r>
            <a:r>
              <a:rPr lang="ru-RU" sz="2400" dirty="0" err="1" smtClean="0"/>
              <a:t>офрмяне</a:t>
            </a:r>
            <a:r>
              <a:rPr lang="ru-RU" sz="2400" dirty="0" smtClean="0"/>
              <a:t> </a:t>
            </a:r>
            <a:r>
              <a:rPr lang="ru-RU" sz="2400" dirty="0" err="1" smtClean="0"/>
              <a:t>пр</a:t>
            </a:r>
            <a:r>
              <a:rPr lang="ru-RU" sz="2400" dirty="0" smtClean="0"/>
              <a:t> внос</a:t>
            </a:r>
            <a:r>
              <a:rPr lang="en-GB" sz="2400" dirty="0" smtClean="0"/>
              <a:t> (</a:t>
            </a:r>
            <a:r>
              <a:rPr lang="en-US" sz="2400" dirty="0" smtClean="0">
                <a:solidFill>
                  <a:schemeClr val="tx2"/>
                </a:solidFill>
              </a:rPr>
              <a:t>2.10. UCC </a:t>
            </a:r>
            <a:r>
              <a:rPr lang="en-US" sz="2400" dirty="0" err="1" smtClean="0">
                <a:solidFill>
                  <a:schemeClr val="tx2"/>
                </a:solidFill>
              </a:rPr>
              <a:t>Centralised</a:t>
            </a:r>
            <a:r>
              <a:rPr lang="en-US" sz="2400" dirty="0" smtClean="0">
                <a:solidFill>
                  <a:schemeClr val="tx2"/>
                </a:solidFill>
              </a:rPr>
              <a:t> Clearance for Import (CCI) phase </a:t>
            </a:r>
            <a:r>
              <a:rPr lang="bg-BG" sz="2400" dirty="0" smtClean="0">
                <a:solidFill>
                  <a:schemeClr val="tx2"/>
                </a:solidFill>
              </a:rPr>
              <a:t>1 от МСП)</a:t>
            </a:r>
            <a:endParaRPr lang="ru-RU" sz="2400" dirty="0" smtClean="0"/>
          </a:p>
          <a:p>
            <a:pPr lvl="1"/>
            <a:r>
              <a:rPr lang="bg-BG" dirty="0" smtClean="0"/>
              <a:t>ФАЗА 1 1.03.2022 до 1.7.2024 (</a:t>
            </a:r>
            <a:r>
              <a:rPr lang="bg-BG" dirty="0" smtClean="0">
                <a:solidFill>
                  <a:srgbClr val="FF0000"/>
                </a:solidFill>
              </a:rPr>
              <a:t>1.12.2023)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bg-BG" dirty="0" smtClean="0"/>
              <a:t>Фаза 2 2.10.2023 до 2.06.2025</a:t>
            </a: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BB62C-08A5-4306-BD7C-6066901AA5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90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BB62C-08A5-4306-BD7C-6066901AA5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428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BB62C-08A5-4306-BD7C-6066901AA54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243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5.svg"/><Relationship Id="rId4" Type="http://schemas.openxmlformats.org/officeDocument/2006/relationships/image" Target="../media/image84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419174" y="2051605"/>
            <a:ext cx="6408712" cy="2241491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</a:t>
            </a:r>
            <a:r>
              <a:rPr lang="bg-BG" sz="1800" dirty="0">
                <a:solidFill>
                  <a:schemeClr val="tx2"/>
                </a:solidFill>
              </a:rPr>
              <a:t>Развитие и въвеждане на Институционална архитектура на АМ по отношение на проект по МКС: Централизирано оформяне на вноса – фаза 1“ (2.10. UCC </a:t>
            </a:r>
            <a:r>
              <a:rPr lang="bg-BG" sz="1800" dirty="0" err="1">
                <a:solidFill>
                  <a:schemeClr val="tx2"/>
                </a:solidFill>
              </a:rPr>
              <a:t>Centralised</a:t>
            </a:r>
            <a:r>
              <a:rPr lang="bg-BG" sz="1800" dirty="0">
                <a:solidFill>
                  <a:schemeClr val="tx2"/>
                </a:solidFill>
              </a:rPr>
              <a:t> </a:t>
            </a:r>
            <a:r>
              <a:rPr lang="bg-BG" sz="1800" dirty="0" err="1">
                <a:solidFill>
                  <a:schemeClr val="tx2"/>
                </a:solidFill>
              </a:rPr>
              <a:t>Clearance</a:t>
            </a:r>
            <a:r>
              <a:rPr lang="bg-BG" sz="1800" dirty="0">
                <a:solidFill>
                  <a:schemeClr val="tx2"/>
                </a:solidFill>
              </a:rPr>
              <a:t> </a:t>
            </a:r>
            <a:r>
              <a:rPr lang="bg-BG" sz="1800" dirty="0" err="1">
                <a:solidFill>
                  <a:schemeClr val="tx2"/>
                </a:solidFill>
              </a:rPr>
              <a:t>for</a:t>
            </a:r>
            <a:r>
              <a:rPr lang="bg-BG" sz="1800" dirty="0">
                <a:solidFill>
                  <a:schemeClr val="tx2"/>
                </a:solidFill>
              </a:rPr>
              <a:t> </a:t>
            </a:r>
            <a:r>
              <a:rPr lang="bg-BG" sz="1800" dirty="0" err="1">
                <a:solidFill>
                  <a:schemeClr val="tx2"/>
                </a:solidFill>
              </a:rPr>
              <a:t>Import</a:t>
            </a:r>
            <a:r>
              <a:rPr lang="bg-BG" sz="1800" dirty="0">
                <a:solidFill>
                  <a:schemeClr val="tx2"/>
                </a:solidFill>
              </a:rPr>
              <a:t> (CCI) </a:t>
            </a:r>
            <a:r>
              <a:rPr lang="bg-BG" sz="1800" dirty="0" err="1">
                <a:solidFill>
                  <a:schemeClr val="tx2"/>
                </a:solidFill>
              </a:rPr>
              <a:t>phase</a:t>
            </a:r>
            <a:r>
              <a:rPr lang="bg-BG" sz="1800" dirty="0">
                <a:solidFill>
                  <a:schemeClr val="tx2"/>
                </a:solidFill>
              </a:rPr>
              <a:t> 1) върху </a:t>
            </a:r>
            <a:r>
              <a:rPr lang="bg-BG" sz="1800" dirty="0" err="1">
                <a:solidFill>
                  <a:schemeClr val="tx2"/>
                </a:solidFill>
              </a:rPr>
              <a:t>Cloud</a:t>
            </a:r>
            <a:r>
              <a:rPr lang="bg-BG" sz="1800" dirty="0">
                <a:solidFill>
                  <a:schemeClr val="tx2"/>
                </a:solidFill>
              </a:rPr>
              <a:t> архитектура“</a:t>
            </a:r>
            <a:r>
              <a:rPr lang="en-US" sz="1800" dirty="0">
                <a:solidFill>
                  <a:schemeClr val="tx2"/>
                </a:solidFill>
              </a:rPr>
              <a:t/>
            </a:r>
            <a:br>
              <a:rPr lang="en-US" sz="1800" dirty="0">
                <a:solidFill>
                  <a:schemeClr val="tx2"/>
                </a:solidFill>
              </a:rPr>
            </a:br>
            <a:endParaRPr lang="bg-BG" sz="1800" dirty="0">
              <a:solidFill>
                <a:schemeClr val="tx2"/>
              </a:solidFill>
            </a:endParaRP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4446" y="2636912"/>
            <a:ext cx="226329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600" b="1" dirty="0" smtClean="0">
                <a:solidFill>
                  <a:schemeClr val="tx2"/>
                </a:solidFill>
                <a:latin typeface="+mn-lt"/>
              </a:rPr>
              <a:t>Мариела Маноилова,</a:t>
            </a:r>
            <a:endParaRPr lang="bg-BG" sz="1600" b="1" dirty="0" smtClean="0">
              <a:solidFill>
                <a:schemeClr val="tx2"/>
              </a:solidFill>
              <a:latin typeface="+mn-lt"/>
            </a:endParaRPr>
          </a:p>
          <a:p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Координатор на Дейност </a:t>
            </a:r>
            <a:r>
              <a:rPr lang="bg-BG" sz="1600" dirty="0" smtClean="0">
                <a:solidFill>
                  <a:schemeClr val="tx2"/>
                </a:solidFill>
                <a:latin typeface="+mn-lt"/>
              </a:rPr>
              <a:t>5</a:t>
            </a:r>
            <a:endParaRPr lang="bg-BG" sz="1600" dirty="0" smtClean="0">
              <a:solidFill>
                <a:schemeClr val="tx2"/>
              </a:solidFill>
              <a:latin typeface="+mn-lt"/>
            </a:endParaRPr>
          </a:p>
          <a:p>
            <a:r>
              <a:rPr lang="bg-BG" sz="1600" dirty="0" smtClean="0">
                <a:solidFill>
                  <a:schemeClr val="tx2"/>
                </a:solidFill>
                <a:latin typeface="+mn-lt"/>
              </a:rPr>
              <a:t> Агенция „Митници“ 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88224" y="1412776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3600" b="1" dirty="0">
                <a:solidFill>
                  <a:schemeClr val="tx2"/>
                </a:solidFill>
              </a:rPr>
              <a:t>Дейност </a:t>
            </a:r>
            <a:r>
              <a:rPr lang="bg-BG" sz="3600" b="1" dirty="0" smtClean="0">
                <a:solidFill>
                  <a:schemeClr val="tx2"/>
                </a:solidFill>
              </a:rPr>
              <a:t>5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11760" y="1484784"/>
            <a:ext cx="6264696" cy="4752528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endParaRPr lang="bg-BG" sz="1800" dirty="0" smtClean="0">
              <a:solidFill>
                <a:schemeClr val="tx1"/>
              </a:solidFill>
            </a:endParaRP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800" dirty="0" smtClean="0">
                <a:solidFill>
                  <a:schemeClr val="tx2"/>
                </a:solidFill>
              </a:rPr>
              <a:t>Реализиране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 smtClean="0">
                <a:solidFill>
                  <a:schemeClr val="tx2"/>
                </a:solidFill>
              </a:rPr>
              <a:t>на </a:t>
            </a:r>
            <a:r>
              <a:rPr lang="bg-BG" sz="1800" dirty="0" smtClean="0">
                <a:solidFill>
                  <a:schemeClr val="tx2"/>
                </a:solidFill>
              </a:rPr>
              <a:t>съюзните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bg-BG" sz="1800" dirty="0" smtClean="0">
                <a:solidFill>
                  <a:schemeClr val="tx2"/>
                </a:solidFill>
              </a:rPr>
              <a:t>функционални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bg-BG" sz="1800" dirty="0" smtClean="0">
                <a:solidFill>
                  <a:schemeClr val="tx2"/>
                </a:solidFill>
              </a:rPr>
              <a:t>изисквания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 err="1" smtClean="0">
                <a:solidFill>
                  <a:schemeClr val="tx2"/>
                </a:solidFill>
              </a:rPr>
              <a:t>произтичат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>
                <a:solidFill>
                  <a:schemeClr val="tx2"/>
                </a:solidFill>
              </a:rPr>
              <a:t>от </a:t>
            </a:r>
            <a:r>
              <a:rPr lang="ru-RU" sz="1800" dirty="0" err="1">
                <a:solidFill>
                  <a:schemeClr val="tx2"/>
                </a:solidFill>
              </a:rPr>
              <a:t>митническия</a:t>
            </a:r>
            <a:r>
              <a:rPr lang="ru-RU" sz="1800" dirty="0">
                <a:solidFill>
                  <a:schemeClr val="tx2"/>
                </a:solidFill>
              </a:rPr>
              <a:t> кодекс на </a:t>
            </a:r>
            <a:r>
              <a:rPr lang="ru-RU" sz="1800" dirty="0" err="1" smtClean="0">
                <a:solidFill>
                  <a:schemeClr val="tx2"/>
                </a:solidFill>
              </a:rPr>
              <a:t>съюза</a:t>
            </a:r>
            <a:r>
              <a:rPr lang="ru-RU" sz="1800" dirty="0" smtClean="0">
                <a:solidFill>
                  <a:schemeClr val="tx2"/>
                </a:solidFill>
              </a:rPr>
              <a:t>, </a:t>
            </a:r>
            <a:endParaRPr lang="bg-BG" sz="1800" dirty="0">
              <a:solidFill>
                <a:schemeClr val="tx2"/>
              </a:solidFill>
            </a:endParaRP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800" dirty="0" smtClean="0">
                <a:solidFill>
                  <a:schemeClr val="tx2"/>
                </a:solidFill>
              </a:rPr>
              <a:t>Изпълнение </a:t>
            </a:r>
            <a:r>
              <a:rPr lang="ru-RU" sz="1800" dirty="0">
                <a:solidFill>
                  <a:schemeClr val="tx2"/>
                </a:solidFill>
              </a:rPr>
              <a:t>на </a:t>
            </a:r>
            <a:r>
              <a:rPr lang="ru-RU" sz="1800" dirty="0" err="1">
                <a:solidFill>
                  <a:schemeClr val="tx2"/>
                </a:solidFill>
              </a:rPr>
              <a:t>национално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ниво</a:t>
            </a:r>
            <a:r>
              <a:rPr lang="ru-RU" sz="1800" dirty="0">
                <a:solidFill>
                  <a:schemeClr val="tx2"/>
                </a:solidFill>
              </a:rPr>
              <a:t> на Проект </a:t>
            </a:r>
            <a:r>
              <a:rPr lang="ru-RU" sz="1800" dirty="0" smtClean="0">
                <a:solidFill>
                  <a:schemeClr val="tx2"/>
                </a:solidFill>
              </a:rPr>
              <a:t>15 от </a:t>
            </a:r>
            <a:r>
              <a:rPr lang="ru-RU" sz="1800" dirty="0" err="1" smtClean="0">
                <a:solidFill>
                  <a:schemeClr val="tx2"/>
                </a:solidFill>
              </a:rPr>
              <a:t>Работната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 err="1" smtClean="0">
                <a:solidFill>
                  <a:schemeClr val="tx2"/>
                </a:solidFill>
              </a:rPr>
              <a:t>програма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 err="1" smtClean="0">
                <a:solidFill>
                  <a:schemeClr val="tx2"/>
                </a:solidFill>
              </a:rPr>
              <a:t>приета</a:t>
            </a:r>
            <a:r>
              <a:rPr lang="ru-RU" sz="1800" dirty="0" smtClean="0">
                <a:solidFill>
                  <a:schemeClr val="tx2"/>
                </a:solidFill>
              </a:rPr>
              <a:t> с </a:t>
            </a:r>
            <a:r>
              <a:rPr lang="ru-RU" sz="1800" dirty="0">
                <a:solidFill>
                  <a:schemeClr val="tx2"/>
                </a:solidFill>
              </a:rPr>
              <a:t>РЕШЕНИЕ ЗА ИЗПЪЛНЕНИЕ (ЕС) 2019/2151 НА КОМИСИЯТА от 13 </a:t>
            </a:r>
            <a:r>
              <a:rPr lang="ru-RU" sz="1800" dirty="0" err="1">
                <a:solidFill>
                  <a:schemeClr val="tx2"/>
                </a:solidFill>
              </a:rPr>
              <a:t>декември</a:t>
            </a:r>
            <a:r>
              <a:rPr lang="ru-RU" sz="1800" dirty="0">
                <a:solidFill>
                  <a:schemeClr val="tx2"/>
                </a:solidFill>
              </a:rPr>
              <a:t> 2019 година за </a:t>
            </a:r>
            <a:r>
              <a:rPr lang="ru-RU" sz="1800" dirty="0" err="1">
                <a:solidFill>
                  <a:schemeClr val="tx2"/>
                </a:solidFill>
              </a:rPr>
              <a:t>създаване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работна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програма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относно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разработването</a:t>
            </a:r>
            <a:r>
              <a:rPr lang="ru-RU" sz="1800" dirty="0">
                <a:solidFill>
                  <a:schemeClr val="tx2"/>
                </a:solidFill>
              </a:rPr>
              <a:t> и </a:t>
            </a:r>
            <a:r>
              <a:rPr lang="ru-RU" sz="1800" dirty="0" err="1">
                <a:solidFill>
                  <a:schemeClr val="tx2"/>
                </a:solidFill>
              </a:rPr>
              <a:t>въвеждането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електронните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системи</a:t>
            </a:r>
            <a:r>
              <a:rPr lang="ru-RU" sz="1800" dirty="0">
                <a:solidFill>
                  <a:schemeClr val="tx2"/>
                </a:solidFill>
              </a:rPr>
              <a:t>, </a:t>
            </a:r>
            <a:r>
              <a:rPr lang="ru-RU" sz="1800" dirty="0" err="1">
                <a:solidFill>
                  <a:schemeClr val="tx2"/>
                </a:solidFill>
              </a:rPr>
              <a:t>предвидени</a:t>
            </a:r>
            <a:r>
              <a:rPr lang="ru-RU" sz="1800" dirty="0">
                <a:solidFill>
                  <a:schemeClr val="tx2"/>
                </a:solidFill>
              </a:rPr>
              <a:t> в </a:t>
            </a:r>
            <a:r>
              <a:rPr lang="ru-RU" sz="1800" dirty="0" err="1">
                <a:solidFill>
                  <a:schemeClr val="tx2"/>
                </a:solidFill>
              </a:rPr>
              <a:t>Митническия</a:t>
            </a:r>
            <a:r>
              <a:rPr lang="ru-RU" sz="1800" dirty="0">
                <a:solidFill>
                  <a:schemeClr val="tx2"/>
                </a:solidFill>
              </a:rPr>
              <a:t> кодекс на </a:t>
            </a:r>
            <a:r>
              <a:rPr lang="ru-RU" sz="1800" dirty="0" err="1">
                <a:solidFill>
                  <a:schemeClr val="tx2"/>
                </a:solidFill>
              </a:rPr>
              <a:t>Съюза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smtClean="0">
                <a:solidFill>
                  <a:schemeClr val="tx2"/>
                </a:solidFill>
              </a:rPr>
              <a:t>и</a:t>
            </a:r>
            <a:r>
              <a:rPr lang="ru-RU" sz="1800" dirty="0" smtClean="0">
                <a:solidFill>
                  <a:schemeClr val="tx2"/>
                </a:solidFill>
              </a:rPr>
              <a:t> проект </a:t>
            </a:r>
            <a:r>
              <a:rPr lang="en-US" sz="1800" dirty="0">
                <a:solidFill>
                  <a:schemeClr val="tx2"/>
                </a:solidFill>
              </a:rPr>
              <a:t>2.10. UCC </a:t>
            </a:r>
            <a:r>
              <a:rPr lang="en-US" sz="1800" dirty="0" err="1">
                <a:solidFill>
                  <a:schemeClr val="tx2"/>
                </a:solidFill>
              </a:rPr>
              <a:t>Centralised</a:t>
            </a:r>
            <a:r>
              <a:rPr lang="en-US" sz="1800" dirty="0">
                <a:solidFill>
                  <a:schemeClr val="tx2"/>
                </a:solidFill>
              </a:rPr>
              <a:t> Clearance for Import (CCI) phase </a:t>
            </a:r>
            <a:r>
              <a:rPr lang="bg-BG" sz="1800" dirty="0">
                <a:solidFill>
                  <a:schemeClr val="tx2"/>
                </a:solidFill>
              </a:rPr>
              <a:t>1 от </a:t>
            </a:r>
            <a:r>
              <a:rPr lang="bg-BG" sz="1800" dirty="0" smtClean="0">
                <a:solidFill>
                  <a:schemeClr val="tx2"/>
                </a:solidFill>
              </a:rPr>
              <a:t>Многогодишния стратегически план </a:t>
            </a: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dirty="0" err="1" smtClean="0">
                <a:solidFill>
                  <a:schemeClr val="tx2"/>
                </a:solidFill>
              </a:rPr>
              <a:t>Подобрение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 smtClean="0">
                <a:solidFill>
                  <a:schemeClr val="tx2"/>
                </a:solidFill>
              </a:rPr>
              <a:t>на </a:t>
            </a:r>
            <a:r>
              <a:rPr lang="ru-RU" sz="1800" dirty="0" err="1" smtClean="0">
                <a:solidFill>
                  <a:schemeClr val="tx2"/>
                </a:solidFill>
              </a:rPr>
              <a:t>съществуващите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>
                <a:solidFill>
                  <a:schemeClr val="tx2"/>
                </a:solidFill>
              </a:rPr>
              <a:t>в </a:t>
            </a:r>
            <a:r>
              <a:rPr lang="ru-RU" sz="1800" dirty="0" smtClean="0">
                <a:solidFill>
                  <a:schemeClr val="tx2"/>
                </a:solidFill>
              </a:rPr>
              <a:t>бизнес </a:t>
            </a:r>
            <a:r>
              <a:rPr lang="ru-RU" sz="1800" dirty="0" err="1">
                <a:solidFill>
                  <a:schemeClr val="tx2"/>
                </a:solidFill>
              </a:rPr>
              <a:t>процеси</a:t>
            </a:r>
            <a:r>
              <a:rPr lang="ru-RU" sz="1800" dirty="0">
                <a:solidFill>
                  <a:schemeClr val="tx2"/>
                </a:solidFill>
              </a:rPr>
              <a:t> и интеграции с </a:t>
            </a:r>
            <a:r>
              <a:rPr lang="ru-RU" sz="1800" dirty="0" err="1">
                <a:solidFill>
                  <a:schemeClr val="tx2"/>
                </a:solidFill>
              </a:rPr>
              <a:t>други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 smtClean="0">
                <a:solidFill>
                  <a:schemeClr val="tx2"/>
                </a:solidFill>
              </a:rPr>
              <a:t>системи</a:t>
            </a:r>
            <a:endParaRPr lang="ru-RU" sz="1800" dirty="0" smtClean="0">
              <a:solidFill>
                <a:schemeClr val="tx2"/>
              </a:solidFill>
            </a:endParaRP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sz="1800" dirty="0" smtClean="0">
              <a:solidFill>
                <a:schemeClr val="tx2"/>
              </a:solidFill>
            </a:endParaRP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endParaRPr lang="bg-BG" sz="1800" b="1" dirty="0" smtClean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r>
              <a:rPr lang="bg-BG" sz="1800" b="1" dirty="0">
                <a:solidFill>
                  <a:schemeClr val="tx2"/>
                </a:solidFill>
              </a:rPr>
              <a:t>	</a:t>
            </a:r>
            <a:endParaRPr lang="ru-RU" sz="1800" dirty="0">
              <a:solidFill>
                <a:schemeClr val="tx2"/>
              </a:solidFill>
            </a:endParaRP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bg-BG" sz="1800" dirty="0" smtClean="0">
              <a:solidFill>
                <a:prstClr val="black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6300192" y="692696"/>
            <a:ext cx="194421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Д5 </a:t>
            </a:r>
            <a:r>
              <a:rPr lang="bg-BG" sz="1800" b="1" dirty="0" smtClean="0">
                <a:solidFill>
                  <a:schemeClr val="tx2"/>
                </a:solidFill>
              </a:rPr>
              <a:t>– цел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07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83768" y="1412776"/>
            <a:ext cx="6264696" cy="4752528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endParaRPr lang="bg-BG" sz="1800" dirty="0" smtClean="0">
              <a:solidFill>
                <a:schemeClr val="tx1"/>
              </a:solidFill>
            </a:endParaRPr>
          </a:p>
          <a:p>
            <a:pPr marL="109537" algn="just"/>
            <a:r>
              <a:rPr lang="ru-RU" sz="1800" dirty="0">
                <a:solidFill>
                  <a:schemeClr val="tx2"/>
                </a:solidFill>
              </a:rPr>
              <a:t>В </a:t>
            </a:r>
            <a:r>
              <a:rPr lang="bg-BG" sz="1800" dirty="0" smtClean="0">
                <a:solidFill>
                  <a:schemeClr val="tx2"/>
                </a:solidFill>
              </a:rPr>
              <a:t>рамките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>
                <a:solidFill>
                  <a:schemeClr val="tx2"/>
                </a:solidFill>
              </a:rPr>
              <a:t>на </a:t>
            </a:r>
            <a:r>
              <a:rPr lang="bg-BG" sz="1800" dirty="0" smtClean="0">
                <a:solidFill>
                  <a:schemeClr val="tx2"/>
                </a:solidFill>
              </a:rPr>
              <a:t>изпълнение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>
                <a:solidFill>
                  <a:schemeClr val="tx2"/>
                </a:solidFill>
              </a:rPr>
              <a:t>на </a:t>
            </a:r>
            <a:r>
              <a:rPr lang="ru-RU" sz="1800" dirty="0" smtClean="0">
                <a:solidFill>
                  <a:schemeClr val="tx2"/>
                </a:solidFill>
              </a:rPr>
              <a:t>проекта </a:t>
            </a:r>
            <a:r>
              <a:rPr lang="bg-BG" sz="1800" dirty="0" smtClean="0">
                <a:solidFill>
                  <a:schemeClr val="tx2"/>
                </a:solidFill>
              </a:rPr>
              <a:t>на национално ниво, </a:t>
            </a:r>
            <a:r>
              <a:rPr lang="bg-BG" sz="1800" dirty="0" smtClean="0">
                <a:solidFill>
                  <a:schemeClr val="tx2"/>
                </a:solidFill>
              </a:rPr>
              <a:t>е изградена нова транс европейска система за централизирано оформяне при внос фаза 1,  която е част от Митническата информационна система за внасяне и е преминала тестовете за съответствие с ЕК</a:t>
            </a:r>
            <a:endParaRPr lang="bg-BG" sz="1800" dirty="0" smtClean="0">
              <a:solidFill>
                <a:schemeClr val="tx2"/>
              </a:solidFill>
            </a:endParaRPr>
          </a:p>
          <a:p>
            <a:pPr marL="109537" algn="just"/>
            <a:endParaRPr lang="ru-RU" sz="1800" dirty="0" smtClean="0">
              <a:solidFill>
                <a:schemeClr val="tx2"/>
              </a:solidFill>
            </a:endParaRPr>
          </a:p>
          <a:p>
            <a:pPr marL="109537" algn="just"/>
            <a:endParaRPr lang="bg-BG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endParaRPr lang="ru-RU" sz="1800" dirty="0">
              <a:solidFill>
                <a:schemeClr val="tx2"/>
              </a:solidFill>
            </a:endParaRPr>
          </a:p>
          <a:p>
            <a:pPr algn="r">
              <a:spcBef>
                <a:spcPts val="0"/>
              </a:spcBef>
            </a:pPr>
            <a:r>
              <a:rPr lang="bg-BG" sz="1800" b="1" dirty="0">
                <a:solidFill>
                  <a:schemeClr val="tx2"/>
                </a:solidFill>
              </a:rPr>
              <a:t>Срок за изпълнение на проекта </a:t>
            </a:r>
            <a:r>
              <a:rPr lang="bg-BG" sz="1800" dirty="0">
                <a:solidFill>
                  <a:srgbClr val="FF0000"/>
                </a:solidFill>
              </a:rPr>
              <a:t>– </a:t>
            </a:r>
            <a:r>
              <a:rPr lang="bg-BG" sz="1800" b="1" dirty="0" smtClean="0">
                <a:solidFill>
                  <a:srgbClr val="FF0000"/>
                </a:solidFill>
              </a:rPr>
              <a:t>1.12.2023 </a:t>
            </a:r>
            <a:r>
              <a:rPr lang="bg-BG" sz="1800" b="1" dirty="0">
                <a:solidFill>
                  <a:srgbClr val="FF0000"/>
                </a:solidFill>
              </a:rPr>
              <a:t>г.</a:t>
            </a:r>
          </a:p>
          <a:p>
            <a:pPr algn="just">
              <a:spcBef>
                <a:spcPts val="0"/>
              </a:spcBef>
            </a:pPr>
            <a:endParaRPr lang="bg-BG" sz="1800" dirty="0" smtClean="0">
              <a:solidFill>
                <a:prstClr val="black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6300192" y="692696"/>
            <a:ext cx="194421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Д5 </a:t>
            </a:r>
            <a:r>
              <a:rPr lang="bg-BG" sz="1800" b="1" dirty="0" smtClean="0">
                <a:solidFill>
                  <a:schemeClr val="tx2"/>
                </a:solidFill>
              </a:rPr>
              <a:t>– обхват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20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339752" y="1988840"/>
            <a:ext cx="6336704" cy="4248472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endParaRPr lang="bg-BG" sz="1800" dirty="0" smtClean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</a:pPr>
            <a:endParaRPr lang="ru-RU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endParaRPr lang="bg-BG" sz="1800" b="1" dirty="0" smtClean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r>
              <a:rPr lang="bg-BG" sz="1800" b="1" dirty="0">
                <a:solidFill>
                  <a:schemeClr val="tx2"/>
                </a:solidFill>
              </a:rPr>
              <a:t>	</a:t>
            </a:r>
            <a:endParaRPr lang="ru-RU" sz="1800" dirty="0">
              <a:solidFill>
                <a:schemeClr val="tx2"/>
              </a:solidFill>
            </a:endParaRPr>
          </a:p>
          <a:p>
            <a:pPr marL="285750" indent="-2857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bg-BG" sz="1800" dirty="0" smtClean="0">
              <a:solidFill>
                <a:prstClr val="black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4716016" y="692696"/>
            <a:ext cx="3528392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Д5 </a:t>
            </a:r>
            <a:r>
              <a:rPr lang="bg-BG" sz="1800" b="1" dirty="0" smtClean="0">
                <a:solidFill>
                  <a:schemeClr val="tx2"/>
                </a:solidFill>
              </a:rPr>
              <a:t>– </a:t>
            </a:r>
            <a:r>
              <a:rPr lang="bg-BG" sz="1800" b="1" dirty="0" smtClean="0">
                <a:solidFill>
                  <a:schemeClr val="tx2"/>
                </a:solidFill>
              </a:rPr>
              <a:t>постигнати резултати</a:t>
            </a:r>
            <a:endParaRPr lang="bg-BG" sz="1800" b="1" dirty="0">
              <a:solidFill>
                <a:schemeClr val="tx2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9907" y="1988840"/>
            <a:ext cx="9023171" cy="3755306"/>
            <a:chOff x="1235597" y="1742036"/>
            <a:chExt cx="10487284" cy="4489571"/>
          </a:xfrm>
        </p:grpSpPr>
        <p:sp>
          <p:nvSpPr>
            <p:cNvPr id="12" name="Freeform 11"/>
            <p:cNvSpPr/>
            <p:nvPr/>
          </p:nvSpPr>
          <p:spPr>
            <a:xfrm>
              <a:off x="1373456" y="2642532"/>
              <a:ext cx="3430633" cy="3589075"/>
            </a:xfrm>
            <a:custGeom>
              <a:avLst/>
              <a:gdLst>
                <a:gd name="connsiteX0" fmla="*/ 0 w 2581827"/>
                <a:gd name="connsiteY0" fmla="*/ 0 h 3294127"/>
                <a:gd name="connsiteX1" fmla="*/ 2581827 w 2581827"/>
                <a:gd name="connsiteY1" fmla="*/ 0 h 3294127"/>
                <a:gd name="connsiteX2" fmla="*/ 2581827 w 2581827"/>
                <a:gd name="connsiteY2" fmla="*/ 3294127 h 3294127"/>
                <a:gd name="connsiteX3" fmla="*/ 0 w 2581827"/>
                <a:gd name="connsiteY3" fmla="*/ 3294127 h 3294127"/>
                <a:gd name="connsiteX4" fmla="*/ 0 w 2581827"/>
                <a:gd name="connsiteY4" fmla="*/ 0 h 3294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1827" h="3294127">
                  <a:moveTo>
                    <a:pt x="0" y="0"/>
                  </a:moveTo>
                  <a:lnTo>
                    <a:pt x="2581827" y="0"/>
                  </a:lnTo>
                  <a:lnTo>
                    <a:pt x="2581827" y="3294127"/>
                  </a:lnTo>
                  <a:lnTo>
                    <a:pt x="0" y="329412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3092" tIns="142240" rIns="142241" bIns="142240" numCol="1" spcCol="1270" anchor="ctr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bg-BG" b="1" dirty="0" smtClean="0">
                  <a:solidFill>
                    <a:srgbClr val="0D4165"/>
                  </a:solidFill>
                </a:rPr>
                <a:t>Развита </a:t>
              </a:r>
              <a:r>
                <a:rPr lang="bg-BG" b="1" dirty="0">
                  <a:solidFill>
                    <a:srgbClr val="0D4165"/>
                  </a:solidFill>
                </a:rPr>
                <a:t>ИА на АМ </a:t>
              </a:r>
              <a:r>
                <a:rPr lang="bg-BG" b="1" dirty="0" smtClean="0">
                  <a:solidFill>
                    <a:srgbClr val="0D4165"/>
                  </a:solidFill>
                </a:rPr>
                <a:t>за </a:t>
              </a:r>
              <a:r>
                <a:rPr lang="ru-RU" b="1" dirty="0" smtClean="0">
                  <a:solidFill>
                    <a:srgbClr val="0D4165"/>
                  </a:solidFill>
                </a:rPr>
                <a:t>СС</a:t>
              </a:r>
              <a:r>
                <a:rPr lang="en-US" b="1" dirty="0" smtClean="0">
                  <a:solidFill>
                    <a:srgbClr val="0D4165"/>
                  </a:solidFill>
                </a:rPr>
                <a:t>I </a:t>
              </a:r>
              <a:r>
                <a:rPr lang="ru-RU" b="1" dirty="0" smtClean="0">
                  <a:solidFill>
                    <a:srgbClr val="0D4165"/>
                  </a:solidFill>
                </a:rPr>
                <a:t>– </a:t>
              </a:r>
              <a:r>
                <a:rPr lang="ru-RU" b="1" dirty="0">
                  <a:solidFill>
                    <a:srgbClr val="0D4165"/>
                  </a:solidFill>
                </a:rPr>
                <a:t>фаза </a:t>
              </a:r>
              <a:r>
                <a:rPr lang="ru-RU" b="1" dirty="0" smtClean="0">
                  <a:solidFill>
                    <a:srgbClr val="0D4165"/>
                  </a:solidFill>
                </a:rPr>
                <a:t>1</a:t>
              </a:r>
              <a:endParaRPr lang="bg-BG" b="1" dirty="0">
                <a:solidFill>
                  <a:srgbClr val="0D4165"/>
                </a:solidFill>
              </a:endParaRPr>
            </a:p>
            <a:p>
              <a:pPr marL="285750" indent="-28575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bg-BG" dirty="0" smtClean="0">
                  <a:solidFill>
                    <a:srgbClr val="0D4165"/>
                  </a:solidFill>
                </a:rPr>
                <a:t>Бизнес </a:t>
              </a:r>
              <a:r>
                <a:rPr lang="bg-BG" dirty="0">
                  <a:solidFill>
                    <a:srgbClr val="0D4165"/>
                  </a:solidFill>
                </a:rPr>
                <a:t>Архитектура </a:t>
              </a:r>
              <a:endParaRPr lang="ru-RU" dirty="0">
                <a:solidFill>
                  <a:srgbClr val="0D4165"/>
                </a:solidFill>
              </a:endParaRPr>
            </a:p>
            <a:p>
              <a:pPr marL="285750" indent="-28575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bg-BG" dirty="0">
                  <a:solidFill>
                    <a:srgbClr val="0D4165"/>
                  </a:solidFill>
                </a:rPr>
                <a:t>Архитектура на Данните </a:t>
              </a:r>
            </a:p>
            <a:p>
              <a:pPr marL="285750" indent="-28575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bg-BG" dirty="0">
                  <a:solidFill>
                    <a:srgbClr val="0D4165"/>
                  </a:solidFill>
                </a:rPr>
                <a:t>Архитектура на Приложенията</a:t>
              </a:r>
            </a:p>
            <a:p>
              <a:pPr marL="285750" indent="-28575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bg-BG" dirty="0">
                  <a:solidFill>
                    <a:srgbClr val="0D4165"/>
                  </a:solidFill>
                </a:rPr>
                <a:t>Технологична Архитектура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1235597" y="1742036"/>
              <a:ext cx="1086457" cy="982067"/>
            </a:xfrm>
            <a:custGeom>
              <a:avLst/>
              <a:gdLst>
                <a:gd name="connsiteX0" fmla="*/ 0 w 957151"/>
                <a:gd name="connsiteY0" fmla="*/ 496428 h 992856"/>
                <a:gd name="connsiteX1" fmla="*/ 478576 w 957151"/>
                <a:gd name="connsiteY1" fmla="*/ 0 h 992856"/>
                <a:gd name="connsiteX2" fmla="*/ 957152 w 957151"/>
                <a:gd name="connsiteY2" fmla="*/ 496428 h 992856"/>
                <a:gd name="connsiteX3" fmla="*/ 478576 w 957151"/>
                <a:gd name="connsiteY3" fmla="*/ 992856 h 992856"/>
                <a:gd name="connsiteX4" fmla="*/ 0 w 957151"/>
                <a:gd name="connsiteY4" fmla="*/ 496428 h 992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7151" h="992856">
                  <a:moveTo>
                    <a:pt x="0" y="496428"/>
                  </a:moveTo>
                  <a:cubicBezTo>
                    <a:pt x="0" y="222258"/>
                    <a:pt x="214266" y="0"/>
                    <a:pt x="478576" y="0"/>
                  </a:cubicBezTo>
                  <a:cubicBezTo>
                    <a:pt x="742886" y="0"/>
                    <a:pt x="957152" y="222258"/>
                    <a:pt x="957152" y="496428"/>
                  </a:cubicBezTo>
                  <a:cubicBezTo>
                    <a:pt x="957152" y="770598"/>
                    <a:pt x="742886" y="992856"/>
                    <a:pt x="478576" y="992856"/>
                  </a:cubicBezTo>
                  <a:cubicBezTo>
                    <a:pt x="214266" y="992856"/>
                    <a:pt x="0" y="770598"/>
                    <a:pt x="0" y="496428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0172" tIns="145400" rIns="140172" bIns="14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bg-BG" sz="2000" b="1" kern="1200" dirty="0" smtClean="0">
                  <a:latin typeface="+mn-lt"/>
                </a:rPr>
                <a:t>ОД 1</a:t>
              </a:r>
              <a:endParaRPr lang="en-US" sz="2000" b="1" kern="1200" dirty="0">
                <a:latin typeface="+mn-lt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4939857" y="2642532"/>
              <a:ext cx="3566580" cy="3490445"/>
            </a:xfrm>
            <a:custGeom>
              <a:avLst/>
              <a:gdLst>
                <a:gd name="connsiteX0" fmla="*/ 0 w 2589336"/>
                <a:gd name="connsiteY0" fmla="*/ 0 h 3198433"/>
                <a:gd name="connsiteX1" fmla="*/ 2589336 w 2589336"/>
                <a:gd name="connsiteY1" fmla="*/ 0 h 3198433"/>
                <a:gd name="connsiteX2" fmla="*/ 2589336 w 2589336"/>
                <a:gd name="connsiteY2" fmla="*/ 3198433 h 3198433"/>
                <a:gd name="connsiteX3" fmla="*/ 0 w 2589336"/>
                <a:gd name="connsiteY3" fmla="*/ 3198433 h 3198433"/>
                <a:gd name="connsiteX4" fmla="*/ 0 w 2589336"/>
                <a:gd name="connsiteY4" fmla="*/ 0 h 3198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9336" h="3198433">
                  <a:moveTo>
                    <a:pt x="0" y="0"/>
                  </a:moveTo>
                  <a:lnTo>
                    <a:pt x="2589336" y="0"/>
                  </a:lnTo>
                  <a:lnTo>
                    <a:pt x="2589336" y="3198433"/>
                  </a:lnTo>
                  <a:lnTo>
                    <a:pt x="0" y="31984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4293" tIns="142240" rIns="142241" bIns="1422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bg-BG" sz="2000" kern="1200" dirty="0" smtClean="0">
                <a:solidFill>
                  <a:srgbClr val="0D4165"/>
                </a:solidFill>
                <a:latin typeface="+mn-lt"/>
              </a:endParaRP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bg-BG" b="1" kern="1200" dirty="0" smtClean="0">
                  <a:solidFill>
                    <a:srgbClr val="0D4165"/>
                  </a:solidFill>
                </a:rPr>
                <a:t>Въведена ИА на АМ за</a:t>
              </a:r>
              <a:r>
                <a:rPr lang="bg-BG" kern="1200" dirty="0" smtClean="0">
                  <a:solidFill>
                    <a:srgbClr val="0D4165"/>
                  </a:solidFill>
                </a:rPr>
                <a:t> </a:t>
              </a:r>
              <a:r>
                <a:rPr lang="en-US" kern="1200" dirty="0" smtClean="0">
                  <a:solidFill>
                    <a:srgbClr val="0D4165"/>
                  </a:solidFill>
                </a:rPr>
                <a:t>CCI</a:t>
              </a:r>
              <a:r>
                <a:rPr lang="bg-BG" kern="1200" dirty="0" smtClean="0">
                  <a:solidFill>
                    <a:srgbClr val="0D4165"/>
                  </a:solidFill>
                </a:rPr>
                <a:t> –фаза 1 чрез:</a:t>
              </a:r>
            </a:p>
            <a:p>
              <a:pPr marL="342900" lvl="0" indent="-3429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bg-BG" kern="1200" dirty="0" smtClean="0">
                  <a:solidFill>
                    <a:srgbClr val="0D4165"/>
                  </a:solidFill>
                </a:rPr>
                <a:t>1бр. </a:t>
              </a:r>
              <a:r>
                <a:rPr lang="bg-BG" dirty="0" smtClean="0">
                  <a:solidFill>
                    <a:srgbClr val="0D4165"/>
                  </a:solidFill>
                </a:rPr>
                <a:t>Н</a:t>
              </a:r>
              <a:r>
                <a:rPr lang="bg-BG" kern="1200" dirty="0" smtClean="0">
                  <a:solidFill>
                    <a:srgbClr val="0D4165"/>
                  </a:solidFill>
                </a:rPr>
                <a:t>адграден модул;</a:t>
              </a:r>
            </a:p>
            <a:p>
              <a:pPr marL="342900" lvl="0" indent="-34290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bg-BG" dirty="0" smtClean="0">
                  <a:solidFill>
                    <a:srgbClr val="0D4165"/>
                  </a:solidFill>
                </a:rPr>
                <a:t>3 бр. интеграции с </a:t>
              </a:r>
            </a:p>
            <a:p>
              <a:pPr lvl="1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bg-BG" dirty="0" smtClean="0"/>
                <a:t>Универсален </a:t>
              </a:r>
              <a:r>
                <a:rPr lang="bg-BG" dirty="0"/>
                <a:t>CCN 1/2 </a:t>
              </a:r>
              <a:r>
                <a:rPr lang="bg-BG" dirty="0" smtClean="0"/>
                <a:t>шлюз и </a:t>
              </a:r>
              <a:r>
                <a:rPr lang="bg-BG" dirty="0"/>
                <a:t>системи/модули на </a:t>
              </a:r>
              <a:r>
                <a:rPr lang="bg-BG" dirty="0" smtClean="0"/>
                <a:t>БИМИС и ЕС</a:t>
              </a:r>
              <a:endParaRPr lang="bg-BG" dirty="0" smtClean="0">
                <a:solidFill>
                  <a:srgbClr val="0D4165"/>
                </a:solidFill>
              </a:endParaRPr>
            </a:p>
            <a:p>
              <a:pPr marL="342900" lvl="0" indent="-3429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endParaRPr lang="en-US" sz="2000" kern="1200" dirty="0">
                <a:latin typeface="+mn-lt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5030769" y="1752197"/>
              <a:ext cx="1086408" cy="980270"/>
            </a:xfrm>
            <a:custGeom>
              <a:avLst/>
              <a:gdLst>
                <a:gd name="connsiteX0" fmla="*/ 0 w 957108"/>
                <a:gd name="connsiteY0" fmla="*/ 495520 h 991039"/>
                <a:gd name="connsiteX1" fmla="*/ 478554 w 957108"/>
                <a:gd name="connsiteY1" fmla="*/ 0 h 991039"/>
                <a:gd name="connsiteX2" fmla="*/ 957108 w 957108"/>
                <a:gd name="connsiteY2" fmla="*/ 495520 h 991039"/>
                <a:gd name="connsiteX3" fmla="*/ 478554 w 957108"/>
                <a:gd name="connsiteY3" fmla="*/ 991040 h 991039"/>
                <a:gd name="connsiteX4" fmla="*/ 0 w 957108"/>
                <a:gd name="connsiteY4" fmla="*/ 495520 h 991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7108" h="991039">
                  <a:moveTo>
                    <a:pt x="0" y="495520"/>
                  </a:moveTo>
                  <a:cubicBezTo>
                    <a:pt x="0" y="221852"/>
                    <a:pt x="214256" y="0"/>
                    <a:pt x="478554" y="0"/>
                  </a:cubicBezTo>
                  <a:cubicBezTo>
                    <a:pt x="742852" y="0"/>
                    <a:pt x="957108" y="221852"/>
                    <a:pt x="957108" y="495520"/>
                  </a:cubicBezTo>
                  <a:cubicBezTo>
                    <a:pt x="957108" y="769188"/>
                    <a:pt x="742852" y="991040"/>
                    <a:pt x="478554" y="991040"/>
                  </a:cubicBezTo>
                  <a:cubicBezTo>
                    <a:pt x="214256" y="991040"/>
                    <a:pt x="0" y="769188"/>
                    <a:pt x="0" y="49552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0165" tIns="145134" rIns="140165" bIns="145134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bg-BG" sz="2000" b="1" kern="1200" dirty="0" smtClean="0">
                  <a:latin typeface="+mn-lt"/>
                </a:rPr>
                <a:t>ОД 2</a:t>
              </a:r>
              <a:endParaRPr lang="en-US" sz="2000" b="1" kern="1200" dirty="0">
                <a:latin typeface="+mn-lt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9097529" y="2732467"/>
              <a:ext cx="2625352" cy="3303721"/>
            </a:xfrm>
            <a:custGeom>
              <a:avLst/>
              <a:gdLst>
                <a:gd name="connsiteX0" fmla="*/ 0 w 2552553"/>
                <a:gd name="connsiteY0" fmla="*/ 0 h 3226203"/>
                <a:gd name="connsiteX1" fmla="*/ 2552553 w 2552553"/>
                <a:gd name="connsiteY1" fmla="*/ 0 h 3226203"/>
                <a:gd name="connsiteX2" fmla="*/ 2552553 w 2552553"/>
                <a:gd name="connsiteY2" fmla="*/ 3226203 h 3226203"/>
                <a:gd name="connsiteX3" fmla="*/ 0 w 2552553"/>
                <a:gd name="connsiteY3" fmla="*/ 3226203 h 3226203"/>
                <a:gd name="connsiteX4" fmla="*/ 0 w 2552553"/>
                <a:gd name="connsiteY4" fmla="*/ 0 h 32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2553" h="3226203">
                  <a:moveTo>
                    <a:pt x="0" y="0"/>
                  </a:moveTo>
                  <a:lnTo>
                    <a:pt x="2552553" y="0"/>
                  </a:lnTo>
                  <a:lnTo>
                    <a:pt x="2552553" y="3226203"/>
                  </a:lnTo>
                  <a:lnTo>
                    <a:pt x="0" y="322620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8409" tIns="142240" rIns="-1" bIns="1422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bg-BG" b="1" kern="1200" dirty="0" smtClean="0">
                  <a:solidFill>
                    <a:srgbClr val="0D4165"/>
                  </a:solidFill>
                  <a:latin typeface="+mn-lt"/>
                </a:rPr>
                <a:t>Обучени 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bg-BG" b="1" kern="1200" dirty="0" smtClean="0">
                <a:solidFill>
                  <a:srgbClr val="0D4165"/>
                </a:solidFill>
                <a:latin typeface="+mn-lt"/>
              </a:endParaRP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bg-BG" kern="1200" dirty="0" smtClean="0">
                  <a:solidFill>
                    <a:srgbClr val="0D4165"/>
                  </a:solidFill>
                  <a:latin typeface="+mn-lt"/>
                </a:rPr>
                <a:t>30 потребителя и 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bg-BG" kern="1200" dirty="0" smtClean="0">
                  <a:solidFill>
                    <a:srgbClr val="0D4165"/>
                  </a:solidFill>
                  <a:latin typeface="+mn-lt"/>
                </a:rPr>
                <a:t>4 администратора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bg-BG" sz="1800" kern="1200" dirty="0" smtClean="0">
                <a:solidFill>
                  <a:srgbClr val="0D4165"/>
                </a:solidFill>
                <a:latin typeface="+mn-lt"/>
              </a:endParaRP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bg-BG" dirty="0">
                <a:solidFill>
                  <a:srgbClr val="0D4165"/>
                </a:solidFill>
              </a:endParaRP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bg-BG" sz="1800" kern="1200" dirty="0" smtClean="0">
                <a:solidFill>
                  <a:srgbClr val="0D4165"/>
                </a:solidFill>
                <a:latin typeface="+mn-lt"/>
              </a:endParaRP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 dirty="0">
                <a:solidFill>
                  <a:srgbClr val="0D4165"/>
                </a:solidFill>
                <a:latin typeface="+mn-lt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8955793" y="1752197"/>
              <a:ext cx="1086456" cy="982067"/>
            </a:xfrm>
            <a:custGeom>
              <a:avLst/>
              <a:gdLst>
                <a:gd name="connsiteX0" fmla="*/ 0 w 957151"/>
                <a:gd name="connsiteY0" fmla="*/ 496428 h 992856"/>
                <a:gd name="connsiteX1" fmla="*/ 478576 w 957151"/>
                <a:gd name="connsiteY1" fmla="*/ 0 h 992856"/>
                <a:gd name="connsiteX2" fmla="*/ 957152 w 957151"/>
                <a:gd name="connsiteY2" fmla="*/ 496428 h 992856"/>
                <a:gd name="connsiteX3" fmla="*/ 478576 w 957151"/>
                <a:gd name="connsiteY3" fmla="*/ 992856 h 992856"/>
                <a:gd name="connsiteX4" fmla="*/ 0 w 957151"/>
                <a:gd name="connsiteY4" fmla="*/ 496428 h 992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7151" h="992856">
                  <a:moveTo>
                    <a:pt x="0" y="496428"/>
                  </a:moveTo>
                  <a:cubicBezTo>
                    <a:pt x="0" y="222258"/>
                    <a:pt x="214266" y="0"/>
                    <a:pt x="478576" y="0"/>
                  </a:cubicBezTo>
                  <a:cubicBezTo>
                    <a:pt x="742886" y="0"/>
                    <a:pt x="957152" y="222258"/>
                    <a:pt x="957152" y="496428"/>
                  </a:cubicBezTo>
                  <a:cubicBezTo>
                    <a:pt x="957152" y="770598"/>
                    <a:pt x="742886" y="992856"/>
                    <a:pt x="478576" y="992856"/>
                  </a:cubicBezTo>
                  <a:cubicBezTo>
                    <a:pt x="214266" y="992856"/>
                    <a:pt x="0" y="770598"/>
                    <a:pt x="0" y="496428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0172" tIns="145400" rIns="140172" bIns="14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bg-BG" sz="2000" b="1" kern="1200" dirty="0" smtClean="0">
                  <a:latin typeface="+mn-lt"/>
                </a:rPr>
                <a:t>ОД 3</a:t>
              </a:r>
              <a:endParaRPr lang="en-US" sz="2000" b="1" kern="12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851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83768" y="1268760"/>
            <a:ext cx="6264696" cy="4752528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endParaRPr lang="bg-BG" sz="1800" dirty="0" smtClean="0">
              <a:solidFill>
                <a:schemeClr val="tx1"/>
              </a:solidFill>
            </a:endParaRPr>
          </a:p>
          <a:p>
            <a:pPr marL="109537" algn="just"/>
            <a:endParaRPr lang="bg-BG" sz="1800" dirty="0" smtClean="0">
              <a:solidFill>
                <a:schemeClr val="tx2"/>
              </a:solidFill>
            </a:endParaRPr>
          </a:p>
          <a:p>
            <a:pPr marL="109537" algn="just"/>
            <a:endParaRPr lang="bg-BG" sz="1800" dirty="0">
              <a:solidFill>
                <a:schemeClr val="tx2"/>
              </a:solidFill>
            </a:endParaRPr>
          </a:p>
          <a:p>
            <a:pPr marL="109537" algn="just"/>
            <a:endParaRPr lang="bg-BG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endParaRPr lang="ru-RU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endParaRPr lang="bg-BG" sz="1800" dirty="0" smtClean="0">
              <a:solidFill>
                <a:prstClr val="black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6300192" y="692696"/>
            <a:ext cx="194421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Д5 </a:t>
            </a:r>
            <a:r>
              <a:rPr lang="bg-BG" sz="1800" b="1" dirty="0" smtClean="0">
                <a:solidFill>
                  <a:schemeClr val="tx2"/>
                </a:solidFill>
              </a:rPr>
              <a:t>– ползи</a:t>
            </a:r>
            <a:endParaRPr lang="bg-BG" sz="1800" b="1" dirty="0">
              <a:solidFill>
                <a:schemeClr val="tx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787F26A-29BE-6C7D-7420-8C9EF2893FCB}"/>
              </a:ext>
            </a:extLst>
          </p:cNvPr>
          <p:cNvGrpSpPr/>
          <p:nvPr/>
        </p:nvGrpSpPr>
        <p:grpSpPr>
          <a:xfrm>
            <a:off x="1516865" y="1632264"/>
            <a:ext cx="7627135" cy="4025519"/>
            <a:chOff x="1328479" y="1651628"/>
            <a:chExt cx="9217276" cy="4270952"/>
          </a:xfrm>
        </p:grpSpPr>
        <p:sp>
          <p:nvSpPr>
            <p:cNvPr id="6" name="Rectangle: Rounded Corners 9">
              <a:extLst>
                <a:ext uri="{FF2B5EF4-FFF2-40B4-BE49-F238E27FC236}">
                  <a16:creationId xmlns:a16="http://schemas.microsoft.com/office/drawing/2014/main" id="{1ABEF2E7-78C7-7265-9DF3-ED7BBC6BB284}"/>
                </a:ext>
              </a:extLst>
            </p:cNvPr>
            <p:cNvSpPr/>
            <p:nvPr/>
          </p:nvSpPr>
          <p:spPr>
            <a:xfrm>
              <a:off x="1453817" y="1819697"/>
              <a:ext cx="9091938" cy="833824"/>
            </a:xfrm>
            <a:prstGeom prst="roundRect">
              <a:avLst/>
            </a:prstGeom>
            <a:solidFill>
              <a:schemeClr val="bg1"/>
            </a:solidFill>
            <a:ln w="19050" cap="rnd">
              <a:solidFill>
                <a:srgbClr val="1C58AC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699" tIns="58269" rIns="69699" bIns="58269" numCol="1" spcCol="1270" anchor="ctr" anchorCtr="0">
              <a:noAutofit/>
            </a:bodyPr>
            <a:lstStyle/>
            <a:p>
              <a:pPr>
                <a:spcBef>
                  <a:spcPts val="600"/>
                </a:spcBef>
                <a:buClr>
                  <a:schemeClr val="tx2">
                    <a:lumMod val="75000"/>
                  </a:schemeClr>
                </a:buClr>
              </a:pPr>
              <a:r>
                <a:rPr lang="bg-BG" b="1" dirty="0" smtClean="0">
                  <a:solidFill>
                    <a:schemeClr val="tx1"/>
                  </a:solidFill>
                  <a:ea typeface="Times New Roman" panose="02020603050405020304" pitchFamily="18" charset="0"/>
                  <a:cs typeface="Times New Roman"/>
                </a:rPr>
                <a:t>Намаляване на  </a:t>
              </a:r>
              <a:r>
                <a:rPr lang="bg-BG" dirty="0" smtClean="0">
                  <a:solidFill>
                    <a:schemeClr val="tx1"/>
                  </a:solidFill>
                  <a:ea typeface="Times New Roman" panose="02020603050405020304" pitchFamily="18" charset="0"/>
                  <a:cs typeface="Times New Roman"/>
                </a:rPr>
                <a:t>броя на митническите процедури</a:t>
              </a:r>
              <a:endParaRPr lang="en-US" dirty="0">
                <a:solidFill>
                  <a:schemeClr val="tx1"/>
                </a:solidFill>
                <a:ea typeface="Times New Roman" panose="02020603050405020304" pitchFamily="18" charset="0"/>
                <a:cs typeface="Times New Roman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0403603-7A63-2121-8421-3FFF6EFDCA30}"/>
                </a:ext>
              </a:extLst>
            </p:cNvPr>
            <p:cNvGrpSpPr/>
            <p:nvPr/>
          </p:nvGrpSpPr>
          <p:grpSpPr>
            <a:xfrm>
              <a:off x="1328479" y="4870982"/>
              <a:ext cx="9217276" cy="1051598"/>
              <a:chOff x="1328479" y="4870982"/>
              <a:chExt cx="9217276" cy="1051598"/>
            </a:xfrm>
          </p:grpSpPr>
          <p:sp>
            <p:nvSpPr>
              <p:cNvPr id="15" name="Rectangle: Rounded Corners 18">
                <a:extLst>
                  <a:ext uri="{FF2B5EF4-FFF2-40B4-BE49-F238E27FC236}">
                    <a16:creationId xmlns:a16="http://schemas.microsoft.com/office/drawing/2014/main" id="{D0FCC2EF-4F9E-06CA-5996-DE84854F3826}"/>
                  </a:ext>
                </a:extLst>
              </p:cNvPr>
              <p:cNvSpPr/>
              <p:nvPr/>
            </p:nvSpPr>
            <p:spPr>
              <a:xfrm>
                <a:off x="1446159" y="5007706"/>
                <a:ext cx="9099596" cy="914874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1C58AC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699" tIns="58269" rIns="69699" bIns="58269" numCol="1" spcCol="1270" anchor="ctr" anchorCtr="0">
                <a:noAutofit/>
              </a:bodyPr>
              <a:lstStyle/>
              <a:p>
                <a:pPr>
                  <a:spcBef>
                    <a:spcPts val="499"/>
                  </a:spcBef>
                  <a:buClr>
                    <a:schemeClr val="tx2">
                      <a:lumMod val="75000"/>
                    </a:schemeClr>
                  </a:buClr>
                </a:pPr>
                <a:r>
                  <a:rPr lang="ru-RU" b="1" dirty="0">
                    <a:solidFill>
                      <a:schemeClr val="tx1"/>
                    </a:solidFill>
                  </a:rPr>
                  <a:t>Оптимизиране</a:t>
                </a:r>
                <a:r>
                  <a:rPr lang="ru-RU" dirty="0">
                    <a:solidFill>
                      <a:schemeClr val="tx1"/>
                    </a:solidFill>
                  </a:rPr>
                  <a:t> на логистичните потоци на ниво ЕС и повишаване на ефективността на процесите</a:t>
                </a:r>
                <a:endParaRPr lang="el-GR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/>
                </a:endParaRPr>
              </a:p>
            </p:txBody>
          </p:sp>
          <p:pic>
            <p:nvPicPr>
              <p:cNvPr id="16" name="Graphic 4" descr="Pin with solid fill">
                <a:extLst>
                  <a:ext uri="{FF2B5EF4-FFF2-40B4-BE49-F238E27FC236}">
                    <a16:creationId xmlns:a16="http://schemas.microsoft.com/office/drawing/2014/main" id="{60FE37C8-81F1-8255-415A-FF6B0BD259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4"/>
                  </a:ext>
                </a:extLst>
              </a:blip>
              <a:srcRect/>
              <a:stretch/>
            </p:blipFill>
            <p:spPr>
              <a:xfrm>
                <a:off x="1328479" y="4870982"/>
                <a:ext cx="354296" cy="346567"/>
              </a:xfrm>
              <a:prstGeom prst="rect">
                <a:avLst/>
              </a:prstGeom>
            </p:spPr>
          </p:pic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B56E21F-2C03-058D-D9AA-52F1EF308A14}"/>
                </a:ext>
              </a:extLst>
            </p:cNvPr>
            <p:cNvGrpSpPr/>
            <p:nvPr/>
          </p:nvGrpSpPr>
          <p:grpSpPr>
            <a:xfrm>
              <a:off x="1328479" y="3819384"/>
              <a:ext cx="9217276" cy="1011764"/>
              <a:chOff x="1328479" y="3819384"/>
              <a:chExt cx="9217276" cy="1011764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C8342A3E-E3C2-A6EC-C43C-A60CF17ADEFC}"/>
                  </a:ext>
                </a:extLst>
              </p:cNvPr>
              <p:cNvSpPr/>
              <p:nvPr/>
            </p:nvSpPr>
            <p:spPr>
              <a:xfrm>
                <a:off x="1446160" y="3916273"/>
                <a:ext cx="9099595" cy="914875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1C58AC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699" tIns="58269" rIns="69699" bIns="58269" numCol="1" spcCol="1270" anchor="ctr" anchorCtr="0">
                <a:noAutofit/>
              </a:bodyPr>
              <a:lstStyle/>
              <a:p>
                <a:pPr>
                  <a:spcBef>
                    <a:spcPts val="499"/>
                  </a:spcBef>
                  <a:buClr>
                    <a:schemeClr val="tx2">
                      <a:lumMod val="75000"/>
                    </a:schemeClr>
                  </a:buClr>
                </a:pPr>
                <a:r>
                  <a:rPr lang="ru-RU" b="1" dirty="0">
                    <a:solidFill>
                      <a:schemeClr val="tx1"/>
                    </a:solidFill>
                  </a:rPr>
                  <a:t>Спестяване на разходи </a:t>
                </a:r>
                <a:r>
                  <a:rPr lang="ru-RU" dirty="0">
                    <a:solidFill>
                      <a:schemeClr val="tx1"/>
                    </a:solidFill>
                  </a:rPr>
                  <a:t>с централизирани процеси и осигуряване на прозрачност, след като всички оторизирани вносители са 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свързани</a:t>
                </a:r>
              </a:p>
            </p:txBody>
          </p:sp>
          <p:pic>
            <p:nvPicPr>
              <p:cNvPr id="14" name="Graphic 5" descr="Pin with solid fill">
                <a:extLst>
                  <a:ext uri="{FF2B5EF4-FFF2-40B4-BE49-F238E27FC236}">
                    <a16:creationId xmlns:a16="http://schemas.microsoft.com/office/drawing/2014/main" id="{F87AD75A-1C83-2746-F6B0-59B06DEEE5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4"/>
                  </a:ext>
                </a:extLst>
              </a:blip>
              <a:srcRect/>
              <a:stretch/>
            </p:blipFill>
            <p:spPr>
              <a:xfrm>
                <a:off x="1328479" y="3819384"/>
                <a:ext cx="354296" cy="346567"/>
              </a:xfrm>
              <a:prstGeom prst="rect">
                <a:avLst/>
              </a:prstGeom>
            </p:spPr>
          </p:pic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FD8DADF-059A-3D83-C0B6-1673170D6ECA}"/>
                </a:ext>
              </a:extLst>
            </p:cNvPr>
            <p:cNvGrpSpPr/>
            <p:nvPr/>
          </p:nvGrpSpPr>
          <p:grpSpPr>
            <a:xfrm>
              <a:off x="1328479" y="2737679"/>
              <a:ext cx="9217276" cy="1029407"/>
              <a:chOff x="1328479" y="2737679"/>
              <a:chExt cx="9217276" cy="1029407"/>
            </a:xfrm>
          </p:grpSpPr>
          <p:sp>
            <p:nvSpPr>
              <p:cNvPr id="11" name="Rectangle: Rounded Corners 15">
                <a:extLst>
                  <a:ext uri="{FF2B5EF4-FFF2-40B4-BE49-F238E27FC236}">
                    <a16:creationId xmlns:a16="http://schemas.microsoft.com/office/drawing/2014/main" id="{7AD627CD-2734-345A-7C0D-7411D73E2D83}"/>
                  </a:ext>
                </a:extLst>
              </p:cNvPr>
              <p:cNvSpPr/>
              <p:nvPr/>
            </p:nvSpPr>
            <p:spPr>
              <a:xfrm>
                <a:off x="1446161" y="2852210"/>
                <a:ext cx="9099594" cy="91487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1C58AC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9699" tIns="58269" rIns="69699" bIns="58269" numCol="1" spcCol="1270" anchor="ctr" anchorCtr="0">
                <a:noAutofit/>
              </a:bodyPr>
              <a:lstStyle/>
              <a:p>
                <a:pPr>
                  <a:spcBef>
                    <a:spcPts val="600"/>
                  </a:spcBef>
                  <a:buClr>
                    <a:schemeClr val="tx2">
                      <a:lumMod val="75000"/>
                    </a:schemeClr>
                  </a:buClr>
                </a:pPr>
                <a:r>
                  <a:rPr lang="bg-BG" b="1" dirty="0" smtClean="0">
                    <a:solidFill>
                      <a:schemeClr val="tx1"/>
                    </a:solidFill>
                    <a:effectLst/>
                    <a:ea typeface="Times New Roman" panose="02020603050405020304" pitchFamily="18" charset="0"/>
                    <a:cs typeface="Times New Roman"/>
                  </a:rPr>
                  <a:t>Намаляване </a:t>
                </a:r>
                <a:r>
                  <a:rPr lang="en-US" b="1" dirty="0" smtClean="0">
                    <a:solidFill>
                      <a:schemeClr val="tx1"/>
                    </a:solidFill>
                    <a:effectLst/>
                    <a:ea typeface="Times New Roman" panose="02020603050405020304" pitchFamily="18" charset="0"/>
                    <a:cs typeface="Times New Roman"/>
                  </a:rPr>
                  <a:t> </a:t>
                </a:r>
                <a:r>
                  <a:rPr lang="bg-BG" dirty="0" smtClean="0">
                    <a:solidFill>
                      <a:schemeClr val="tx1"/>
                    </a:solidFill>
                    <a:ea typeface="Times New Roman" panose="02020603050405020304" pitchFamily="18" charset="0"/>
                    <a:cs typeface="Times New Roman"/>
                  </a:rPr>
                  <a:t>на административната тежест, контакт с една митническа администрация (НМУ)</a:t>
                </a:r>
                <a:endParaRPr lang="en-US" dirty="0">
                  <a:solidFill>
                    <a:schemeClr val="tx1"/>
                  </a:solidFill>
                  <a:effectLst/>
                  <a:ea typeface="Times New Roman" panose="02020603050405020304" pitchFamily="18" charset="0"/>
                  <a:cs typeface="Times New Roman"/>
                </a:endParaRPr>
              </a:p>
            </p:txBody>
          </p:sp>
          <p:pic>
            <p:nvPicPr>
              <p:cNvPr id="12" name="Graphic 7" descr="Pin with solid fill">
                <a:extLst>
                  <a:ext uri="{FF2B5EF4-FFF2-40B4-BE49-F238E27FC236}">
                    <a16:creationId xmlns:a16="http://schemas.microsoft.com/office/drawing/2014/main" id="{302C0FF9-2ECF-2B9B-7E9F-6BE8226E50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rcRect/>
              <a:stretch/>
            </p:blipFill>
            <p:spPr>
              <a:xfrm>
                <a:off x="1328479" y="2737679"/>
                <a:ext cx="354296" cy="346567"/>
              </a:xfrm>
              <a:prstGeom prst="rect">
                <a:avLst/>
              </a:prstGeom>
            </p:spPr>
          </p:pic>
        </p:grpSp>
        <p:pic>
          <p:nvPicPr>
            <p:cNvPr id="10" name="Graphic 10" descr="Pin with solid fill">
              <a:extLst>
                <a:ext uri="{FF2B5EF4-FFF2-40B4-BE49-F238E27FC236}">
                  <a16:creationId xmlns:a16="http://schemas.microsoft.com/office/drawing/2014/main" id="{2423708B-476D-97BF-EFA1-3F5FEC4965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328479" y="1651628"/>
              <a:ext cx="354296" cy="3465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198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1556792"/>
            <a:ext cx="6408712" cy="5184576"/>
          </a:xfrm>
        </p:spPr>
        <p:txBody>
          <a:bodyPr>
            <a:noAutofit/>
          </a:bodyPr>
          <a:lstStyle/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bg-BG" sz="1800" dirty="0" smtClean="0">
                <a:solidFill>
                  <a:schemeClr val="tx2"/>
                </a:solidFill>
              </a:rPr>
              <a:t>Нова транс европейка система 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bg-BG" sz="1800" dirty="0" smtClean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Font typeface="Arial" pitchFamily="34" charset="0"/>
              <a:buAutoNum type="arabicPeriod"/>
            </a:pPr>
            <a:r>
              <a:rPr lang="bg-BG" sz="1800" dirty="0">
                <a:solidFill>
                  <a:schemeClr val="tx2"/>
                </a:solidFill>
              </a:rPr>
              <a:t>Максимално хармонизиране на митническите процедури между различните държави членки и прилагане на по ефективен процес между НМУ и </a:t>
            </a:r>
            <a:r>
              <a:rPr lang="bg-BG" sz="1800" dirty="0" smtClean="0">
                <a:solidFill>
                  <a:schemeClr val="tx2"/>
                </a:solidFill>
              </a:rPr>
              <a:t>МУП</a:t>
            </a:r>
          </a:p>
          <a:p>
            <a:pPr marL="342900" indent="-342900" algn="just">
              <a:spcBef>
                <a:spcPts val="0"/>
              </a:spcBef>
              <a:buFont typeface="Arial" pitchFamily="34" charset="0"/>
              <a:buAutoNum type="arabicPeriod"/>
            </a:pPr>
            <a:endParaRPr lang="bg-BG" sz="1800" dirty="0" smtClean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Font typeface="Arial" pitchFamily="34" charset="0"/>
              <a:buAutoNum type="arabicPeriod"/>
            </a:pPr>
            <a:r>
              <a:rPr lang="ru-RU" sz="1800" dirty="0" err="1">
                <a:solidFill>
                  <a:schemeClr val="tx2"/>
                </a:solidFill>
              </a:rPr>
              <a:t>Консолидиране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>
                <a:solidFill>
                  <a:schemeClr val="tx2"/>
                </a:solidFill>
              </a:rPr>
              <a:t>на </a:t>
            </a:r>
            <a:r>
              <a:rPr lang="ru-RU" sz="1800" dirty="0" err="1">
                <a:solidFill>
                  <a:schemeClr val="tx2"/>
                </a:solidFill>
              </a:rPr>
              <a:t>ресурси</a:t>
            </a:r>
            <a:r>
              <a:rPr lang="ru-RU" sz="1800" dirty="0">
                <a:solidFill>
                  <a:schemeClr val="tx2"/>
                </a:solidFill>
              </a:rPr>
              <a:t> и опита. </a:t>
            </a:r>
            <a:r>
              <a:rPr lang="ru-RU" sz="1800" dirty="0" err="1">
                <a:solidFill>
                  <a:schemeClr val="tx2"/>
                </a:solidFill>
              </a:rPr>
              <a:t>Унифициране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практиките</a:t>
            </a:r>
            <a:endParaRPr lang="en-IE" sz="1800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Font typeface="Arial" pitchFamily="34" charset="0"/>
              <a:buAutoNum type="arabicPeriod"/>
            </a:pPr>
            <a:endParaRPr lang="el-GR" sz="1800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Font typeface="Arial" pitchFamily="34" charset="0"/>
              <a:buAutoNum type="arabicPeriod"/>
            </a:pPr>
            <a:r>
              <a:rPr lang="ru-RU" sz="1800" dirty="0" err="1">
                <a:solidFill>
                  <a:schemeClr val="tx2"/>
                </a:solidFill>
              </a:rPr>
              <a:t>Надеждност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операторите</a:t>
            </a:r>
            <a:r>
              <a:rPr lang="ru-RU" sz="1800" dirty="0">
                <a:solidFill>
                  <a:schemeClr val="tx2"/>
                </a:solidFill>
              </a:rPr>
              <a:t> и </a:t>
            </a:r>
            <a:r>
              <a:rPr lang="ru-RU" sz="1800" dirty="0" err="1">
                <a:solidFill>
                  <a:schemeClr val="tx2"/>
                </a:solidFill>
              </a:rPr>
              <a:t>участниците</a:t>
            </a:r>
            <a:r>
              <a:rPr lang="ru-RU" sz="1800" dirty="0">
                <a:solidFill>
                  <a:schemeClr val="tx2"/>
                </a:solidFill>
              </a:rPr>
              <a:t> в </a:t>
            </a:r>
            <a:r>
              <a:rPr lang="ru-RU" sz="1800" dirty="0" err="1">
                <a:solidFill>
                  <a:schemeClr val="tx2"/>
                </a:solidFill>
              </a:rPr>
              <a:t>международната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търговия</a:t>
            </a:r>
            <a:r>
              <a:rPr lang="ru-RU" sz="1800" dirty="0">
                <a:solidFill>
                  <a:schemeClr val="tx2"/>
                </a:solidFill>
              </a:rPr>
              <a:t>, </a:t>
            </a:r>
            <a:r>
              <a:rPr lang="ru-RU" sz="1800" dirty="0" err="1">
                <a:solidFill>
                  <a:schemeClr val="tx2"/>
                </a:solidFill>
              </a:rPr>
              <a:t>партньорство</a:t>
            </a:r>
            <a:r>
              <a:rPr lang="ru-RU" sz="1800" dirty="0">
                <a:solidFill>
                  <a:schemeClr val="tx2"/>
                </a:solidFill>
              </a:rPr>
              <a:t> с </a:t>
            </a:r>
            <a:r>
              <a:rPr lang="ru-RU" sz="1800" dirty="0" err="1" smtClean="0">
                <a:solidFill>
                  <a:schemeClr val="tx2"/>
                </a:solidFill>
              </a:rPr>
              <a:t>митниците</a:t>
            </a:r>
            <a:endParaRPr lang="ru-RU" sz="1800" dirty="0" smtClean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Font typeface="Arial" pitchFamily="34" charset="0"/>
              <a:buAutoNum type="arabicPeriod"/>
            </a:pPr>
            <a:endParaRPr lang="el-GR" sz="1800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bg-BG" sz="1800" dirty="0">
                <a:solidFill>
                  <a:schemeClr val="tx2"/>
                </a:solidFill>
              </a:rPr>
              <a:t>Единна </a:t>
            </a:r>
            <a:r>
              <a:rPr lang="bg-BG" sz="1800" dirty="0">
                <a:solidFill>
                  <a:schemeClr val="tx2"/>
                </a:solidFill>
              </a:rPr>
              <a:t>хармонизирана структура на данните (</a:t>
            </a:r>
            <a:r>
              <a:rPr lang="en-US" sz="1800" dirty="0">
                <a:solidFill>
                  <a:schemeClr val="tx2"/>
                </a:solidFill>
              </a:rPr>
              <a:t>data model)</a:t>
            </a:r>
            <a:r>
              <a:rPr lang="bg-BG" sz="1800" dirty="0">
                <a:solidFill>
                  <a:schemeClr val="tx2"/>
                </a:solidFill>
              </a:rPr>
              <a:t>, предоставена от СМО - </a:t>
            </a:r>
            <a:r>
              <a:rPr lang="pt-BR" sz="1800" dirty="0">
                <a:solidFill>
                  <a:schemeClr val="tx2"/>
                </a:solidFill>
              </a:rPr>
              <a:t>EU </a:t>
            </a:r>
            <a:r>
              <a:rPr lang="pt-BR" sz="1800" dirty="0" err="1">
                <a:solidFill>
                  <a:schemeClr val="tx2"/>
                </a:solidFill>
              </a:rPr>
              <a:t>Customs</a:t>
            </a:r>
            <a:r>
              <a:rPr lang="pt-BR" sz="1800" dirty="0">
                <a:solidFill>
                  <a:schemeClr val="tx2"/>
                </a:solidFill>
              </a:rPr>
              <a:t> Data </a:t>
            </a:r>
            <a:r>
              <a:rPr lang="pt-BR" sz="1800" dirty="0" err="1">
                <a:solidFill>
                  <a:schemeClr val="tx2"/>
                </a:solidFill>
              </a:rPr>
              <a:t>Model</a:t>
            </a:r>
            <a:r>
              <a:rPr lang="pt-BR" sz="1800" dirty="0">
                <a:solidFill>
                  <a:schemeClr val="tx2"/>
                </a:solidFill>
              </a:rPr>
              <a:t> (EUCDM)</a:t>
            </a:r>
            <a:r>
              <a:rPr lang="bg-BG" sz="1800" dirty="0">
                <a:solidFill>
                  <a:schemeClr val="tx2"/>
                </a:solidFill>
              </a:rPr>
              <a:t> в съответствие с </a:t>
            </a:r>
            <a:r>
              <a:rPr lang="ru-RU" sz="1800" dirty="0">
                <a:solidFill>
                  <a:schemeClr val="tx2"/>
                </a:solidFill>
              </a:rPr>
              <a:t>Приложение Б </a:t>
            </a:r>
            <a:r>
              <a:rPr lang="ru-RU" sz="1800" dirty="0" err="1">
                <a:solidFill>
                  <a:schemeClr val="tx2"/>
                </a:solidFill>
              </a:rPr>
              <a:t>към</a:t>
            </a:r>
            <a:r>
              <a:rPr lang="ru-RU" sz="1800" dirty="0">
                <a:solidFill>
                  <a:schemeClr val="tx2"/>
                </a:solidFill>
              </a:rPr>
              <a:t> ДР и </a:t>
            </a:r>
            <a:r>
              <a:rPr lang="ru-RU" sz="1800" dirty="0" smtClean="0">
                <a:solidFill>
                  <a:schemeClr val="tx2"/>
                </a:solidFill>
              </a:rPr>
              <a:t>РИ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ru-RU" sz="1800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en-US" sz="1800" dirty="0" smtClean="0">
                <a:solidFill>
                  <a:schemeClr val="tx2"/>
                </a:solidFill>
              </a:rPr>
              <a:t>Cloud </a:t>
            </a:r>
            <a:r>
              <a:rPr lang="bg-BG" sz="1800" dirty="0">
                <a:solidFill>
                  <a:schemeClr val="tx2"/>
                </a:solidFill>
              </a:rPr>
              <a:t>архитектура 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bg-BG" sz="1400" b="1" dirty="0" smtClean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bg-BG" sz="1400" b="1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bg-BG" sz="14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580112" y="692696"/>
            <a:ext cx="266429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Д5 </a:t>
            </a:r>
            <a:r>
              <a:rPr lang="bg-BG" sz="1800" b="1" dirty="0" smtClean="0">
                <a:solidFill>
                  <a:schemeClr val="tx2"/>
                </a:solidFill>
              </a:rPr>
              <a:t>– акценти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73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47764" y="1340768"/>
            <a:ext cx="6408712" cy="5184576"/>
          </a:xfrm>
        </p:spPr>
        <p:txBody>
          <a:bodyPr>
            <a:noAutofit/>
          </a:bodyPr>
          <a:lstStyle/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bg-BG" sz="1800" dirty="0" smtClean="0">
                <a:solidFill>
                  <a:schemeClr val="tx2"/>
                </a:solidFill>
              </a:rPr>
              <a:t>България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bg-BG" sz="1800" dirty="0" smtClean="0">
                <a:solidFill>
                  <a:schemeClr val="tx2"/>
                </a:solidFill>
              </a:rPr>
              <a:t>Полша</a:t>
            </a: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bg-BG" sz="1800" dirty="0" smtClean="0">
                <a:solidFill>
                  <a:schemeClr val="tx2"/>
                </a:solidFill>
              </a:rPr>
              <a:t>Естония</a:t>
            </a:r>
            <a:endParaRPr lang="en-US" sz="1800" dirty="0" smtClean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bg-BG" sz="1800" dirty="0" smtClean="0">
                <a:solidFill>
                  <a:schemeClr val="tx2"/>
                </a:solidFill>
              </a:rPr>
              <a:t>Словакия</a:t>
            </a:r>
            <a:endParaRPr lang="bg-BG" sz="1400" b="1" dirty="0" smtClean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bg-BG" sz="1400" b="1" dirty="0">
              <a:solidFill>
                <a:schemeClr val="tx2"/>
              </a:solidFill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endParaRPr lang="bg-BG" sz="14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3059832" y="764704"/>
            <a:ext cx="518457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Д5 </a:t>
            </a:r>
            <a:r>
              <a:rPr lang="bg-BG" sz="1800" b="1" dirty="0" smtClean="0">
                <a:solidFill>
                  <a:schemeClr val="tx2"/>
                </a:solidFill>
              </a:rPr>
              <a:t>– </a:t>
            </a:r>
            <a:r>
              <a:rPr lang="bg-BG" sz="1800" b="1" dirty="0" smtClean="0">
                <a:solidFill>
                  <a:schemeClr val="tx2"/>
                </a:solidFill>
              </a:rPr>
              <a:t>държави членки планирали фаза 1</a:t>
            </a:r>
          </a:p>
          <a:p>
            <a:endParaRPr lang="bg-BG" sz="1800" b="1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621604"/>
            <a:ext cx="6513690" cy="4236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86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17032</TotalTime>
  <Words>493</Words>
  <Application>Microsoft Office PowerPoint</Application>
  <PresentationFormat>On-screen Show (4:3)</PresentationFormat>
  <Paragraphs>80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Office тема</vt:lpstr>
      <vt:lpstr>„Развитие и въвеждане на Институционална архитектура на АМ по отношение на проект по МКС: Централизирано оформяне на вноса – фаза 1“ (2.10. UCC Centralised Clearance for Import (CCI) phase 1) върху Cloud архитектура“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МАРИЕЛА Б.МАНОИЛОВА-ДАНЧЕВА</cp:lastModifiedBy>
  <cp:revision>80</cp:revision>
  <cp:lastPrinted>2023-11-24T14:36:14Z</cp:lastPrinted>
  <dcterms:created xsi:type="dcterms:W3CDTF">2020-05-12T09:06:58Z</dcterms:created>
  <dcterms:modified xsi:type="dcterms:W3CDTF">2023-11-27T16:16:43Z</dcterms:modified>
</cp:coreProperties>
</file>