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65" r:id="rId5"/>
    <p:sldId id="260" r:id="rId6"/>
    <p:sldId id="263" r:id="rId7"/>
    <p:sldId id="262" r:id="rId8"/>
    <p:sldId id="261" r:id="rId9"/>
    <p:sldId id="266" r:id="rId10"/>
    <p:sldId id="264" r:id="rId11"/>
  </p:sldIdLst>
  <p:sldSz cx="9144000" cy="6858000" type="screen4x3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255" autoAdjust="0"/>
  </p:normalViewPr>
  <p:slideViewPr>
    <p:cSldViewPr showGuides="1">
      <p:cViewPr varScale="1">
        <p:scale>
          <a:sx n="104" d="100"/>
          <a:sy n="104" d="100"/>
        </p:scale>
        <p:origin x="182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8AD634C-735C-4D42-9A79-D2E8E67688DE}" type="doc">
      <dgm:prSet loTypeId="urn:microsoft.com/office/officeart/2005/8/layout/radial5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988397DD-4EE1-45E9-B94C-54862BCA361E}">
      <dgm:prSet phldrT="[Text]"/>
      <dgm:spPr/>
      <dgm:t>
        <a:bodyPr/>
        <a:lstStyle/>
        <a:p>
          <a:r>
            <a:rPr lang="bg-BG" b="1" dirty="0" smtClean="0"/>
            <a:t>МИСВ</a:t>
          </a:r>
          <a:r>
            <a:rPr lang="en-US" b="1" dirty="0" smtClean="0"/>
            <a:t> </a:t>
          </a:r>
          <a:endParaRPr lang="bg-BG" b="1" dirty="0" smtClean="0"/>
        </a:p>
        <a:p>
          <a:r>
            <a:rPr lang="bg-BG" b="1" dirty="0" smtClean="0"/>
            <a:t>Митническа информационна система за внасяне </a:t>
          </a:r>
        </a:p>
      </dgm:t>
    </dgm:pt>
    <dgm:pt modelId="{CE8513B4-D76E-42A3-B0C0-CD157BEAC7FB}" type="parTrans" cxnId="{A31A7F5B-5F93-4F4C-98A7-31ED6D7625C2}">
      <dgm:prSet/>
      <dgm:spPr/>
      <dgm:t>
        <a:bodyPr/>
        <a:lstStyle/>
        <a:p>
          <a:endParaRPr lang="en-US"/>
        </a:p>
      </dgm:t>
    </dgm:pt>
    <dgm:pt modelId="{D6890716-D78B-4653-976B-72B64F64AB53}" type="sibTrans" cxnId="{A31A7F5B-5F93-4F4C-98A7-31ED6D7625C2}">
      <dgm:prSet/>
      <dgm:spPr/>
      <dgm:t>
        <a:bodyPr/>
        <a:lstStyle/>
        <a:p>
          <a:endParaRPr lang="en-US"/>
        </a:p>
      </dgm:t>
    </dgm:pt>
    <dgm:pt modelId="{331B3B40-6115-4643-8F79-CC506D84EE8E}">
      <dgm:prSet phldrT="[Text]" custT="1"/>
      <dgm:spPr/>
      <dgm:t>
        <a:bodyPr/>
        <a:lstStyle/>
        <a:p>
          <a:r>
            <a:rPr lang="en-US" sz="1600" b="1" dirty="0" smtClean="0">
              <a:solidFill>
                <a:schemeClr val="accent2">
                  <a:lumMod val="20000"/>
                  <a:lumOff val="80000"/>
                </a:schemeClr>
              </a:solidFill>
            </a:rPr>
            <a:t>DataWarehouse</a:t>
          </a:r>
        </a:p>
        <a:p>
          <a:r>
            <a:rPr lang="en-US" sz="1600" b="1" dirty="0" smtClean="0">
              <a:solidFill>
                <a:schemeClr val="accent2">
                  <a:lumMod val="20000"/>
                  <a:lumOff val="80000"/>
                </a:schemeClr>
              </a:solidFill>
            </a:rPr>
            <a:t>COGNOS</a:t>
          </a:r>
          <a:endParaRPr lang="en-US" sz="1600" b="1" dirty="0">
            <a:solidFill>
              <a:schemeClr val="accent2">
                <a:lumMod val="20000"/>
                <a:lumOff val="80000"/>
              </a:schemeClr>
            </a:solidFill>
          </a:endParaRPr>
        </a:p>
      </dgm:t>
    </dgm:pt>
    <dgm:pt modelId="{E3ED19A3-68D9-4A91-B31D-8152FCAE5A23}" type="parTrans" cxnId="{9B35090C-8834-4C19-9469-6E0C50E08042}">
      <dgm:prSet/>
      <dgm:spPr/>
      <dgm:t>
        <a:bodyPr/>
        <a:lstStyle/>
        <a:p>
          <a:endParaRPr lang="en-US"/>
        </a:p>
      </dgm:t>
    </dgm:pt>
    <dgm:pt modelId="{EE042A60-432D-4AA7-913E-2CBCEECE9DDD}" type="sibTrans" cxnId="{9B35090C-8834-4C19-9469-6E0C50E08042}">
      <dgm:prSet/>
      <dgm:spPr/>
      <dgm:t>
        <a:bodyPr/>
        <a:lstStyle/>
        <a:p>
          <a:endParaRPr lang="en-US"/>
        </a:p>
      </dgm:t>
    </dgm:pt>
    <dgm:pt modelId="{20F68F29-D298-42C6-B11F-31D0E92F3B6B}">
      <dgm:prSet phldrT="[Text]" custT="1"/>
      <dgm:spPr/>
      <dgm:t>
        <a:bodyPr/>
        <a:lstStyle/>
        <a:p>
          <a:r>
            <a:rPr lang="bg-BG" sz="1800" b="1" dirty="0" smtClean="0">
              <a:solidFill>
                <a:schemeClr val="accent3">
                  <a:lumMod val="20000"/>
                  <a:lumOff val="80000"/>
                </a:schemeClr>
              </a:solidFill>
            </a:rPr>
            <a:t>МИС3А</a:t>
          </a:r>
        </a:p>
        <a:p>
          <a:r>
            <a:rPr lang="bg-BG" sz="800" b="1" noProof="0" dirty="0" smtClean="0">
              <a:solidFill>
                <a:schemeClr val="accent3">
                  <a:lumMod val="20000"/>
                  <a:lumOff val="80000"/>
                </a:schemeClr>
              </a:solidFill>
            </a:rPr>
            <a:t>Система за предоставяне на информация за управленски цели от митнически и акцизни документи </a:t>
          </a:r>
          <a:endParaRPr lang="bg-BG" sz="1800" b="1" noProof="0" dirty="0">
            <a:solidFill>
              <a:schemeClr val="accent3">
                <a:lumMod val="20000"/>
                <a:lumOff val="80000"/>
              </a:schemeClr>
            </a:solidFill>
          </a:endParaRPr>
        </a:p>
      </dgm:t>
    </dgm:pt>
    <dgm:pt modelId="{D0195A84-A7C7-40A9-A453-ADAF710C4F00}" type="parTrans" cxnId="{90C2104F-4525-4710-AD33-DB131A9BFF6D}">
      <dgm:prSet/>
      <dgm:spPr/>
      <dgm:t>
        <a:bodyPr/>
        <a:lstStyle/>
        <a:p>
          <a:endParaRPr lang="en-US"/>
        </a:p>
      </dgm:t>
    </dgm:pt>
    <dgm:pt modelId="{C2002476-1A9F-46F4-ADA6-1CFD8824A6D3}" type="sibTrans" cxnId="{90C2104F-4525-4710-AD33-DB131A9BFF6D}">
      <dgm:prSet/>
      <dgm:spPr/>
      <dgm:t>
        <a:bodyPr/>
        <a:lstStyle/>
        <a:p>
          <a:endParaRPr lang="en-US"/>
        </a:p>
      </dgm:t>
    </dgm:pt>
    <dgm:pt modelId="{375EE174-5F58-46BF-918C-0652710BD2AE}">
      <dgm:prSet phldrT="[Text]" custT="1">
        <dgm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1800" b="1" dirty="0" smtClean="0">
              <a:solidFill>
                <a:schemeClr val="accent4">
                  <a:lumMod val="20000"/>
                  <a:lumOff val="80000"/>
                </a:schemeClr>
              </a:solidFill>
            </a:rPr>
            <a:t>ITMS</a:t>
          </a:r>
          <a:endParaRPr lang="bg-BG" sz="1800" b="1" dirty="0" smtClean="0">
            <a:solidFill>
              <a:schemeClr val="accent4">
                <a:lumMod val="20000"/>
                <a:lumOff val="80000"/>
              </a:schemeClr>
            </a:solidFill>
          </a:endParaRPr>
        </a:p>
        <a:p>
          <a:r>
            <a:rPr lang="bg-BG" sz="1050" b="1" dirty="0" smtClean="0">
              <a:solidFill>
                <a:schemeClr val="accent4">
                  <a:lumMod val="20000"/>
                  <a:lumOff val="80000"/>
                </a:schemeClr>
              </a:solidFill>
            </a:rPr>
            <a:t>Модул „Калкулатор на ТАРИК“,</a:t>
          </a:r>
          <a:endParaRPr lang="en-US" sz="1050" b="1" dirty="0" smtClean="0">
            <a:solidFill>
              <a:schemeClr val="accent4">
                <a:lumMod val="20000"/>
                <a:lumOff val="80000"/>
              </a:schemeClr>
            </a:solidFill>
          </a:endParaRPr>
        </a:p>
        <a:p>
          <a:r>
            <a:rPr lang="ru-RU" sz="1050" b="1" dirty="0" smtClean="0">
              <a:solidFill>
                <a:schemeClr val="accent4">
                  <a:lumMod val="20000"/>
                  <a:lumOff val="80000"/>
                </a:schemeClr>
              </a:solidFill>
            </a:rPr>
            <a:t>„Система за </a:t>
          </a:r>
          <a:r>
            <a:rPr lang="ru-RU" sz="1050" b="1" dirty="0" err="1" smtClean="0">
              <a:solidFill>
                <a:schemeClr val="accent4">
                  <a:lumMod val="20000"/>
                  <a:lumOff val="80000"/>
                </a:schemeClr>
              </a:solidFill>
            </a:rPr>
            <a:t>Тарифни</a:t>
          </a:r>
          <a:r>
            <a:rPr lang="ru-RU" sz="1050" b="1" dirty="0" smtClean="0">
              <a:solidFill>
                <a:schemeClr val="accent4">
                  <a:lumMod val="20000"/>
                  <a:lumOff val="80000"/>
                </a:schemeClr>
              </a:solidFill>
            </a:rPr>
            <a:t> </a:t>
          </a:r>
          <a:r>
            <a:rPr lang="ru-RU" sz="1050" b="1" dirty="0" err="1" smtClean="0">
              <a:solidFill>
                <a:schemeClr val="accent4">
                  <a:lumMod val="20000"/>
                  <a:lumOff val="80000"/>
                </a:schemeClr>
              </a:solidFill>
            </a:rPr>
            <a:t>Квоти</a:t>
          </a:r>
          <a:r>
            <a:rPr lang="ru-RU" sz="1050" b="1" dirty="0" smtClean="0">
              <a:solidFill>
                <a:schemeClr val="accent4">
                  <a:lumMod val="20000"/>
                  <a:lumOff val="80000"/>
                </a:schemeClr>
              </a:solidFill>
            </a:rPr>
            <a:t>“ (TQS),</a:t>
          </a:r>
          <a:endParaRPr lang="en-US" sz="1050" b="1" dirty="0" smtClean="0">
            <a:solidFill>
              <a:schemeClr val="accent4">
                <a:lumMod val="20000"/>
                <a:lumOff val="80000"/>
              </a:schemeClr>
            </a:solidFill>
          </a:endParaRPr>
        </a:p>
        <a:p>
          <a:endParaRPr lang="en-US" sz="1800" b="1" dirty="0">
            <a:solidFill>
              <a:schemeClr val="accent4">
                <a:lumMod val="20000"/>
                <a:lumOff val="80000"/>
              </a:schemeClr>
            </a:solidFill>
          </a:endParaRPr>
        </a:p>
      </dgm:t>
    </dgm:pt>
    <dgm:pt modelId="{B611CDAE-7154-4727-9478-43455DD8009D}" type="parTrans" cxnId="{499593C7-B69D-4195-A5E7-06E008D5E46F}">
      <dgm:prSet/>
      <dgm:spPr/>
      <dgm:t>
        <a:bodyPr/>
        <a:lstStyle/>
        <a:p>
          <a:endParaRPr lang="en-US"/>
        </a:p>
      </dgm:t>
    </dgm:pt>
    <dgm:pt modelId="{4F731F58-E74D-447F-8ECF-13B75F820F79}" type="sibTrans" cxnId="{499593C7-B69D-4195-A5E7-06E008D5E46F}">
      <dgm:prSet/>
      <dgm:spPr/>
      <dgm:t>
        <a:bodyPr/>
        <a:lstStyle/>
        <a:p>
          <a:endParaRPr lang="en-US"/>
        </a:p>
      </dgm:t>
    </dgm:pt>
    <dgm:pt modelId="{02CF9DB9-6FBF-4C96-B972-CC64917645E8}">
      <dgm:prSet phldrT="[Text]" custT="1"/>
      <dgm:spPr/>
      <dgm:t>
        <a:bodyPr/>
        <a:lstStyle/>
        <a:p>
          <a:r>
            <a:rPr lang="bg-BG" sz="1800" b="1" dirty="0" smtClean="0"/>
            <a:t>МАР </a:t>
          </a:r>
        </a:p>
        <a:p>
          <a:r>
            <a:rPr lang="bg-BG" sz="1200" b="1" dirty="0" smtClean="0"/>
            <a:t>Модул „Анализ на риска“</a:t>
          </a:r>
          <a:endParaRPr lang="en-US" sz="1800" b="1" dirty="0"/>
        </a:p>
      </dgm:t>
    </dgm:pt>
    <dgm:pt modelId="{AA3AE722-AE36-4177-9BDE-5803772C4F8D}" type="parTrans" cxnId="{77D23A38-29F5-486E-9A6C-8DE773D8CC5C}">
      <dgm:prSet/>
      <dgm:spPr/>
      <dgm:t>
        <a:bodyPr/>
        <a:lstStyle/>
        <a:p>
          <a:endParaRPr lang="en-US"/>
        </a:p>
      </dgm:t>
    </dgm:pt>
    <dgm:pt modelId="{6F77B81F-A8DE-47BA-884D-6F882EE03722}" type="sibTrans" cxnId="{77D23A38-29F5-486E-9A6C-8DE773D8CC5C}">
      <dgm:prSet/>
      <dgm:spPr/>
      <dgm:t>
        <a:bodyPr/>
        <a:lstStyle/>
        <a:p>
          <a:endParaRPr lang="en-US"/>
        </a:p>
      </dgm:t>
    </dgm:pt>
    <dgm:pt modelId="{80D86849-A082-4126-A090-C1A10A9BB3F9}" type="pres">
      <dgm:prSet presAssocID="{C8AD634C-735C-4D42-9A79-D2E8E67688DE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8CD08FE-23F1-4FEB-961A-8B01ECE42A42}" type="pres">
      <dgm:prSet presAssocID="{988397DD-4EE1-45E9-B94C-54862BCA361E}" presName="centerShape" presStyleLbl="node0" presStyleIdx="0" presStyleCnt="1" custScaleX="156948" custScaleY="129400" custLinFactNeighborX="12970" custLinFactNeighborY="2007"/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E7074924-F962-441C-B33A-2253E1EF3624}" type="pres">
      <dgm:prSet presAssocID="{E3ED19A3-68D9-4A91-B31D-8152FCAE5A23}" presName="parTrans" presStyleLbl="sibTrans2D1" presStyleIdx="0" presStyleCnt="4"/>
      <dgm:spPr/>
      <dgm:t>
        <a:bodyPr/>
        <a:lstStyle/>
        <a:p>
          <a:endParaRPr lang="en-US"/>
        </a:p>
      </dgm:t>
    </dgm:pt>
    <dgm:pt modelId="{DF4C3724-CEED-4D86-AA2E-85A9E47625A4}" type="pres">
      <dgm:prSet presAssocID="{E3ED19A3-68D9-4A91-B31D-8152FCAE5A23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29987B33-0F12-4BAB-8556-FD2FF630D9AA}" type="pres">
      <dgm:prSet presAssocID="{331B3B40-6115-4643-8F79-CC506D84EE8E}" presName="node" presStyleLbl="node1" presStyleIdx="0" presStyleCnt="4" custScaleX="145671" custScaleY="74827" custRadScaleRad="105136" custRadScaleInc="366236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7C401AAA-AFD5-4C7A-A442-2BAD5AE248BB}" type="pres">
      <dgm:prSet presAssocID="{D0195A84-A7C7-40A9-A453-ADAF710C4F00}" presName="parTrans" presStyleLbl="sibTrans2D1" presStyleIdx="1" presStyleCnt="4" custScaleX="150746"/>
      <dgm:spPr>
        <a:prstGeom prst="rightArrow">
          <a:avLst/>
        </a:prstGeom>
      </dgm:spPr>
      <dgm:t>
        <a:bodyPr/>
        <a:lstStyle/>
        <a:p>
          <a:endParaRPr lang="en-US"/>
        </a:p>
      </dgm:t>
    </dgm:pt>
    <dgm:pt modelId="{DF554D2D-9712-498A-BF36-EC5413771ADC}" type="pres">
      <dgm:prSet presAssocID="{D0195A84-A7C7-40A9-A453-ADAF710C4F00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C058D916-3479-4A74-A02A-953838D37C4F}" type="pres">
      <dgm:prSet presAssocID="{20F68F29-D298-42C6-B11F-31D0E92F3B6B}" presName="node" presStyleLbl="node1" presStyleIdx="1" presStyleCnt="4" custScaleX="116671" custScaleY="118472" custRadScaleRad="165409" custRadScaleInc="4015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913CC4B0-188D-4A5E-8B6A-ED67437ABF7F}" type="pres">
      <dgm:prSet presAssocID="{B611CDAE-7154-4727-9478-43455DD8009D}" presName="parTrans" presStyleLbl="sibTrans2D1" presStyleIdx="2" presStyleCnt="4" custScaleX="179702"/>
      <dgm:spPr>
        <a:prstGeom prst="leftRightArrow">
          <a:avLst/>
        </a:prstGeom>
      </dgm:spPr>
      <dgm:t>
        <a:bodyPr/>
        <a:lstStyle/>
        <a:p>
          <a:endParaRPr lang="en-US"/>
        </a:p>
      </dgm:t>
    </dgm:pt>
    <dgm:pt modelId="{1E9610EC-BC1F-46D4-A483-D6C11F9E75A0}" type="pres">
      <dgm:prSet presAssocID="{B611CDAE-7154-4727-9478-43455DD8009D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7B88E9E2-78D2-48F2-B491-F3DEE4F62D46}" type="pres">
      <dgm:prSet presAssocID="{375EE174-5F58-46BF-918C-0652710BD2AE}" presName="node" presStyleLbl="node1" presStyleIdx="2" presStyleCnt="4" custScaleX="160100" custScaleY="76887" custRadScaleRad="109482" custRadScaleInc="-364361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2D64048C-D902-49B8-80AC-A164044B8B87}" type="pres">
      <dgm:prSet presAssocID="{AA3AE722-AE36-4177-9BDE-5803772C4F8D}" presName="parTrans" presStyleLbl="sibTrans2D1" presStyleIdx="3" presStyleCnt="4" custScaleX="177447"/>
      <dgm:spPr>
        <a:prstGeom prst="leftRightArrow">
          <a:avLst/>
        </a:prstGeom>
      </dgm:spPr>
      <dgm:t>
        <a:bodyPr/>
        <a:lstStyle/>
        <a:p>
          <a:endParaRPr lang="en-US"/>
        </a:p>
      </dgm:t>
    </dgm:pt>
    <dgm:pt modelId="{3DDE0EFE-380A-49D8-B295-91590FA39E39}" type="pres">
      <dgm:prSet presAssocID="{AA3AE722-AE36-4177-9BDE-5803772C4F8D}" presName="connectorText" presStyleLbl="sibTrans2D1" presStyleIdx="3" presStyleCnt="4"/>
      <dgm:spPr/>
      <dgm:t>
        <a:bodyPr/>
        <a:lstStyle/>
        <a:p>
          <a:endParaRPr lang="en-US"/>
        </a:p>
      </dgm:t>
    </dgm:pt>
    <dgm:pt modelId="{9E8F5F86-DBF7-49D4-8C37-B9FBA796F778}" type="pres">
      <dgm:prSet presAssocID="{02CF9DB9-6FBF-4C96-B972-CC64917645E8}" presName="node" presStyleLbl="node1" presStyleIdx="3" presStyleCnt="4" custRadScaleRad="101583" custRadScaleInc="-7479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</dgm:ptLst>
  <dgm:cxnLst>
    <dgm:cxn modelId="{77D23A38-29F5-486E-9A6C-8DE773D8CC5C}" srcId="{988397DD-4EE1-45E9-B94C-54862BCA361E}" destId="{02CF9DB9-6FBF-4C96-B972-CC64917645E8}" srcOrd="3" destOrd="0" parTransId="{AA3AE722-AE36-4177-9BDE-5803772C4F8D}" sibTransId="{6F77B81F-A8DE-47BA-884D-6F882EE03722}"/>
    <dgm:cxn modelId="{3D922367-ACD5-47B3-BC37-4E01F010CE74}" type="presOf" srcId="{B611CDAE-7154-4727-9478-43455DD8009D}" destId="{1E9610EC-BC1F-46D4-A483-D6C11F9E75A0}" srcOrd="1" destOrd="0" presId="urn:microsoft.com/office/officeart/2005/8/layout/radial5"/>
    <dgm:cxn modelId="{499593C7-B69D-4195-A5E7-06E008D5E46F}" srcId="{988397DD-4EE1-45E9-B94C-54862BCA361E}" destId="{375EE174-5F58-46BF-918C-0652710BD2AE}" srcOrd="2" destOrd="0" parTransId="{B611CDAE-7154-4727-9478-43455DD8009D}" sibTransId="{4F731F58-E74D-447F-8ECF-13B75F820F79}"/>
    <dgm:cxn modelId="{523B3F77-C4B9-49E5-AF54-5C380414B12C}" type="presOf" srcId="{AA3AE722-AE36-4177-9BDE-5803772C4F8D}" destId="{2D64048C-D902-49B8-80AC-A164044B8B87}" srcOrd="0" destOrd="0" presId="urn:microsoft.com/office/officeart/2005/8/layout/radial5"/>
    <dgm:cxn modelId="{E0071B69-0842-4009-8C8D-BEB7B4714278}" type="presOf" srcId="{D0195A84-A7C7-40A9-A453-ADAF710C4F00}" destId="{DF554D2D-9712-498A-BF36-EC5413771ADC}" srcOrd="1" destOrd="0" presId="urn:microsoft.com/office/officeart/2005/8/layout/radial5"/>
    <dgm:cxn modelId="{D344A8D4-55FF-45B9-AEAF-B77DD7042C30}" type="presOf" srcId="{331B3B40-6115-4643-8F79-CC506D84EE8E}" destId="{29987B33-0F12-4BAB-8556-FD2FF630D9AA}" srcOrd="0" destOrd="0" presId="urn:microsoft.com/office/officeart/2005/8/layout/radial5"/>
    <dgm:cxn modelId="{A31A7F5B-5F93-4F4C-98A7-31ED6D7625C2}" srcId="{C8AD634C-735C-4D42-9A79-D2E8E67688DE}" destId="{988397DD-4EE1-45E9-B94C-54862BCA361E}" srcOrd="0" destOrd="0" parTransId="{CE8513B4-D76E-42A3-B0C0-CD157BEAC7FB}" sibTransId="{D6890716-D78B-4653-976B-72B64F64AB53}"/>
    <dgm:cxn modelId="{90C2104F-4525-4710-AD33-DB131A9BFF6D}" srcId="{988397DD-4EE1-45E9-B94C-54862BCA361E}" destId="{20F68F29-D298-42C6-B11F-31D0E92F3B6B}" srcOrd="1" destOrd="0" parTransId="{D0195A84-A7C7-40A9-A453-ADAF710C4F00}" sibTransId="{C2002476-1A9F-46F4-ADA6-1CFD8824A6D3}"/>
    <dgm:cxn modelId="{B6D8DA63-8774-4844-A0DE-1C566EE9AA50}" type="presOf" srcId="{988397DD-4EE1-45E9-B94C-54862BCA361E}" destId="{E8CD08FE-23F1-4FEB-961A-8B01ECE42A42}" srcOrd="0" destOrd="0" presId="urn:microsoft.com/office/officeart/2005/8/layout/radial5"/>
    <dgm:cxn modelId="{9B2A5F7C-4B6F-4B11-ADC9-26CB210EDA2E}" type="presOf" srcId="{C8AD634C-735C-4D42-9A79-D2E8E67688DE}" destId="{80D86849-A082-4126-A090-C1A10A9BB3F9}" srcOrd="0" destOrd="0" presId="urn:microsoft.com/office/officeart/2005/8/layout/radial5"/>
    <dgm:cxn modelId="{D52EC833-2EBE-4933-8C3F-5DC6C4D4A770}" type="presOf" srcId="{02CF9DB9-6FBF-4C96-B972-CC64917645E8}" destId="{9E8F5F86-DBF7-49D4-8C37-B9FBA796F778}" srcOrd="0" destOrd="0" presId="urn:microsoft.com/office/officeart/2005/8/layout/radial5"/>
    <dgm:cxn modelId="{E994F81C-0192-4347-BD7D-0DC1D6AE6CA8}" type="presOf" srcId="{20F68F29-D298-42C6-B11F-31D0E92F3B6B}" destId="{C058D916-3479-4A74-A02A-953838D37C4F}" srcOrd="0" destOrd="0" presId="urn:microsoft.com/office/officeart/2005/8/layout/radial5"/>
    <dgm:cxn modelId="{661A0C1D-702E-4D3A-AB39-75E5A50299D2}" type="presOf" srcId="{375EE174-5F58-46BF-918C-0652710BD2AE}" destId="{7B88E9E2-78D2-48F2-B491-F3DEE4F62D46}" srcOrd="0" destOrd="0" presId="urn:microsoft.com/office/officeart/2005/8/layout/radial5"/>
    <dgm:cxn modelId="{512CEC6D-5EDF-4634-B03E-623473118912}" type="presOf" srcId="{E3ED19A3-68D9-4A91-B31D-8152FCAE5A23}" destId="{DF4C3724-CEED-4D86-AA2E-85A9E47625A4}" srcOrd="1" destOrd="0" presId="urn:microsoft.com/office/officeart/2005/8/layout/radial5"/>
    <dgm:cxn modelId="{5FFCFD76-40E8-4CF2-AAB0-F3A3D6E1B025}" type="presOf" srcId="{AA3AE722-AE36-4177-9BDE-5803772C4F8D}" destId="{3DDE0EFE-380A-49D8-B295-91590FA39E39}" srcOrd="1" destOrd="0" presId="urn:microsoft.com/office/officeart/2005/8/layout/radial5"/>
    <dgm:cxn modelId="{A04B841D-82E5-4FBB-928F-BC1414838921}" type="presOf" srcId="{E3ED19A3-68D9-4A91-B31D-8152FCAE5A23}" destId="{E7074924-F962-441C-B33A-2253E1EF3624}" srcOrd="0" destOrd="0" presId="urn:microsoft.com/office/officeart/2005/8/layout/radial5"/>
    <dgm:cxn modelId="{437D00C9-F86C-41D4-BC9C-444E9C8B1746}" type="presOf" srcId="{D0195A84-A7C7-40A9-A453-ADAF710C4F00}" destId="{7C401AAA-AFD5-4C7A-A442-2BAD5AE248BB}" srcOrd="0" destOrd="0" presId="urn:microsoft.com/office/officeart/2005/8/layout/radial5"/>
    <dgm:cxn modelId="{5F04F671-4A4C-4D70-90C7-C0F7E0315B54}" type="presOf" srcId="{B611CDAE-7154-4727-9478-43455DD8009D}" destId="{913CC4B0-188D-4A5E-8B6A-ED67437ABF7F}" srcOrd="0" destOrd="0" presId="urn:microsoft.com/office/officeart/2005/8/layout/radial5"/>
    <dgm:cxn modelId="{9B35090C-8834-4C19-9469-6E0C50E08042}" srcId="{988397DD-4EE1-45E9-B94C-54862BCA361E}" destId="{331B3B40-6115-4643-8F79-CC506D84EE8E}" srcOrd="0" destOrd="0" parTransId="{E3ED19A3-68D9-4A91-B31D-8152FCAE5A23}" sibTransId="{EE042A60-432D-4AA7-913E-2CBCEECE9DDD}"/>
    <dgm:cxn modelId="{EBC231E3-C096-44E2-A8A9-ED60D93B94B3}" type="presParOf" srcId="{80D86849-A082-4126-A090-C1A10A9BB3F9}" destId="{E8CD08FE-23F1-4FEB-961A-8B01ECE42A42}" srcOrd="0" destOrd="0" presId="urn:microsoft.com/office/officeart/2005/8/layout/radial5"/>
    <dgm:cxn modelId="{2E21FCC3-C046-4742-8456-2C98D1756FEA}" type="presParOf" srcId="{80D86849-A082-4126-A090-C1A10A9BB3F9}" destId="{E7074924-F962-441C-B33A-2253E1EF3624}" srcOrd="1" destOrd="0" presId="urn:microsoft.com/office/officeart/2005/8/layout/radial5"/>
    <dgm:cxn modelId="{0A6C59CA-E645-495E-A8A2-53F150B70889}" type="presParOf" srcId="{E7074924-F962-441C-B33A-2253E1EF3624}" destId="{DF4C3724-CEED-4D86-AA2E-85A9E47625A4}" srcOrd="0" destOrd="0" presId="urn:microsoft.com/office/officeart/2005/8/layout/radial5"/>
    <dgm:cxn modelId="{07B25DC9-DC0E-47C6-A01B-00149C5595E3}" type="presParOf" srcId="{80D86849-A082-4126-A090-C1A10A9BB3F9}" destId="{29987B33-0F12-4BAB-8556-FD2FF630D9AA}" srcOrd="2" destOrd="0" presId="urn:microsoft.com/office/officeart/2005/8/layout/radial5"/>
    <dgm:cxn modelId="{6CBEFF2B-7AF8-4137-B396-A6E744826FE2}" type="presParOf" srcId="{80D86849-A082-4126-A090-C1A10A9BB3F9}" destId="{7C401AAA-AFD5-4C7A-A442-2BAD5AE248BB}" srcOrd="3" destOrd="0" presId="urn:microsoft.com/office/officeart/2005/8/layout/radial5"/>
    <dgm:cxn modelId="{1A43341D-E283-43CB-8934-86652CD3D3A4}" type="presParOf" srcId="{7C401AAA-AFD5-4C7A-A442-2BAD5AE248BB}" destId="{DF554D2D-9712-498A-BF36-EC5413771ADC}" srcOrd="0" destOrd="0" presId="urn:microsoft.com/office/officeart/2005/8/layout/radial5"/>
    <dgm:cxn modelId="{61B4A3F5-3508-42D1-B30D-FF98B6CD218A}" type="presParOf" srcId="{80D86849-A082-4126-A090-C1A10A9BB3F9}" destId="{C058D916-3479-4A74-A02A-953838D37C4F}" srcOrd="4" destOrd="0" presId="urn:microsoft.com/office/officeart/2005/8/layout/radial5"/>
    <dgm:cxn modelId="{8BFB12B7-AD2D-4CF2-91A6-D19E3775AC41}" type="presParOf" srcId="{80D86849-A082-4126-A090-C1A10A9BB3F9}" destId="{913CC4B0-188D-4A5E-8B6A-ED67437ABF7F}" srcOrd="5" destOrd="0" presId="urn:microsoft.com/office/officeart/2005/8/layout/radial5"/>
    <dgm:cxn modelId="{D1DB77F2-FB70-447B-9132-D0D35444F518}" type="presParOf" srcId="{913CC4B0-188D-4A5E-8B6A-ED67437ABF7F}" destId="{1E9610EC-BC1F-46D4-A483-D6C11F9E75A0}" srcOrd="0" destOrd="0" presId="urn:microsoft.com/office/officeart/2005/8/layout/radial5"/>
    <dgm:cxn modelId="{7CA1C399-E7E7-4720-9C3B-4AF37FE03F36}" type="presParOf" srcId="{80D86849-A082-4126-A090-C1A10A9BB3F9}" destId="{7B88E9E2-78D2-48F2-B491-F3DEE4F62D46}" srcOrd="6" destOrd="0" presId="urn:microsoft.com/office/officeart/2005/8/layout/radial5"/>
    <dgm:cxn modelId="{9E243B45-2E83-4BA5-AAE4-0D97B33EC8BE}" type="presParOf" srcId="{80D86849-A082-4126-A090-C1A10A9BB3F9}" destId="{2D64048C-D902-49B8-80AC-A164044B8B87}" srcOrd="7" destOrd="0" presId="urn:microsoft.com/office/officeart/2005/8/layout/radial5"/>
    <dgm:cxn modelId="{10D10572-A595-41A8-9A8E-56A1A390CCF7}" type="presParOf" srcId="{2D64048C-D902-49B8-80AC-A164044B8B87}" destId="{3DDE0EFE-380A-49D8-B295-91590FA39E39}" srcOrd="0" destOrd="0" presId="urn:microsoft.com/office/officeart/2005/8/layout/radial5"/>
    <dgm:cxn modelId="{650088FF-ED6E-4185-AAD6-49EC0CC4E6D8}" type="presParOf" srcId="{80D86849-A082-4126-A090-C1A10A9BB3F9}" destId="{9E8F5F86-DBF7-49D4-8C37-B9FBA796F778}" srcOrd="8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CD08FE-23F1-4FEB-961A-8B01ECE42A42}">
      <dsp:nvSpPr>
        <dsp:cNvPr id="0" name=""/>
        <dsp:cNvSpPr/>
      </dsp:nvSpPr>
      <dsp:spPr>
        <a:xfrm>
          <a:off x="3466036" y="1829720"/>
          <a:ext cx="2197897" cy="181211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1900" b="1" kern="1200" dirty="0" smtClean="0"/>
            <a:t>МИСВ</a:t>
          </a:r>
          <a:r>
            <a:rPr lang="en-US" sz="1900" b="1" kern="1200" dirty="0" smtClean="0"/>
            <a:t> </a:t>
          </a:r>
          <a:endParaRPr lang="bg-BG" sz="1900" b="1" kern="1200" dirty="0" smtClean="0"/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1900" b="1" kern="1200" dirty="0" smtClean="0"/>
            <a:t>Митническа информационна система за внасяне </a:t>
          </a:r>
        </a:p>
      </dsp:txBody>
      <dsp:txXfrm>
        <a:off x="3554496" y="1918180"/>
        <a:ext cx="2020977" cy="1635195"/>
      </dsp:txXfrm>
    </dsp:sp>
    <dsp:sp modelId="{E7074924-F962-441C-B33A-2253E1EF3624}">
      <dsp:nvSpPr>
        <dsp:cNvPr id="0" name=""/>
        <dsp:cNvSpPr/>
      </dsp:nvSpPr>
      <dsp:spPr>
        <a:xfrm rot="5343047">
          <a:off x="4456495" y="3636746"/>
          <a:ext cx="254722" cy="476135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/>
        </a:p>
      </dsp:txBody>
      <dsp:txXfrm>
        <a:off x="4494071" y="3693770"/>
        <a:ext cx="178305" cy="285681"/>
      </dsp:txXfrm>
    </dsp:sp>
    <dsp:sp modelId="{29987B33-0F12-4BAB-8556-FD2FF630D9AA}">
      <dsp:nvSpPr>
        <dsp:cNvPr id="0" name=""/>
        <dsp:cNvSpPr/>
      </dsp:nvSpPr>
      <dsp:spPr>
        <a:xfrm>
          <a:off x="3576650" y="4122273"/>
          <a:ext cx="2039974" cy="104787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solidFill>
                <a:schemeClr val="accent2">
                  <a:lumMod val="20000"/>
                  <a:lumOff val="80000"/>
                </a:schemeClr>
              </a:solidFill>
            </a:rPr>
            <a:t>DataWarehouse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solidFill>
                <a:schemeClr val="accent2">
                  <a:lumMod val="20000"/>
                  <a:lumOff val="80000"/>
                </a:schemeClr>
              </a:solidFill>
            </a:rPr>
            <a:t>COGNOS</a:t>
          </a:r>
          <a:endParaRPr lang="en-US" sz="1600" b="1" kern="1200" dirty="0">
            <a:solidFill>
              <a:schemeClr val="accent2">
                <a:lumMod val="20000"/>
                <a:lumOff val="80000"/>
              </a:schemeClr>
            </a:solidFill>
          </a:endParaRPr>
        </a:p>
      </dsp:txBody>
      <dsp:txXfrm>
        <a:off x="3627803" y="4173426"/>
        <a:ext cx="1937668" cy="945569"/>
      </dsp:txXfrm>
    </dsp:sp>
    <dsp:sp modelId="{7C401AAA-AFD5-4C7A-A442-2BAD5AE248BB}">
      <dsp:nvSpPr>
        <dsp:cNvPr id="0" name=""/>
        <dsp:cNvSpPr/>
      </dsp:nvSpPr>
      <dsp:spPr>
        <a:xfrm rot="29622">
          <a:off x="5733722" y="2510593"/>
          <a:ext cx="652665" cy="476135"/>
        </a:xfrm>
        <a:prstGeom prst="rightArrow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/>
        </a:p>
      </dsp:txBody>
      <dsp:txXfrm>
        <a:off x="5733725" y="2605205"/>
        <a:ext cx="509825" cy="285681"/>
      </dsp:txXfrm>
    </dsp:sp>
    <dsp:sp modelId="{C058D916-3479-4A74-A02A-953838D37C4F}">
      <dsp:nvSpPr>
        <dsp:cNvPr id="0" name=""/>
        <dsp:cNvSpPr/>
      </dsp:nvSpPr>
      <dsp:spPr>
        <a:xfrm>
          <a:off x="6480713" y="1929785"/>
          <a:ext cx="1633858" cy="1659079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1800" b="1" kern="1200" dirty="0" smtClean="0">
              <a:solidFill>
                <a:schemeClr val="accent3">
                  <a:lumMod val="20000"/>
                  <a:lumOff val="80000"/>
                </a:schemeClr>
              </a:solidFill>
            </a:rPr>
            <a:t>МИС3А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800" b="1" kern="1200" noProof="0" dirty="0" smtClean="0">
              <a:solidFill>
                <a:schemeClr val="accent3">
                  <a:lumMod val="20000"/>
                  <a:lumOff val="80000"/>
                </a:schemeClr>
              </a:solidFill>
            </a:rPr>
            <a:t>Система за предоставяне на информация за управленски цели от митнически и акцизни документи </a:t>
          </a:r>
          <a:endParaRPr lang="bg-BG" sz="1800" b="1" kern="1200" noProof="0" dirty="0">
            <a:solidFill>
              <a:schemeClr val="accent3">
                <a:lumMod val="20000"/>
                <a:lumOff val="80000"/>
              </a:schemeClr>
            </a:solidFill>
          </a:endParaRPr>
        </a:p>
      </dsp:txBody>
      <dsp:txXfrm>
        <a:off x="6560471" y="2009543"/>
        <a:ext cx="1474342" cy="1499563"/>
      </dsp:txXfrm>
    </dsp:sp>
    <dsp:sp modelId="{913CC4B0-188D-4A5E-8B6A-ED67437ABF7F}">
      <dsp:nvSpPr>
        <dsp:cNvPr id="0" name=""/>
        <dsp:cNvSpPr/>
      </dsp:nvSpPr>
      <dsp:spPr>
        <a:xfrm rot="16335454">
          <a:off x="4281518" y="1253749"/>
          <a:ext cx="665013" cy="476135"/>
        </a:xfrm>
        <a:prstGeom prst="leftRightArrow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/>
        </a:p>
      </dsp:txBody>
      <dsp:txXfrm>
        <a:off x="4350125" y="1420341"/>
        <a:ext cx="522173" cy="285681"/>
      </dsp:txXfrm>
    </dsp:sp>
    <dsp:sp modelId="{7B88E9E2-78D2-48F2-B491-F3DEE4F62D46}">
      <dsp:nvSpPr>
        <dsp:cNvPr id="0" name=""/>
        <dsp:cNvSpPr/>
      </dsp:nvSpPr>
      <dsp:spPr>
        <a:xfrm>
          <a:off x="3528390" y="55877"/>
          <a:ext cx="2242037" cy="1076724"/>
        </a:xfrm>
        <a:prstGeom prst="roundRect">
          <a:avLst/>
        </a:prstGeom>
        <a:solidFill>
          <a:schemeClr val="accent4"/>
        </a:solidFill>
        <a:ln w="25400" cap="flat" cmpd="sng" algn="ctr">
          <a:solidFill>
            <a:schemeClr val="accent4">
              <a:shade val="50000"/>
            </a:schemeClr>
          </a:solidFill>
          <a:prstDash val="solid"/>
        </a:ln>
        <a:effectLst/>
      </dsp:spPr>
      <dsp:style>
        <a:lnRef idx="2">
          <a:schemeClr val="accent4">
            <a:shade val="50000"/>
          </a:schemeClr>
        </a:lnRef>
        <a:fillRef idx="1">
          <a:schemeClr val="accent4"/>
        </a:fillRef>
        <a:effectRef idx="0">
          <a:schemeClr val="accent4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chemeClr val="accent4">
                  <a:lumMod val="20000"/>
                  <a:lumOff val="80000"/>
                </a:schemeClr>
              </a:solidFill>
            </a:rPr>
            <a:t>ITMS</a:t>
          </a:r>
          <a:endParaRPr lang="bg-BG" sz="1800" b="1" kern="1200" dirty="0" smtClean="0">
            <a:solidFill>
              <a:schemeClr val="accent4">
                <a:lumMod val="20000"/>
                <a:lumOff val="80000"/>
              </a:schemeClr>
            </a:solidFill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1050" b="1" kern="1200" dirty="0" smtClean="0">
              <a:solidFill>
                <a:schemeClr val="accent4">
                  <a:lumMod val="20000"/>
                  <a:lumOff val="80000"/>
                </a:schemeClr>
              </a:solidFill>
            </a:rPr>
            <a:t>Модул „Калкулатор на ТАРИК“,</a:t>
          </a:r>
          <a:endParaRPr lang="en-US" sz="1050" b="1" kern="1200" dirty="0" smtClean="0">
            <a:solidFill>
              <a:schemeClr val="accent4">
                <a:lumMod val="20000"/>
                <a:lumOff val="80000"/>
              </a:schemeClr>
            </a:solidFill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50" b="1" kern="1200" dirty="0" smtClean="0">
              <a:solidFill>
                <a:schemeClr val="accent4">
                  <a:lumMod val="20000"/>
                  <a:lumOff val="80000"/>
                </a:schemeClr>
              </a:solidFill>
            </a:rPr>
            <a:t>„Система за </a:t>
          </a:r>
          <a:r>
            <a:rPr lang="ru-RU" sz="1050" b="1" kern="1200" dirty="0" err="1" smtClean="0">
              <a:solidFill>
                <a:schemeClr val="accent4">
                  <a:lumMod val="20000"/>
                  <a:lumOff val="80000"/>
                </a:schemeClr>
              </a:solidFill>
            </a:rPr>
            <a:t>Тарифни</a:t>
          </a:r>
          <a:r>
            <a:rPr lang="ru-RU" sz="1050" b="1" kern="1200" dirty="0" smtClean="0">
              <a:solidFill>
                <a:schemeClr val="accent4">
                  <a:lumMod val="20000"/>
                  <a:lumOff val="80000"/>
                </a:schemeClr>
              </a:solidFill>
            </a:rPr>
            <a:t> </a:t>
          </a:r>
          <a:r>
            <a:rPr lang="ru-RU" sz="1050" b="1" kern="1200" dirty="0" err="1" smtClean="0">
              <a:solidFill>
                <a:schemeClr val="accent4">
                  <a:lumMod val="20000"/>
                  <a:lumOff val="80000"/>
                </a:schemeClr>
              </a:solidFill>
            </a:rPr>
            <a:t>Квоти</a:t>
          </a:r>
          <a:r>
            <a:rPr lang="ru-RU" sz="1050" b="1" kern="1200" dirty="0" smtClean="0">
              <a:solidFill>
                <a:schemeClr val="accent4">
                  <a:lumMod val="20000"/>
                  <a:lumOff val="80000"/>
                </a:schemeClr>
              </a:solidFill>
            </a:rPr>
            <a:t>“ (TQS),</a:t>
          </a:r>
          <a:endParaRPr lang="en-US" sz="1050" b="1" kern="1200" dirty="0" smtClean="0">
            <a:solidFill>
              <a:schemeClr val="accent4">
                <a:lumMod val="20000"/>
                <a:lumOff val="80000"/>
              </a:schemeClr>
            </a:solidFill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b="1" kern="1200" dirty="0">
            <a:solidFill>
              <a:schemeClr val="accent4">
                <a:lumMod val="20000"/>
                <a:lumOff val="80000"/>
              </a:schemeClr>
            </a:solidFill>
          </a:endParaRPr>
        </a:p>
      </dsp:txBody>
      <dsp:txXfrm>
        <a:off x="3580951" y="108438"/>
        <a:ext cx="2136915" cy="971602"/>
      </dsp:txXfrm>
    </dsp:sp>
    <dsp:sp modelId="{2D64048C-D902-49B8-80AC-A164044B8B87}">
      <dsp:nvSpPr>
        <dsp:cNvPr id="0" name=""/>
        <dsp:cNvSpPr/>
      </dsp:nvSpPr>
      <dsp:spPr>
        <a:xfrm rot="10747376">
          <a:off x="2799663" y="2519711"/>
          <a:ext cx="656298" cy="476135"/>
        </a:xfrm>
        <a:prstGeom prst="leftRightArrow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/>
        </a:p>
      </dsp:txBody>
      <dsp:txXfrm rot="10800000">
        <a:off x="2942495" y="2613845"/>
        <a:ext cx="513458" cy="285681"/>
      </dsp:txXfrm>
    </dsp:sp>
    <dsp:sp modelId="{9E8F5F86-DBF7-49D4-8C37-B9FBA796F778}">
      <dsp:nvSpPr>
        <dsp:cNvPr id="0" name=""/>
        <dsp:cNvSpPr/>
      </dsp:nvSpPr>
      <dsp:spPr>
        <a:xfrm>
          <a:off x="1368150" y="2073799"/>
          <a:ext cx="1400398" cy="1400398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1800" b="1" kern="1200" dirty="0" smtClean="0"/>
            <a:t>МАР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1200" b="1" kern="1200" dirty="0" smtClean="0"/>
            <a:t>Модул „Анализ на риска“</a:t>
          </a:r>
          <a:endParaRPr lang="en-US" sz="1800" b="1" kern="1200" dirty="0"/>
        </a:p>
      </dsp:txBody>
      <dsp:txXfrm>
        <a:off x="1436512" y="2142161"/>
        <a:ext cx="1263674" cy="126367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428859-3C06-4C9E-B955-85D96CD87CA8}" type="datetimeFigureOut">
              <a:rPr lang="en-US" smtClean="0"/>
              <a:t>11/27/2023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F4F906-2DFB-4B8E-932F-DA77B58CFF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8212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F4F906-2DFB-4B8E-932F-DA77B58CFF9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81205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Заглавен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bg-BG" smtClean="0"/>
              <a:t>Щракнете, за да редактирате стила на подзаглавията в образеца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27.11.2023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лавие и вертикален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вертикален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27.11.2023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но заглавие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но заглавие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вертикален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27.11.2023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лавие и съдъ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27.11.2023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лавка на секц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27.11.2023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е съдържа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съдържани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5" name="Контейнер за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27.11.2023 г.</a:t>
            </a:fld>
            <a:endParaRPr lang="bg-BG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4" name="Контейнер за съдържани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5" name="Текстов контейне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6" name="Контейнер за съдържани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7" name="Контейнер за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27.11.2023 г.</a:t>
            </a:fld>
            <a:endParaRPr lang="bg-BG"/>
          </a:p>
        </p:txBody>
      </p:sp>
      <p:sp>
        <p:nvSpPr>
          <p:cNvPr id="8" name="Контейнер за долния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9" name="Контейнер за номер н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Само заглав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27.11.2023 г.</a:t>
            </a:fld>
            <a:endParaRPr lang="bg-BG"/>
          </a:p>
        </p:txBody>
      </p:sp>
      <p:sp>
        <p:nvSpPr>
          <p:cNvPr id="4" name="Контейнер за долния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5" name="Контейнер за номер н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разе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27.11.2023 г.</a:t>
            </a:fld>
            <a:endParaRPr lang="bg-BG"/>
          </a:p>
        </p:txBody>
      </p:sp>
      <p:sp>
        <p:nvSpPr>
          <p:cNvPr id="3" name="Контейнер за долния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Контейнер за номер н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Съдържание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Текстов контейне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5" name="Контейнер за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27.11.2023 г.</a:t>
            </a:fld>
            <a:endParaRPr lang="bg-BG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Картина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картина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bg-BG"/>
          </a:p>
        </p:txBody>
      </p:sp>
      <p:sp>
        <p:nvSpPr>
          <p:cNvPr id="4" name="Текстов контейне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5" name="Контейнер за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27.11.2023 г.</a:t>
            </a:fld>
            <a:endParaRPr lang="bg-BG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7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заглавие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A07FD3-AFD6-4521-9186-4E6D1AC7155E}" type="datetimeFigureOut">
              <a:rPr lang="bg-BG" smtClean="0"/>
              <a:pPr/>
              <a:t>27.11.2023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ctrTitle"/>
          </p:nvPr>
        </p:nvSpPr>
        <p:spPr>
          <a:xfrm>
            <a:off x="2770684" y="3717032"/>
            <a:ext cx="5974432" cy="2232248"/>
          </a:xfrm>
        </p:spPr>
        <p:txBody>
          <a:bodyPr>
            <a:noAutofit/>
          </a:bodyPr>
          <a:lstStyle/>
          <a:p>
            <a:pPr lvl="0" algn="just">
              <a:spcBef>
                <a:spcPts val="0"/>
              </a:spcBef>
            </a:pPr>
            <a:r>
              <a:rPr lang="bg-BG" sz="1400" b="1" i="1" dirty="0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rPr>
              <a:t>  Развитие  </a:t>
            </a:r>
            <a:r>
              <a:rPr lang="bg-BG" sz="1400" b="1" i="1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rPr>
              <a:t>и въвеждане на Институционална архитектура на АМ по отношение на: „Склад от данни на АМ и справки в информационната платформа Cognos“ (Data Warehouse</a:t>
            </a:r>
            <a:r>
              <a:rPr lang="bg-BG" sz="1400" b="1" i="1" dirty="0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rPr>
              <a:t>/ Cognos</a:t>
            </a:r>
            <a:r>
              <a:rPr lang="bg-BG" sz="1400" b="1" i="1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rPr>
              <a:t>) и Модул „Анализ на риска“ (МАР) върху Cloud архитектура, както и надграждане на „Система за предоставяне на информация за управленски цели от митнически документи“ (МИСЗА) и „Система за управление на Интегрирана Тарифа / Integrated Tariff Management System“ (СУИТ/ITMS) - модул „Калкулатор на Тарик“ и „Система за тарифни квоти“ (TQS)“ – отразяване на промените, произтичащи от привеждане на МИСВ в съответствие с ревизираното Приложение Б (2.10. UCC National import systems upgrade – adjustment to revised Annex B</a:t>
            </a:r>
            <a:r>
              <a:rPr lang="bg-BG" sz="1400" b="1" i="1" dirty="0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rPr>
              <a:t>)</a:t>
            </a:r>
            <a:r>
              <a:rPr lang="bg-BG" sz="1400" i="1" dirty="0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rPr>
              <a:t>.</a:t>
            </a:r>
            <a:endParaRPr lang="bg-BG" sz="1400" i="1" dirty="0">
              <a:solidFill>
                <a:schemeClr val="accent1">
                  <a:lumMod val="75000"/>
                </a:schemeClr>
              </a:solidFill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sp>
        <p:nvSpPr>
          <p:cNvPr id="3" name="Заглавие 1"/>
          <p:cNvSpPr txBox="1">
            <a:spLocks/>
          </p:cNvSpPr>
          <p:nvPr/>
        </p:nvSpPr>
        <p:spPr>
          <a:xfrm>
            <a:off x="107505" y="2519718"/>
            <a:ext cx="2088232" cy="9092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bg-BG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bg-BG" sz="1600" b="1" dirty="0" smtClean="0">
                <a:solidFill>
                  <a:schemeClr val="tx2"/>
                </a:solidFill>
              </a:rPr>
              <a:t>Нели Димитрова</a:t>
            </a:r>
            <a:r>
              <a:rPr lang="bg-BG" sz="1600" dirty="0" smtClean="0">
                <a:solidFill>
                  <a:schemeClr val="tx2"/>
                </a:solidFill>
              </a:rPr>
              <a:t>, </a:t>
            </a:r>
            <a:r>
              <a:rPr lang="bg-BG" sz="1600" dirty="0">
                <a:solidFill>
                  <a:schemeClr val="tx2"/>
                </a:solidFill>
              </a:rPr>
              <a:t>координатор</a:t>
            </a:r>
          </a:p>
          <a:p>
            <a:pPr algn="ctr"/>
            <a:r>
              <a:rPr lang="bg-BG" sz="1600" dirty="0" smtClean="0">
                <a:solidFill>
                  <a:schemeClr val="tx2"/>
                </a:solidFill>
              </a:rPr>
              <a:t> </a:t>
            </a:r>
            <a:r>
              <a:rPr lang="bg-BG" sz="1600" dirty="0" smtClean="0">
                <a:solidFill>
                  <a:schemeClr val="tx2"/>
                </a:solidFill>
                <a:latin typeface="+mn-lt"/>
              </a:rPr>
              <a:t>Агенция „Митници“ </a:t>
            </a:r>
            <a:endParaRPr lang="bg-BG" sz="16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770684" y="2204864"/>
            <a:ext cx="58326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800" b="1" dirty="0" err="1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</a:rPr>
              <a:t>Дейност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</a:rPr>
              <a:t> 7</a:t>
            </a:r>
            <a:endParaRPr lang="bg-BG" sz="2800" b="1" dirty="0">
              <a:solidFill>
                <a:schemeClr val="accent1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/>
          <a:lstStyle/>
          <a:p>
            <a:pPr marL="0" indent="0" algn="ctr">
              <a:buNone/>
            </a:pPr>
            <a:r>
              <a:rPr lang="bg-BG" dirty="0" smtClean="0">
                <a:solidFill>
                  <a:schemeClr val="accent1">
                    <a:lumMod val="75000"/>
                  </a:schemeClr>
                </a:solidFill>
              </a:rPr>
              <a:t>Благодаря за вниманието!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0861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887" y="457200"/>
            <a:ext cx="8229600" cy="1143000"/>
          </a:xfrm>
        </p:spPr>
        <p:txBody>
          <a:bodyPr>
            <a:normAutofit/>
          </a:bodyPr>
          <a:lstStyle/>
          <a:p>
            <a:r>
              <a:rPr lang="bg-BG" sz="2000" b="1" i="1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rPr>
              <a:t>Цели и срок</a:t>
            </a:r>
            <a:endParaRPr lang="en-US" sz="2000" b="1" i="1" dirty="0">
              <a:solidFill>
                <a:schemeClr val="accent1">
                  <a:lumMod val="75000"/>
                </a:schemeClr>
              </a:solidFill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9632" y="1600200"/>
            <a:ext cx="7427168" cy="45259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bg-BG" sz="1800" b="1" i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Обща цел: Проектът е насочен към продължаване на процеса по трансформиране на митническата администрация в цифрова администрация, чрез последващо развитие и въвеждане на Институционална архитектура на Агенция „Митници“ и реализиране на съюзните и национални функционални изисквания към БИМИС.</a:t>
            </a:r>
          </a:p>
          <a:p>
            <a:pPr marL="0" indent="0" algn="just">
              <a:buNone/>
            </a:pPr>
            <a:r>
              <a:rPr lang="bg-BG" sz="1800" b="1" i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Специфични цели: развита и въведена Институционална архитектура на АМ по отношение на петте информационни системи/модули, чрез отразяване на промените в МИСВ в съответствие с  ревизираното Приложение Б (2.10. </a:t>
            </a:r>
            <a:r>
              <a:rPr lang="en-US" sz="1800" b="1" i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UCC National import systems upgrade – adjustment to revised Annex B</a:t>
            </a:r>
            <a:r>
              <a:rPr lang="en-US" sz="1800" b="1" i="1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bg-BG" sz="1800" b="1" i="1" dirty="0" smtClean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bg-BG" sz="1800" b="1" i="1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bg-BG" sz="1800" b="1" i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Срокът за изпълнение на </a:t>
            </a:r>
            <a:r>
              <a:rPr lang="bg-BG" sz="1800" b="1" i="1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проекта е 30.11.2023 </a:t>
            </a:r>
            <a:r>
              <a:rPr lang="bg-BG" sz="1800" b="1" i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г.</a:t>
            </a:r>
            <a:endParaRPr lang="en-US" sz="1800" b="1" i="1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6330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bg-BG" sz="2400" b="1" dirty="0">
                <a:solidFill>
                  <a:schemeClr val="accent1">
                    <a:lumMod val="75000"/>
                  </a:schemeClr>
                </a:solidFill>
              </a:rPr>
              <a:t>О</a:t>
            </a:r>
            <a:r>
              <a:rPr lang="bg-BG" sz="2400" b="1" dirty="0" smtClean="0">
                <a:solidFill>
                  <a:schemeClr val="accent1">
                    <a:lumMod val="75000"/>
                  </a:schemeClr>
                </a:solidFill>
              </a:rPr>
              <a:t>бхват</a:t>
            </a:r>
            <a:endParaRPr lang="en-US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6000" y="1628800"/>
            <a:ext cx="7200800" cy="4525963"/>
          </a:xfrm>
        </p:spPr>
        <p:txBody>
          <a:bodyPr>
            <a:normAutofit fontScale="47500" lnSpcReduction="20000"/>
          </a:bodyPr>
          <a:lstStyle/>
          <a:p>
            <a:pPr marL="0" indent="0" algn="just">
              <a:buNone/>
            </a:pPr>
            <a:r>
              <a:rPr lang="bg-BG" b="1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Основна дейност 1</a:t>
            </a:r>
            <a:r>
              <a:rPr lang="bg-BG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„Развитие  на Институционална архитектура на АМ по отношение на: „Склад от данни на АМ и справки в информационната платформа Cognos“ (Data Warehouse/Cognos) и Модул „Анализ на риска“ (МАР) върху Cloud архитектура, за отразяване на промените, произтичащи от привеждане на МИСВ в съответствие с ревизираното Приложение Б (2.10. UCC National import systems upgrade – adjustment to revised Annex B)“  в съответствие с Методиката ADM (Architecture Development Method);</a:t>
            </a:r>
          </a:p>
          <a:p>
            <a:pPr marL="0" indent="0" algn="just">
              <a:buNone/>
            </a:pPr>
            <a:r>
              <a:rPr lang="bg-BG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</a:t>
            </a:r>
            <a:r>
              <a:rPr lang="bg-BG" b="1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Основна дейност 2</a:t>
            </a:r>
            <a:r>
              <a:rPr lang="bg-BG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„Въвеждане на Институционална архитектура на АМ по отношение на „Склад от данни на АМ и справки в информационната платформа Cognos“ (Data Warehouse/Cognos) и Модул „Анализ на риска“ (МАР) върху Cloud архитектура, за отразяване на промените, произтичащи от привеждане на МИСВ в съответствие с ревизираното Приложение Б (2.10. UCC National import systems upgrade – adjustment to revised Annex B) върху Cloud архитектура;</a:t>
            </a:r>
          </a:p>
          <a:p>
            <a:pPr marL="0" indent="0" algn="just">
              <a:buNone/>
            </a:pPr>
            <a:r>
              <a:rPr lang="bg-BG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</a:t>
            </a:r>
            <a:r>
              <a:rPr lang="bg-BG" b="1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Основна дейност 3</a:t>
            </a:r>
            <a:r>
              <a:rPr lang="bg-BG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Надграждане на „Система за предоставяне на информация за управленски цели от митнически документи“ (МИСЗА) и „Система за управление на Интегрирана Тарифа / Integrated Tariff Management System“ (СУИТ/ITMS) - Модул „Калкулатор на Тарик“ и „Система за тарифни квоти“ (TQS) – отразяване на промените, произтичащи от привеждане на МИСВ в съответствие с ревизираното Приложение Б (2.10. UCC National import systems upgrade – adjustment to revised Annex B);</a:t>
            </a:r>
          </a:p>
          <a:p>
            <a:pPr marL="682625" indent="-682625" algn="just">
              <a:buNone/>
            </a:pPr>
            <a:r>
              <a:rPr lang="bg-BG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      </a:t>
            </a:r>
            <a:r>
              <a:rPr lang="bg-BG" b="1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Основна дейност 4</a:t>
            </a:r>
            <a:r>
              <a:rPr lang="bg-BG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Обучение на 35 служители на АМ (30 потребители и 5 администратори) за работа с реализираните функционалности по дейността.</a:t>
            </a:r>
          </a:p>
          <a:p>
            <a:pPr marL="0" indent="0" algn="just">
              <a:buNone/>
            </a:pPr>
            <a:endParaRPr lang="bg-BG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2510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79597985"/>
              </p:ext>
            </p:extLst>
          </p:nvPr>
        </p:nvGraphicFramePr>
        <p:xfrm>
          <a:off x="683568" y="1124744"/>
          <a:ext cx="8229600" cy="5328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51274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bg-BG" sz="2400" b="1" i="1" dirty="0" smtClean="0">
                <a:solidFill>
                  <a:schemeClr val="accent1">
                    <a:lumMod val="75000"/>
                  </a:schemeClr>
                </a:solidFill>
              </a:rPr>
              <a:t>Постигнати резултати</a:t>
            </a:r>
            <a:endParaRPr lang="en-US" sz="24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231775" algn="just">
              <a:buNone/>
            </a:pPr>
            <a:r>
              <a:rPr lang="bg-BG" sz="20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Надграден и внедрен </a:t>
            </a:r>
            <a:r>
              <a:rPr lang="bg-BG" sz="2000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bg-BG" sz="20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„Склад от данни на АМ и справки в информационната платформа Cognos“ (Data Warehouse/Cognos) с отразени  промените, произтичащи от привеждане на МИСВ в съответствие с ревизираното Приложение Б (2.10. UCC National import systems upgrade – adjustment to revised Annex B</a:t>
            </a:r>
            <a:r>
              <a:rPr lang="bg-BG" sz="2000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), включващ:</a:t>
            </a:r>
          </a:p>
          <a:p>
            <a:pPr lvl="0" algn="just"/>
            <a:endParaRPr lang="bg-BG" sz="2000" dirty="0" smtClean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403475" algn="just">
              <a:buFont typeface="Wingdings" panose="05000000000000000000" pitchFamily="2" charset="2"/>
              <a:buChar char="q"/>
            </a:pPr>
            <a:r>
              <a:rPr lang="bg-BG" sz="2000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Развити и въведени архитектури: бизнес архитектура, архитектура на данните, на приложенията, технологична архитектура;</a:t>
            </a:r>
          </a:p>
          <a:p>
            <a:pPr marL="2403475" algn="just">
              <a:buFont typeface="Wingdings" panose="05000000000000000000" pitchFamily="2" charset="2"/>
              <a:buChar char="q"/>
            </a:pPr>
            <a:r>
              <a:rPr lang="bg-BG" sz="2000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Изградени 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ETL </a:t>
            </a:r>
            <a:r>
              <a:rPr lang="bg-BG" sz="2000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процедури за прехвърляне на данните в Склада данни;</a:t>
            </a:r>
          </a:p>
          <a:p>
            <a:pPr marL="2403475" algn="just">
              <a:buFont typeface="Wingdings" panose="05000000000000000000" pitchFamily="2" charset="2"/>
              <a:buChar char="q"/>
            </a:pPr>
            <a:r>
              <a:rPr lang="bg-BG" sz="2000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Изградени структури в 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Cognos BI</a:t>
            </a:r>
            <a:r>
              <a:rPr lang="bg-BG" sz="2000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;</a:t>
            </a:r>
            <a:endParaRPr lang="en-US" sz="2000" dirty="0" smtClean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403475" algn="just">
              <a:buFont typeface="Wingdings" panose="05000000000000000000" pitchFamily="2" charset="2"/>
              <a:buChar char="q"/>
            </a:pPr>
            <a:r>
              <a:rPr lang="bg-BG" sz="2000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Изградени 54 отчетни форми с данните от МИСВ.</a:t>
            </a:r>
            <a:endParaRPr lang="en-US" sz="2000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US" sz="2000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6799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bg-BG" sz="2400" b="1" i="1" dirty="0">
                <a:solidFill>
                  <a:schemeClr val="accent1">
                    <a:lumMod val="75000"/>
                  </a:schemeClr>
                </a:solidFill>
              </a:rPr>
              <a:t>Постигнати резултати</a:t>
            </a:r>
            <a:endParaRPr lang="en-US" sz="24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1600200"/>
            <a:ext cx="7272808" cy="4525963"/>
          </a:xfrm>
        </p:spPr>
        <p:txBody>
          <a:bodyPr/>
          <a:lstStyle/>
          <a:p>
            <a:pPr marL="0" lvl="0" indent="0" algn="just">
              <a:buNone/>
            </a:pPr>
            <a:r>
              <a:rPr lang="bg-BG" sz="20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Надграден и внедрен модул „Анализ на риска“ (МАР) с отразени  промените, произтичащи от привеждане на МИСВ в съответствие с ревизираното Приложение Б (2.10. UCC National import systems upgrade – adjustment to revised Annex B</a:t>
            </a:r>
            <a:r>
              <a:rPr lang="bg-BG" sz="2000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), обхващащ:</a:t>
            </a:r>
          </a:p>
          <a:p>
            <a:pPr marL="1770063" algn="just">
              <a:buFont typeface="Wingdings" panose="05000000000000000000" pitchFamily="2" charset="2"/>
              <a:buChar char="q"/>
            </a:pPr>
            <a:r>
              <a:rPr lang="bg-BG" sz="20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Развити и въведени архитектури: </a:t>
            </a:r>
            <a:r>
              <a:rPr lang="bg-BG" sz="2000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бизнес архитектура, архитектура на </a:t>
            </a:r>
            <a:r>
              <a:rPr lang="bg-BG" sz="20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данните, на приложенията, технологична архитектура</a:t>
            </a:r>
            <a:r>
              <a:rPr lang="bg-BG" sz="2000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;</a:t>
            </a:r>
          </a:p>
          <a:p>
            <a:pPr marL="1770063" algn="just">
              <a:buFont typeface="Wingdings" panose="05000000000000000000" pitchFamily="2" charset="2"/>
              <a:buChar char="q"/>
            </a:pPr>
            <a:r>
              <a:rPr lang="bg-BG" sz="2000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Надграден модул </a:t>
            </a:r>
            <a:r>
              <a:rPr lang="bg-BG" sz="20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„Анализ на риска“ </a:t>
            </a:r>
            <a:r>
              <a:rPr lang="bg-BG" sz="2000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bg-BG" sz="2000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0" indent="0">
              <a:buNone/>
            </a:pPr>
            <a:endParaRPr lang="bg-BG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0" indent="0">
              <a:buNone/>
            </a:pPr>
            <a:r>
              <a:rPr lang="bg-BG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3231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bg-BG" sz="2400" b="1" i="1" dirty="0" smtClean="0">
                <a:solidFill>
                  <a:schemeClr val="accent1">
                    <a:lumMod val="75000"/>
                  </a:schemeClr>
                </a:solidFill>
              </a:rPr>
              <a:t>Постигнати резултати</a:t>
            </a:r>
            <a:endParaRPr lang="en-US" sz="24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7704" y="1600200"/>
            <a:ext cx="6779096" cy="45259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bg-BG" sz="2000" dirty="0" smtClean="0">
                <a:solidFill>
                  <a:schemeClr val="accent1">
                    <a:lumMod val="75000"/>
                  </a:schemeClr>
                </a:solidFill>
              </a:rPr>
              <a:t>Надградена и внедрена „Система за предоставяне на информация за управленски цели от митнически документи“ (МИСЗА) с отразени  промените, произтичащи от привеждане на МИСВ в съответствие с ревизираното Приложение Б (2.10. UCC National import systems upgrade – adjustment to revised Annex B), включваща:</a:t>
            </a:r>
          </a:p>
          <a:p>
            <a:pPr marL="0" indent="0" algn="just">
              <a:buNone/>
            </a:pPr>
            <a:endParaRPr lang="bg-BG" sz="18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682625" indent="0" algn="just">
              <a:buNone/>
            </a:pPr>
            <a:r>
              <a:rPr lang="bg-BG" sz="2000" dirty="0" smtClean="0">
                <a:solidFill>
                  <a:schemeClr val="accent1">
                    <a:lumMod val="75000"/>
                  </a:schemeClr>
                </a:solidFill>
              </a:rPr>
              <a:t>Разработени, изградени и внедрени шест броя справки с данните от МИСВ.</a:t>
            </a:r>
          </a:p>
          <a:p>
            <a:pPr marL="0" indent="0">
              <a:buNone/>
            </a:pP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864927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bg-BG" sz="2400" b="1" i="1" dirty="0">
                <a:solidFill>
                  <a:schemeClr val="accent1">
                    <a:lumMod val="75000"/>
                  </a:schemeClr>
                </a:solidFill>
              </a:rPr>
              <a:t>Постигнати резултати</a:t>
            </a:r>
            <a:endParaRPr lang="en-US" sz="24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75656" y="1600200"/>
            <a:ext cx="7211144" cy="45259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bg-BG" sz="2000" dirty="0" smtClean="0">
                <a:solidFill>
                  <a:schemeClr val="accent1">
                    <a:lumMod val="75000"/>
                  </a:schemeClr>
                </a:solidFill>
              </a:rPr>
              <a:t>Надградена и внедрена „Система за управление на Интегрирана Тарифа“ / Integrated Tariff Management System - СУИТ (ITMS):</a:t>
            </a:r>
          </a:p>
          <a:p>
            <a:pPr indent="-61913" algn="just">
              <a:buFont typeface="Wingdings" panose="05000000000000000000" pitchFamily="2" charset="2"/>
              <a:buChar char="q"/>
            </a:pPr>
            <a:r>
              <a:rPr lang="bg-BG" sz="2000" dirty="0" smtClean="0">
                <a:solidFill>
                  <a:schemeClr val="accent1">
                    <a:lumMod val="75000"/>
                  </a:schemeClr>
                </a:solidFill>
              </a:rPr>
              <a:t>модул „Калкулатор на ТАРИК“,</a:t>
            </a:r>
          </a:p>
          <a:p>
            <a:pPr indent="-61913" algn="just">
              <a:buFont typeface="Wingdings" panose="05000000000000000000" pitchFamily="2" charset="2"/>
              <a:buChar char="q"/>
            </a:pPr>
            <a:r>
              <a:rPr lang="bg-BG" sz="2000" dirty="0" smtClean="0">
                <a:solidFill>
                  <a:schemeClr val="accent1">
                    <a:lumMod val="75000"/>
                  </a:schemeClr>
                </a:solidFill>
              </a:rPr>
              <a:t>„Система за Тарифни Квоти“ (TQS),</a:t>
            </a:r>
          </a:p>
          <a:p>
            <a:pPr marL="346075" indent="0" algn="just">
              <a:buNone/>
            </a:pPr>
            <a:r>
              <a:rPr lang="bg-BG" sz="2000" dirty="0" smtClean="0">
                <a:solidFill>
                  <a:schemeClr val="accent1">
                    <a:lumMod val="75000"/>
                  </a:schemeClr>
                </a:solidFill>
              </a:rPr>
              <a:t>с отразени  промените, произтичащи от привеждане на МИСВ в съответствие с ревизираното Приложение Б (2.10. UCC National import systems upgrade – adjustment to revised Annex B).</a:t>
            </a:r>
          </a:p>
          <a:p>
            <a:pPr marL="0" indent="0" algn="just">
              <a:buNone/>
            </a:pPr>
            <a:endParaRPr lang="bg-BG" sz="20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1195388" indent="120650" algn="just">
              <a:buNone/>
            </a:pPr>
            <a:r>
              <a:rPr lang="bg-BG" sz="2000" dirty="0" smtClean="0">
                <a:solidFill>
                  <a:schemeClr val="accent1">
                    <a:lumMod val="75000"/>
                  </a:schemeClr>
                </a:solidFill>
              </a:rPr>
              <a:t>Обучени 35 броя служители (30 потребители и 5 администратори) за работа с реализираните функционалности по дейността.</a:t>
            </a:r>
          </a:p>
          <a:p>
            <a:pPr marL="0" indent="0">
              <a:buNone/>
            </a:pPr>
            <a:endParaRPr lang="bg-BG" sz="2000" dirty="0"/>
          </a:p>
        </p:txBody>
      </p:sp>
    </p:spTree>
    <p:extLst>
      <p:ext uri="{BB962C8B-B14F-4D97-AF65-F5344CB8AC3E}">
        <p14:creationId xmlns:p14="http://schemas.microsoft.com/office/powerpoint/2010/main" val="1420738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946275" indent="0" algn="just">
              <a:buNone/>
              <a:tabLst>
                <a:tab pos="574675" algn="l"/>
                <a:tab pos="7720013" algn="l"/>
                <a:tab pos="7942263" algn="l"/>
              </a:tabLst>
            </a:pPr>
            <a:r>
              <a:rPr lang="bg-BG" sz="2400" dirty="0">
                <a:solidFill>
                  <a:schemeClr val="accent1">
                    <a:lumMod val="75000"/>
                  </a:schemeClr>
                </a:solidFill>
                <a:ea typeface="+mj-ea"/>
                <a:cs typeface="+mj-cs"/>
              </a:rPr>
              <a:t>Изпълнени </a:t>
            </a:r>
            <a:r>
              <a:rPr lang="bg-BG" sz="2400" dirty="0" smtClean="0">
                <a:solidFill>
                  <a:schemeClr val="accent1">
                    <a:lumMod val="75000"/>
                  </a:schemeClr>
                </a:solidFill>
                <a:ea typeface="+mj-ea"/>
                <a:cs typeface="+mj-cs"/>
              </a:rPr>
              <a:t>общностни изисквания.</a:t>
            </a:r>
            <a:endParaRPr lang="bg-BG" sz="2400" dirty="0">
              <a:solidFill>
                <a:schemeClr val="accent1">
                  <a:lumMod val="75000"/>
                </a:schemeClr>
              </a:solidFill>
              <a:ea typeface="+mj-ea"/>
              <a:cs typeface="+mj-cs"/>
            </a:endParaRPr>
          </a:p>
          <a:p>
            <a:pPr marL="1946275" indent="0" algn="just">
              <a:buNone/>
              <a:tabLst>
                <a:tab pos="574675" algn="l"/>
                <a:tab pos="7720013" algn="l"/>
                <a:tab pos="7942263" algn="l"/>
              </a:tabLst>
            </a:pPr>
            <a:r>
              <a:rPr lang="bg-BG" sz="2400" dirty="0">
                <a:solidFill>
                  <a:schemeClr val="accent1">
                    <a:lumMod val="75000"/>
                  </a:schemeClr>
                </a:solidFill>
                <a:ea typeface="+mj-ea"/>
                <a:cs typeface="+mj-cs"/>
              </a:rPr>
              <a:t>Подобрен контрол на </a:t>
            </a:r>
            <a:r>
              <a:rPr lang="bg-BG" sz="2400" dirty="0" smtClean="0">
                <a:solidFill>
                  <a:schemeClr val="accent1">
                    <a:lumMod val="75000"/>
                  </a:schemeClr>
                </a:solidFill>
                <a:ea typeface="+mj-ea"/>
                <a:cs typeface="+mj-cs"/>
              </a:rPr>
              <a:t>дейността.</a:t>
            </a:r>
            <a:endParaRPr lang="bg-BG" sz="2400" dirty="0">
              <a:solidFill>
                <a:schemeClr val="accent1">
                  <a:lumMod val="75000"/>
                </a:schemeClr>
              </a:solidFill>
              <a:ea typeface="+mj-ea"/>
              <a:cs typeface="+mj-cs"/>
            </a:endParaRPr>
          </a:p>
          <a:p>
            <a:pPr marL="1946275" indent="0" algn="just">
              <a:buNone/>
              <a:tabLst>
                <a:tab pos="574675" algn="l"/>
                <a:tab pos="7720013" algn="l"/>
                <a:tab pos="7942263" algn="l"/>
              </a:tabLst>
            </a:pPr>
            <a:r>
              <a:rPr lang="bg-BG" sz="2400" dirty="0">
                <a:solidFill>
                  <a:schemeClr val="accent1">
                    <a:lumMod val="75000"/>
                  </a:schemeClr>
                </a:solidFill>
                <a:ea typeface="+mj-ea"/>
                <a:cs typeface="+mj-cs"/>
              </a:rPr>
              <a:t>Ускорен процес на аналитична и справочна дейност.</a:t>
            </a:r>
          </a:p>
          <a:p>
            <a:pPr marL="1946275" indent="0" algn="just">
              <a:buNone/>
              <a:tabLst>
                <a:tab pos="574675" algn="l"/>
                <a:tab pos="7720013" algn="l"/>
                <a:tab pos="7942263" algn="l"/>
              </a:tabLst>
            </a:pPr>
            <a:r>
              <a:rPr lang="bg-BG" sz="2400" dirty="0">
                <a:solidFill>
                  <a:schemeClr val="accent1">
                    <a:lumMod val="75000"/>
                  </a:schemeClr>
                </a:solidFill>
                <a:ea typeface="+mj-ea"/>
                <a:cs typeface="+mj-cs"/>
              </a:rPr>
              <a:t>Подобрена информираност на ръководство и анализаторите на информация.</a:t>
            </a:r>
          </a:p>
          <a:p>
            <a:pPr marL="1946275" indent="0" algn="just">
              <a:buNone/>
              <a:tabLst>
                <a:tab pos="574675" algn="l"/>
                <a:tab pos="7720013" algn="l"/>
                <a:tab pos="7942263" algn="l"/>
              </a:tabLst>
            </a:pPr>
            <a:r>
              <a:rPr lang="bg-BG" sz="2400" dirty="0">
                <a:solidFill>
                  <a:schemeClr val="accent1">
                    <a:lumMod val="75000"/>
                  </a:schemeClr>
                </a:solidFill>
                <a:ea typeface="+mj-ea"/>
                <a:cs typeface="+mj-cs"/>
              </a:rPr>
              <a:t>Продължен </a:t>
            </a:r>
            <a:r>
              <a:rPr lang="bg-BG" sz="2400" dirty="0" smtClean="0">
                <a:solidFill>
                  <a:schemeClr val="accent1">
                    <a:lumMod val="75000"/>
                  </a:schemeClr>
                </a:solidFill>
                <a:ea typeface="+mj-ea"/>
                <a:cs typeface="+mj-cs"/>
              </a:rPr>
              <a:t>процеса </a:t>
            </a:r>
            <a:r>
              <a:rPr lang="bg-BG" sz="2400" dirty="0">
                <a:solidFill>
                  <a:schemeClr val="accent1">
                    <a:lumMod val="75000"/>
                  </a:schemeClr>
                </a:solidFill>
                <a:ea typeface="+mj-ea"/>
                <a:cs typeface="+mj-cs"/>
              </a:rPr>
              <a:t>на внедряване на 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  <a:ea typeface="+mj-ea"/>
                <a:cs typeface="+mj-cs"/>
              </a:rPr>
              <a:t>BI </a:t>
            </a:r>
            <a:r>
              <a:rPr lang="bg-BG" sz="2400" dirty="0">
                <a:solidFill>
                  <a:schemeClr val="accent1">
                    <a:lumMod val="75000"/>
                  </a:schemeClr>
                </a:solidFill>
                <a:ea typeface="+mj-ea"/>
                <a:cs typeface="+mj-cs"/>
              </a:rPr>
              <a:t>в Агенция „Митници</a:t>
            </a:r>
            <a:r>
              <a:rPr lang="bg-BG" sz="2400" dirty="0" smtClean="0">
                <a:solidFill>
                  <a:schemeClr val="accent1">
                    <a:lumMod val="75000"/>
                  </a:schemeClr>
                </a:solidFill>
                <a:ea typeface="+mj-ea"/>
                <a:cs typeface="+mj-cs"/>
              </a:rPr>
              <a:t>“.</a:t>
            </a:r>
            <a:endParaRPr lang="en-US" sz="2400" dirty="0">
              <a:solidFill>
                <a:schemeClr val="accent1">
                  <a:lumMod val="75000"/>
                </a:schemeClr>
              </a:solidFill>
              <a:ea typeface="+mj-ea"/>
              <a:cs typeface="+mj-cs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/>
          </a:bodyPr>
          <a:lstStyle/>
          <a:p>
            <a:pPr algn="r"/>
            <a:r>
              <a:rPr lang="bg-BG" sz="2400" b="1" i="1" dirty="0">
                <a:solidFill>
                  <a:schemeClr val="accent1">
                    <a:lumMod val="75000"/>
                  </a:schemeClr>
                </a:solidFill>
              </a:rPr>
              <a:t>Постигнати резултати</a:t>
            </a:r>
            <a:endParaRPr lang="en-US" sz="24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1273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тема">
  <a:themeElements>
    <a:clrScheme name="О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О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6678</TotalTime>
  <Words>938</Words>
  <Application>Microsoft Office PowerPoint</Application>
  <PresentationFormat>On-screen Show (4:3)</PresentationFormat>
  <Paragraphs>57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Century Gothic</vt:lpstr>
      <vt:lpstr>Wingdings</vt:lpstr>
      <vt:lpstr>Office тема</vt:lpstr>
      <vt:lpstr>  Развитие  и въвеждане на Институционална архитектура на АМ по отношение на: „Склад от данни на АМ и справки в информационната платформа Cognos“ (Data Warehouse/ Cognos) и Модул „Анализ на риска“ (МАР) върху Cloud архитектура, както и надграждане на „Система за предоставяне на информация за управленски цели от митнически документи“ (МИСЗА) и „Система за управление на Интегрирана Тарифа / Integrated Tariff Management System“ (СУИТ/ITMS) - модул „Калкулатор на Тарик“ и „Система за тарифни квоти“ (TQS)“ – отразяване на промените, произтичащи от привеждане на МИСВ в съответствие с ревизираното Приложение Б (2.10. UCC National import systems upgrade – adjustment to revised Annex B).</vt:lpstr>
      <vt:lpstr>Цели и срок</vt:lpstr>
      <vt:lpstr>Обхват</vt:lpstr>
      <vt:lpstr>PowerPoint Presentation</vt:lpstr>
      <vt:lpstr>Постигнати резултати</vt:lpstr>
      <vt:lpstr>Постигнати резултати</vt:lpstr>
      <vt:lpstr>Постигнати резултати</vt:lpstr>
      <vt:lpstr>Постигнати резултати</vt:lpstr>
      <vt:lpstr>Постигнати резултати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MG DESIGN OFFICE</dc:creator>
  <cp:lastModifiedBy>Вяра Т.Генова</cp:lastModifiedBy>
  <cp:revision>100</cp:revision>
  <dcterms:created xsi:type="dcterms:W3CDTF">2020-05-12T09:06:58Z</dcterms:created>
  <dcterms:modified xsi:type="dcterms:W3CDTF">2023-11-27T16:16:48Z</dcterms:modified>
</cp:coreProperties>
</file>