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66" r:id="rId6"/>
    <p:sldId id="268" r:id="rId7"/>
    <p:sldId id="267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1300ECB-7924-4CDB-B2F3-7B2298EBBDB7}">
          <p14:sldIdLst>
            <p14:sldId id="256"/>
            <p14:sldId id="262"/>
            <p14:sldId id="257"/>
            <p14:sldId id="264"/>
            <p14:sldId id="266"/>
            <p14:sldId id="268"/>
            <p14:sldId id="267"/>
          </p14:sldIdLst>
        </p14:section>
        <p14:section name="Untitled Section" id="{9513D6BA-1D95-4BB4-93DF-EF4CE2EEECA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267744" y="2852936"/>
            <a:ext cx="6408712" cy="400506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2"/>
                </a:solidFill>
              </a:rPr>
              <a:t>„Развитие </a:t>
            </a:r>
            <a:r>
              <a:rPr lang="ru-RU" sz="2400" dirty="0">
                <a:solidFill>
                  <a:schemeClr val="tx2"/>
                </a:solidFill>
              </a:rPr>
              <a:t>и </a:t>
            </a:r>
            <a:r>
              <a:rPr lang="ru-RU" sz="2400" dirty="0" err="1">
                <a:solidFill>
                  <a:schemeClr val="tx2"/>
                </a:solidFill>
              </a:rPr>
              <a:t>въвеждане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400" dirty="0">
                <a:solidFill>
                  <a:schemeClr val="tx2"/>
                </a:solidFill>
              </a:rPr>
              <a:t>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Агенция</a:t>
            </a:r>
            <a:r>
              <a:rPr lang="ru-RU" sz="2400" dirty="0">
                <a:solidFill>
                  <a:schemeClr val="tx2"/>
                </a:solidFill>
              </a:rPr>
              <a:t> „</a:t>
            </a:r>
            <a:r>
              <a:rPr lang="ru-RU" sz="2400" dirty="0" err="1">
                <a:solidFill>
                  <a:schemeClr val="tx2"/>
                </a:solidFill>
              </a:rPr>
              <a:t>Митници</a:t>
            </a:r>
            <a:r>
              <a:rPr lang="ru-RU" sz="2400" dirty="0">
                <a:solidFill>
                  <a:schemeClr val="tx2"/>
                </a:solidFill>
              </a:rPr>
              <a:t>“ по отношение на Система за движение и </a:t>
            </a:r>
            <a:r>
              <a:rPr lang="ru-RU" sz="2400" dirty="0" err="1">
                <a:solidFill>
                  <a:schemeClr val="tx2"/>
                </a:solidFill>
              </a:rPr>
              <a:t>контрол</a:t>
            </a:r>
            <a:r>
              <a:rPr lang="ru-RU" sz="2400" dirty="0">
                <a:solidFill>
                  <a:schemeClr val="tx2"/>
                </a:solidFill>
              </a:rPr>
              <a:t> на </a:t>
            </a:r>
            <a:r>
              <a:rPr lang="ru-RU" sz="2400" dirty="0" err="1">
                <a:solidFill>
                  <a:schemeClr val="tx2"/>
                </a:solidFill>
              </a:rPr>
              <a:t>акцизни</a:t>
            </a:r>
            <a:r>
              <a:rPr lang="ru-RU" sz="2400" dirty="0">
                <a:solidFill>
                  <a:schemeClr val="tx2"/>
                </a:solidFill>
              </a:rPr>
              <a:t> стоки  (EMCS) </a:t>
            </a:r>
            <a:r>
              <a:rPr lang="ru-RU" sz="2400" dirty="0" err="1">
                <a:solidFill>
                  <a:schemeClr val="tx2"/>
                </a:solidFill>
              </a:rPr>
              <a:t>Phase</a:t>
            </a:r>
            <a:r>
              <a:rPr lang="ru-RU" sz="24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2400" dirty="0" err="1">
                <a:solidFill>
                  <a:schemeClr val="tx2"/>
                </a:solidFill>
              </a:rPr>
              <a:t>акцизни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данни</a:t>
            </a:r>
            <a:r>
              <a:rPr lang="ru-RU" sz="2400" dirty="0">
                <a:solidFill>
                  <a:schemeClr val="tx2"/>
                </a:solidFill>
              </a:rPr>
              <a:t> (SEED) </a:t>
            </a:r>
            <a:r>
              <a:rPr lang="ru-RU" sz="2400" dirty="0" err="1">
                <a:solidFill>
                  <a:schemeClr val="tx2"/>
                </a:solidFill>
              </a:rPr>
              <a:t>върху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Cloud</a:t>
            </a:r>
            <a:r>
              <a:rPr lang="ru-RU" sz="2400" dirty="0">
                <a:solidFill>
                  <a:schemeClr val="tx2"/>
                </a:solidFill>
              </a:rPr>
              <a:t> архитектура“ </a:t>
            </a: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	</a:t>
            </a:r>
            <a:r>
              <a:rPr lang="ru-RU" sz="2400" dirty="0" smtClean="0">
                <a:solidFill>
                  <a:schemeClr val="tx2"/>
                </a:solidFill>
              </a:rPr>
              <a:t>		</a:t>
            </a:r>
            <a:r>
              <a:rPr lang="ru-RU" sz="2400" b="1" dirty="0" smtClean="0">
                <a:solidFill>
                  <a:schemeClr val="tx2"/>
                </a:solidFill>
              </a:rPr>
              <a:t>Приключи на 09.03.2023 г.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Диана </a:t>
            </a:r>
            <a:r>
              <a:rPr lang="bg-BG" sz="1600" dirty="0" err="1" smtClean="0">
                <a:solidFill>
                  <a:schemeClr val="tx2"/>
                </a:solidFill>
                <a:latin typeface="+mn-lt"/>
              </a:rPr>
              <a:t>Захаринова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62880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</a:t>
            </a:r>
            <a:r>
              <a:rPr lang="en-US" sz="3600" b="1" dirty="0" smtClean="0">
                <a:solidFill>
                  <a:schemeClr val="tx2"/>
                </a:solidFill>
              </a:rPr>
              <a:t>4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339752" y="1127175"/>
            <a:ext cx="6480720" cy="5326161"/>
          </a:xfrm>
        </p:spPr>
        <p:txBody>
          <a:bodyPr anchor="ctr">
            <a:noAutofit/>
          </a:bodyPr>
          <a:lstStyle/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Разработването на новата </a:t>
            </a:r>
            <a:r>
              <a:rPr lang="ru-RU" sz="1800" b="1" dirty="0">
                <a:solidFill>
                  <a:schemeClr val="tx2"/>
                </a:solidFill>
              </a:rPr>
              <a:t>Система за движение и </a:t>
            </a:r>
            <a:r>
              <a:rPr lang="ru-RU" sz="1800" b="1" dirty="0" err="1">
                <a:solidFill>
                  <a:schemeClr val="tx2"/>
                </a:solidFill>
              </a:rPr>
              <a:t>контрол</a:t>
            </a:r>
            <a:r>
              <a:rPr lang="ru-RU" sz="1800" b="1" dirty="0">
                <a:solidFill>
                  <a:schemeClr val="tx2"/>
                </a:solidFill>
              </a:rPr>
              <a:t> на </a:t>
            </a:r>
            <a:r>
              <a:rPr lang="ru-RU" sz="1800" b="1" dirty="0" err="1">
                <a:solidFill>
                  <a:schemeClr val="tx2"/>
                </a:solidFill>
              </a:rPr>
              <a:t>акцизни</a:t>
            </a:r>
            <a:r>
              <a:rPr lang="ru-RU" sz="1800" b="1" dirty="0">
                <a:solidFill>
                  <a:schemeClr val="tx2"/>
                </a:solidFill>
              </a:rPr>
              <a:t> стоки</a:t>
            </a:r>
            <a:r>
              <a:rPr lang="bg-BG" sz="1800" b="1" dirty="0" smtClean="0">
                <a:solidFill>
                  <a:schemeClr val="tx2"/>
                </a:solidFill>
              </a:rPr>
              <a:t> (</a:t>
            </a:r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)</a:t>
            </a:r>
            <a:r>
              <a:rPr lang="bg-BG" sz="1800" dirty="0" smtClean="0">
                <a:solidFill>
                  <a:schemeClr val="tx2"/>
                </a:solidFill>
              </a:rPr>
              <a:t> осигури </a:t>
            </a:r>
            <a:r>
              <a:rPr lang="bg-BG" sz="1800" b="1" dirty="0">
                <a:solidFill>
                  <a:schemeClr val="tx2"/>
                </a:solidFill>
              </a:rPr>
              <a:t>к</a:t>
            </a:r>
            <a:r>
              <a:rPr lang="bg-BG" sz="1800" b="1" dirty="0" smtClean="0">
                <a:solidFill>
                  <a:schemeClr val="tx2"/>
                </a:solidFill>
              </a:rPr>
              <a:t>омпютъризиране </a:t>
            </a:r>
            <a:r>
              <a:rPr lang="bg-BG" sz="1800" b="1" dirty="0">
                <a:solidFill>
                  <a:schemeClr val="tx2"/>
                </a:solidFill>
              </a:rPr>
              <a:t>на опростен електронен административен </a:t>
            </a:r>
            <a:r>
              <a:rPr lang="bg-BG" sz="1800" b="1" dirty="0" smtClean="0">
                <a:solidFill>
                  <a:schemeClr val="tx2"/>
                </a:solidFill>
              </a:rPr>
              <a:t>документ </a:t>
            </a:r>
            <a:r>
              <a:rPr lang="en-US" sz="1800" b="1" dirty="0" smtClean="0">
                <a:solidFill>
                  <a:schemeClr val="tx2"/>
                </a:solidFill>
              </a:rPr>
              <a:t>(</a:t>
            </a:r>
            <a:r>
              <a:rPr lang="bg-BG" sz="1800" b="1" dirty="0" smtClean="0">
                <a:solidFill>
                  <a:schemeClr val="tx2"/>
                </a:solidFill>
              </a:rPr>
              <a:t>е-ОАД/</a:t>
            </a:r>
            <a:r>
              <a:rPr lang="en-US" sz="1800" b="1" dirty="0" smtClean="0">
                <a:solidFill>
                  <a:schemeClr val="tx2"/>
                </a:solidFill>
              </a:rPr>
              <a:t>e-SAD</a:t>
            </a:r>
            <a:r>
              <a:rPr lang="en-US" sz="1800" b="1" dirty="0">
                <a:solidFill>
                  <a:schemeClr val="tx2"/>
                </a:solidFill>
              </a:rPr>
              <a:t>)</a:t>
            </a:r>
            <a:r>
              <a:rPr lang="bg-BG" sz="1800" dirty="0" smtClean="0">
                <a:solidFill>
                  <a:schemeClr val="tx2"/>
                </a:solidFill>
              </a:rPr>
              <a:t>, както </a:t>
            </a:r>
            <a:r>
              <a:rPr lang="bg-BG" sz="1800" dirty="0">
                <a:solidFill>
                  <a:schemeClr val="tx2"/>
                </a:solidFill>
              </a:rPr>
              <a:t>и необходимите адаптации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в съответствие </a:t>
            </a:r>
            <a:r>
              <a:rPr lang="bg-BG" sz="1800" dirty="0" smtClean="0">
                <a:solidFill>
                  <a:schemeClr val="tx2"/>
                </a:solidFill>
              </a:rPr>
              <a:t>с </a:t>
            </a:r>
            <a:r>
              <a:rPr lang="bg-BG" sz="1800" b="1" dirty="0" smtClean="0">
                <a:solidFill>
                  <a:schemeClr val="tx2"/>
                </a:solidFill>
              </a:rPr>
              <a:t>Директива </a:t>
            </a:r>
            <a:r>
              <a:rPr lang="bg-BG" sz="1800" b="1" dirty="0">
                <a:solidFill>
                  <a:schemeClr val="tx2"/>
                </a:solidFill>
              </a:rPr>
              <a:t>ЕС </a:t>
            </a:r>
            <a:r>
              <a:rPr lang="bg-BG" sz="1800" b="1" dirty="0" smtClean="0">
                <a:solidFill>
                  <a:schemeClr val="tx2"/>
                </a:solidFill>
              </a:rPr>
              <a:t>2020/262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на </a:t>
            </a:r>
            <a:r>
              <a:rPr lang="bg-BG" sz="1800" dirty="0" smtClean="0">
                <a:solidFill>
                  <a:schemeClr val="tx2"/>
                </a:solidFill>
              </a:rPr>
              <a:t>СЪВЕТА.</a:t>
            </a:r>
          </a:p>
          <a:p>
            <a:pPr algn="just">
              <a:spcBef>
                <a:spcPts val="0"/>
              </a:spcBef>
            </a:pPr>
            <a:r>
              <a:rPr lang="bg-BG" sz="1800" dirty="0" smtClean="0"/>
              <a:t> </a:t>
            </a:r>
            <a:endParaRPr lang="bg-BG" sz="1800" dirty="0" smtClean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С приемането на Директивата </a:t>
            </a:r>
            <a:r>
              <a:rPr lang="en-US" sz="1800" dirty="0" err="1" smtClean="0">
                <a:solidFill>
                  <a:schemeClr val="tx2"/>
                </a:solidFill>
              </a:rPr>
              <a:t>за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определяне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общия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режим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облагане</a:t>
            </a:r>
            <a:r>
              <a:rPr lang="en-US" sz="1800" dirty="0">
                <a:solidFill>
                  <a:schemeClr val="tx2"/>
                </a:solidFill>
              </a:rPr>
              <a:t> с </a:t>
            </a:r>
            <a:r>
              <a:rPr lang="en-US" sz="1800" dirty="0" err="1" smtClean="0">
                <a:solidFill>
                  <a:schemeClr val="tx2"/>
                </a:solidFill>
              </a:rPr>
              <a:t>акциз</a:t>
            </a:r>
            <a:r>
              <a:rPr lang="bg-BG" sz="1800" dirty="0" smtClean="0">
                <a:solidFill>
                  <a:schemeClr val="tx2"/>
                </a:solidFill>
              </a:rPr>
              <a:t> се позволи </a:t>
            </a:r>
            <a:r>
              <a:rPr lang="bg-BG" sz="1800" dirty="0">
                <a:solidFill>
                  <a:schemeClr val="tx2"/>
                </a:solidFill>
              </a:rPr>
              <a:t>както на икономическите оператори да използват улесненията, предвидени в законодателството, така и на митническата администрация да контролира процесите</a:t>
            </a:r>
            <a:r>
              <a:rPr lang="bg-BG" sz="1800" dirty="0" smtClean="0">
                <a:solidFill>
                  <a:schemeClr val="tx2"/>
                </a:solidFill>
              </a:rPr>
              <a:t>. </a:t>
            </a:r>
          </a:p>
          <a:p>
            <a:pPr algn="just">
              <a:spcBef>
                <a:spcPts val="0"/>
              </a:spcBef>
            </a:pPr>
            <a:endParaRPr lang="bg-BG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Въведоха се нови видове регистрации на икономически оператори, които изпращат или получават единствено акцизни </a:t>
            </a:r>
            <a:r>
              <a:rPr lang="bg-BG" sz="1800" dirty="0">
                <a:solidFill>
                  <a:schemeClr val="tx2"/>
                </a:solidFill>
              </a:rPr>
              <a:t>стоки </a:t>
            </a:r>
            <a:r>
              <a:rPr lang="bg-BG" sz="1800" dirty="0" smtClean="0">
                <a:solidFill>
                  <a:schemeClr val="tx2"/>
                </a:solidFill>
              </a:rPr>
              <a:t>с платен акциз с документ </a:t>
            </a:r>
            <a:r>
              <a:rPr lang="bg-BG" sz="1800" dirty="0">
                <a:solidFill>
                  <a:schemeClr val="tx2"/>
                </a:solidFill>
              </a:rPr>
              <a:t>е-ОАД в обхвата на новия </a:t>
            </a:r>
            <a:r>
              <a:rPr lang="bg-BG" sz="1800" dirty="0" smtClean="0">
                <a:solidFill>
                  <a:schemeClr val="tx2"/>
                </a:solidFill>
              </a:rPr>
              <a:t>режим:</a:t>
            </a:r>
            <a:endParaRPr lang="en-US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bg-BG" sz="1800" dirty="0" smtClean="0">
                <a:solidFill>
                  <a:schemeClr val="tx2"/>
                </a:solidFill>
              </a:rPr>
              <a:t> – </a:t>
            </a:r>
            <a:r>
              <a:rPr lang="bg-BG" sz="1800" b="1" dirty="0" smtClean="0">
                <a:solidFill>
                  <a:schemeClr val="tx2"/>
                </a:solidFill>
              </a:rPr>
              <a:t>сертифициран изпращач/получател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–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b="1" dirty="0" smtClean="0">
                <a:solidFill>
                  <a:schemeClr val="tx2"/>
                </a:solidFill>
              </a:rPr>
              <a:t>временно сертифициран изпращач/получател</a:t>
            </a:r>
            <a:r>
              <a:rPr lang="bg-BG" sz="1800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bg-BG" sz="1800" b="1" dirty="0" smtClean="0">
                <a:solidFill>
                  <a:schemeClr val="tx2"/>
                </a:solidFill>
              </a:rPr>
              <a:t>Създадени 4 нови регистри в </a:t>
            </a:r>
            <a:r>
              <a:rPr lang="en-US" sz="1800" b="1" dirty="0" smtClean="0">
                <a:solidFill>
                  <a:schemeClr val="tx2"/>
                </a:solidFill>
              </a:rPr>
              <a:t>SEED.</a:t>
            </a:r>
            <a:endParaRPr lang="bg-BG" sz="1800" b="1" dirty="0" smtClean="0">
              <a:solidFill>
                <a:prstClr val="black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6300192" y="692696"/>
            <a:ext cx="194421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</a:t>
            </a:r>
            <a:r>
              <a:rPr lang="en-US" sz="1800" b="1" dirty="0" smtClean="0">
                <a:solidFill>
                  <a:schemeClr val="tx2"/>
                </a:solidFill>
              </a:rPr>
              <a:t>4</a:t>
            </a:r>
            <a:r>
              <a:rPr lang="bg-BG" sz="1800" b="1" dirty="0" smtClean="0">
                <a:solidFill>
                  <a:schemeClr val="tx2"/>
                </a:solidFill>
              </a:rPr>
              <a:t> -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300192" y="772063"/>
            <a:ext cx="1656184" cy="434479"/>
          </a:xfrm>
        </p:spPr>
        <p:txBody>
          <a:bodyPr>
            <a:noAutofit/>
          </a:bodyPr>
          <a:lstStyle/>
          <a:p>
            <a:pPr algn="r"/>
            <a:r>
              <a:rPr lang="bg-BG" sz="2400" b="1" dirty="0" smtClean="0">
                <a:solidFill>
                  <a:schemeClr val="tx2"/>
                </a:solidFill>
              </a:rPr>
              <a:t>Д</a:t>
            </a:r>
            <a:r>
              <a:rPr lang="en-US" sz="2400" b="1" dirty="0" smtClean="0">
                <a:solidFill>
                  <a:schemeClr val="tx2"/>
                </a:solidFill>
              </a:rPr>
              <a:t>4</a:t>
            </a:r>
            <a:r>
              <a:rPr lang="bg-BG" sz="2400" b="1" dirty="0" smtClean="0">
                <a:solidFill>
                  <a:schemeClr val="tx2"/>
                </a:solidFill>
              </a:rPr>
              <a:t> - обхват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195736" y="1196752"/>
            <a:ext cx="6552728" cy="5256584"/>
          </a:xfrm>
        </p:spPr>
        <p:txBody>
          <a:bodyPr>
            <a:normAutofit fontScale="25000" lnSpcReduction="20000"/>
          </a:bodyPr>
          <a:lstStyle/>
          <a:p>
            <a:pPr algn="just"/>
            <a:endParaRPr lang="bg-BG" sz="1900" dirty="0" smtClean="0">
              <a:solidFill>
                <a:schemeClr val="tx1"/>
              </a:solidFill>
            </a:endParaRPr>
          </a:p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Разработването на новата Система за движение и контрол на акцизни стоки (</a:t>
            </a:r>
            <a:r>
              <a:rPr lang="en-US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EMCS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 включва изпълнението </a:t>
            </a: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разработване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 внедряване на промени в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модули</a:t>
            </a: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EMCS за привеждане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съответствие с планираните промени в Европейските спецификации в областта на акцизните информационни системи за внедряване на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 и SEED за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 и реализиране на функционални промени в резултат на идентифицирани бизнес нужди;</a:t>
            </a: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</a:t>
            </a:r>
            <a:r>
              <a:rPr lang="en-US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съответствие с планираните промени в Европейските спецификации в областта на акцизните информационни системи за внедряване на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EMCS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4;</a:t>
            </a:r>
            <a:endParaRPr lang="en-US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just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tabLst>
                <a:tab pos="800100" algn="l"/>
              </a:tabLst>
            </a:pP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СУА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Регистрации от БАЦИС, свързани с въвеждането на нови видове регистрации за икономически оператори, които </a:t>
            </a:r>
            <a:r>
              <a:rPr lang="bg-BG" sz="7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използват новите функционалности на </a:t>
            </a:r>
            <a:r>
              <a:rPr lang="bg-BG" sz="7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Phase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4 на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EMCS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и </a:t>
            </a:r>
            <a:r>
              <a:rPr lang="en-US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SEED</a:t>
            </a:r>
            <a:r>
              <a:rPr lang="bg-BG" sz="7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;</a:t>
            </a:r>
            <a:endParaRPr lang="en-US" sz="7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tabLst>
                <a:tab pos="800100" algn="l"/>
              </a:tabLst>
            </a:pPr>
            <a:endParaRPr lang="bg-BG" sz="72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tabLst>
                <a:tab pos="800100" algn="l"/>
              </a:tabLst>
            </a:pP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Фиксирана 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дата за внедряване – 13.02.2023 г.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Срок 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 изпълнение на проекта – </a:t>
            </a:r>
            <a:r>
              <a:rPr lang="bg-BG" sz="7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09.03.2023 </a:t>
            </a:r>
            <a:r>
              <a:rPr lang="bg-BG" sz="7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г.</a:t>
            </a:r>
            <a:endParaRPr lang="en-US" sz="7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just"/>
            <a:endParaRPr lang="en-US" sz="1900" dirty="0">
              <a:solidFill>
                <a:schemeClr val="tx1"/>
              </a:solidFill>
            </a:endParaRPr>
          </a:p>
          <a:p>
            <a:pPr algn="l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412776"/>
            <a:ext cx="6192688" cy="511256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8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дейност</a:t>
            </a:r>
            <a:r>
              <a:rPr lang="ru-RU" sz="1800" b="1" dirty="0">
                <a:solidFill>
                  <a:schemeClr val="tx2"/>
                </a:solidFill>
              </a:rPr>
              <a:t> 1: </a:t>
            </a:r>
            <a:r>
              <a:rPr lang="ru-RU" sz="1800" dirty="0" smtClean="0">
                <a:solidFill>
                  <a:schemeClr val="tx2"/>
                </a:solidFill>
              </a:rPr>
              <a:t>“</a:t>
            </a:r>
            <a:r>
              <a:rPr lang="ru-RU" sz="1800" dirty="0">
                <a:solidFill>
                  <a:schemeClr val="tx2"/>
                </a:solidFill>
              </a:rPr>
              <a:t>Развитие на 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 архитектура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 по отношение на Система за движение и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стоки (EMCS) </a:t>
            </a:r>
            <a:r>
              <a:rPr lang="ru-RU" sz="1800" dirty="0" err="1">
                <a:solidFill>
                  <a:schemeClr val="tx2"/>
                </a:solidFill>
              </a:rPr>
              <a:t>Phase</a:t>
            </a:r>
            <a:r>
              <a:rPr lang="ru-RU" sz="18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 (SEED) </a:t>
            </a:r>
            <a:r>
              <a:rPr lang="ru-RU" sz="1800" dirty="0" err="1">
                <a:solidFill>
                  <a:schemeClr val="tx2"/>
                </a:solidFill>
              </a:rPr>
              <a:t>върху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</a:t>
            </a:r>
            <a:r>
              <a:rPr lang="ru-RU" sz="1800" dirty="0" smtClean="0">
                <a:solidFill>
                  <a:schemeClr val="tx2"/>
                </a:solidFill>
              </a:rPr>
              <a:t>“</a:t>
            </a:r>
          </a:p>
          <a:p>
            <a:pPr algn="just">
              <a:spcBef>
                <a:spcPts val="0"/>
              </a:spcBef>
            </a:pPr>
            <a:endParaRPr lang="ru-RU" sz="1800" dirty="0">
              <a:solidFill>
                <a:schemeClr val="tx2"/>
              </a:solidFill>
            </a:endParaRPr>
          </a:p>
          <a:p>
            <a:pPr algn="just">
              <a:spcBef>
                <a:spcPts val="0"/>
              </a:spcBef>
            </a:pPr>
            <a:r>
              <a:rPr lang="ru-RU" sz="18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дейност</a:t>
            </a:r>
            <a:r>
              <a:rPr lang="ru-RU" sz="1800" b="1" dirty="0">
                <a:solidFill>
                  <a:schemeClr val="tx2"/>
                </a:solidFill>
              </a:rPr>
              <a:t> 2: </a:t>
            </a:r>
            <a:r>
              <a:rPr lang="ru-RU" sz="1800" dirty="0">
                <a:solidFill>
                  <a:schemeClr val="tx2"/>
                </a:solidFill>
              </a:rPr>
              <a:t>„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  архитектура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 по отношение на Система за движение и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стоки (EMCS) </a:t>
            </a:r>
            <a:r>
              <a:rPr lang="ru-RU" sz="1800" dirty="0" err="1">
                <a:solidFill>
                  <a:schemeClr val="tx2"/>
                </a:solidFill>
              </a:rPr>
              <a:t>Phase</a:t>
            </a:r>
            <a:r>
              <a:rPr lang="ru-RU" sz="1800" dirty="0">
                <a:solidFill>
                  <a:schemeClr val="tx2"/>
                </a:solidFill>
              </a:rPr>
              <a:t> 4 и Система за обмен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 (SEED) </a:t>
            </a:r>
            <a:r>
              <a:rPr lang="ru-RU" sz="1800" dirty="0" err="1">
                <a:solidFill>
                  <a:schemeClr val="tx2"/>
                </a:solidFill>
              </a:rPr>
              <a:t>върху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Cloud</a:t>
            </a:r>
            <a:r>
              <a:rPr lang="ru-RU" sz="1800" dirty="0">
                <a:solidFill>
                  <a:schemeClr val="tx2"/>
                </a:solidFill>
              </a:rPr>
              <a:t> архитектура“</a:t>
            </a:r>
          </a:p>
          <a:p>
            <a:pPr marL="0" lvl="2" algn="just"/>
            <a:endParaRPr lang="ru-RU" sz="1800" dirty="0">
              <a:solidFill>
                <a:schemeClr val="tx2"/>
              </a:solidFill>
            </a:endParaRPr>
          </a:p>
          <a:p>
            <a:pPr marL="0" lvl="2" algn="just"/>
            <a:r>
              <a:rPr lang="bg-BG" sz="1800" b="1" dirty="0" smtClean="0">
                <a:solidFill>
                  <a:schemeClr val="tx2"/>
                </a:solidFill>
              </a:rPr>
              <a:t>Основна </a:t>
            </a:r>
            <a:r>
              <a:rPr lang="bg-BG" sz="1800" b="1" dirty="0">
                <a:solidFill>
                  <a:schemeClr val="tx2"/>
                </a:solidFill>
              </a:rPr>
              <a:t>дейност 3: </a:t>
            </a:r>
            <a:r>
              <a:rPr lang="bg-BG" sz="1800" dirty="0" smtClean="0">
                <a:solidFill>
                  <a:schemeClr val="tx2"/>
                </a:solidFill>
              </a:rPr>
              <a:t>Обучени</a:t>
            </a:r>
            <a:r>
              <a:rPr lang="en-US" sz="1800" dirty="0" smtClean="0">
                <a:solidFill>
                  <a:schemeClr val="tx2"/>
                </a:solidFill>
              </a:rPr>
              <a:t>e </a:t>
            </a:r>
            <a:r>
              <a:rPr lang="bg-BG" sz="1800" dirty="0" smtClean="0">
                <a:solidFill>
                  <a:schemeClr val="tx2"/>
                </a:solidFill>
              </a:rPr>
              <a:t>на </a:t>
            </a:r>
            <a:r>
              <a:rPr lang="bg-BG" sz="1800" dirty="0">
                <a:solidFill>
                  <a:schemeClr val="tx2"/>
                </a:solidFill>
              </a:rPr>
              <a:t>30 служители на АМ (24 потребители и 6 администратори).</a:t>
            </a:r>
            <a:endParaRPr lang="en-US" sz="1800" dirty="0">
              <a:solidFill>
                <a:schemeClr val="tx2"/>
              </a:solidFill>
            </a:endParaRPr>
          </a:p>
          <a:p>
            <a:pPr marL="0" lvl="2" algn="just"/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580112" y="692696"/>
            <a:ext cx="2664296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Д4 – фази и дейности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412776"/>
            <a:ext cx="6336704" cy="5184576"/>
          </a:xfrm>
        </p:spPr>
        <p:txBody>
          <a:bodyPr>
            <a:noAutofit/>
          </a:bodyPr>
          <a:lstStyle/>
          <a:p>
            <a:pPr marL="0" lvl="2" algn="just"/>
            <a:r>
              <a:rPr lang="bg-BG" sz="1600" b="1" dirty="0">
                <a:solidFill>
                  <a:schemeClr val="tx2"/>
                </a:solidFill>
              </a:rPr>
              <a:t>Основна дейност </a:t>
            </a:r>
            <a:r>
              <a:rPr lang="bg-BG" sz="1600" b="1" dirty="0" smtClean="0">
                <a:solidFill>
                  <a:schemeClr val="tx2"/>
                </a:solidFill>
              </a:rPr>
              <a:t>1</a:t>
            </a:r>
            <a:r>
              <a:rPr lang="bg-BG" sz="1600" dirty="0" smtClean="0">
                <a:solidFill>
                  <a:schemeClr val="tx2"/>
                </a:solidFill>
              </a:rPr>
              <a:t>: Развита Институционална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архитектура на </a:t>
            </a:r>
            <a:r>
              <a:rPr lang="ru-RU" sz="1600" dirty="0" smtClean="0">
                <a:solidFill>
                  <a:schemeClr val="tx2"/>
                </a:solidFill>
              </a:rPr>
              <a:t>АМ за модули </a:t>
            </a:r>
            <a:r>
              <a:rPr lang="en-US" sz="1600" dirty="0" smtClean="0">
                <a:solidFill>
                  <a:schemeClr val="tx2"/>
                </a:solidFill>
              </a:rPr>
              <a:t>EMCS </a:t>
            </a:r>
            <a:r>
              <a:rPr lang="bg-BG" sz="1600" dirty="0" smtClean="0">
                <a:solidFill>
                  <a:schemeClr val="tx2"/>
                </a:solidFill>
              </a:rPr>
              <a:t>и </a:t>
            </a:r>
            <a:r>
              <a:rPr lang="en-US" sz="1600" dirty="0" smtClean="0">
                <a:solidFill>
                  <a:schemeClr val="tx2"/>
                </a:solidFill>
              </a:rPr>
              <a:t>SEED</a:t>
            </a:r>
            <a:endParaRPr lang="bg-BG" sz="1600" dirty="0" smtClean="0">
              <a:solidFill>
                <a:schemeClr val="tx2"/>
              </a:solidFill>
            </a:endParaRPr>
          </a:p>
          <a:p>
            <a:pPr marL="0" lvl="2" algn="just"/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2</a:t>
            </a:r>
            <a:r>
              <a:rPr lang="bg-BG" sz="1600" dirty="0" smtClean="0">
                <a:solidFill>
                  <a:schemeClr val="tx2"/>
                </a:solidFill>
              </a:rPr>
              <a:t>:</a:t>
            </a:r>
            <a:r>
              <a:rPr lang="bg-BG" sz="1600" b="1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Въведена Институционална </a:t>
            </a:r>
            <a:r>
              <a:rPr lang="ru-RU" sz="1600" dirty="0" smtClean="0">
                <a:solidFill>
                  <a:schemeClr val="tx2"/>
                </a:solidFill>
              </a:rPr>
              <a:t>архитектура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АМ, чрез:</a:t>
            </a:r>
          </a:p>
          <a:p>
            <a:pPr marL="285750" indent="-285750" algn="just">
              <a:lnSpc>
                <a:spcPts val="2200"/>
              </a:lnSpc>
              <a:buFontTx/>
              <a:buChar char="-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Надграден</a:t>
            </a:r>
            <a:r>
              <a:rPr lang="bg-BG" sz="1600" dirty="0">
                <a:solidFill>
                  <a:schemeClr val="tx2"/>
                </a:solidFill>
              </a:rPr>
              <a:t>и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ru-RU" sz="1600" dirty="0">
                <a:solidFill>
                  <a:schemeClr val="tx2"/>
                </a:solidFill>
              </a:rPr>
              <a:t>и </a:t>
            </a:r>
            <a:r>
              <a:rPr lang="ru-RU" sz="1600" dirty="0" err="1" smtClean="0">
                <a:solidFill>
                  <a:schemeClr val="tx2"/>
                </a:solidFill>
              </a:rPr>
              <a:t>внедрени</a:t>
            </a:r>
            <a:r>
              <a:rPr lang="ru-RU" sz="1600" dirty="0" smtClean="0">
                <a:solidFill>
                  <a:schemeClr val="tx2"/>
                </a:solidFill>
              </a:rPr>
              <a:t> модули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err="1">
                <a:solidFill>
                  <a:schemeClr val="tx2"/>
                </a:solidFill>
              </a:rPr>
              <a:t>Българска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акцизна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централизирана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информационна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smtClean="0">
                <a:solidFill>
                  <a:schemeClr val="tx2"/>
                </a:solidFill>
              </a:rPr>
              <a:t>система </a:t>
            </a:r>
            <a:r>
              <a:rPr lang="en-US" sz="1600" dirty="0" smtClean="0">
                <a:solidFill>
                  <a:schemeClr val="tx2"/>
                </a:solidFill>
              </a:rPr>
              <a:t>(</a:t>
            </a:r>
            <a:r>
              <a:rPr lang="ru-RU" sz="1600" dirty="0" smtClean="0">
                <a:solidFill>
                  <a:schemeClr val="tx2"/>
                </a:solidFill>
              </a:rPr>
              <a:t>БАЦИС </a:t>
            </a:r>
            <a:r>
              <a:rPr lang="en-US" sz="1600" dirty="0" smtClean="0">
                <a:solidFill>
                  <a:schemeClr val="tx2"/>
                </a:solidFill>
              </a:rPr>
              <a:t>):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SEED </a:t>
            </a:r>
            <a:r>
              <a:rPr lang="ru-RU" sz="1600" dirty="0">
                <a:solidFill>
                  <a:schemeClr val="tx2"/>
                </a:solidFill>
              </a:rPr>
              <a:t>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СУА </a:t>
            </a:r>
            <a:r>
              <a:rPr lang="ru-RU" sz="1600" dirty="0">
                <a:solidFill>
                  <a:schemeClr val="tx2"/>
                </a:solidFill>
              </a:rPr>
              <a:t>- Регистрации от </a:t>
            </a:r>
            <a:r>
              <a:rPr lang="ru-RU" sz="1600" dirty="0" smtClean="0">
                <a:solidFill>
                  <a:schemeClr val="tx2"/>
                </a:solidFill>
              </a:rPr>
              <a:t>БАЦИС;</a:t>
            </a:r>
            <a:endParaRPr lang="ru-RU" sz="1600" dirty="0">
              <a:solidFill>
                <a:schemeClr val="tx2"/>
              </a:solidFill>
            </a:endParaRPr>
          </a:p>
          <a:p>
            <a:pPr marL="285750" indent="-285750" algn="just">
              <a:lnSpc>
                <a:spcPts val="2200"/>
              </a:lnSpc>
              <a:buFontTx/>
              <a:buChar char="-"/>
              <a:tabLst>
                <a:tab pos="360363" algn="l"/>
              </a:tabLst>
            </a:pPr>
            <a:r>
              <a:rPr lang="ru-RU" sz="1600" dirty="0" err="1" smtClean="0">
                <a:solidFill>
                  <a:schemeClr val="tx2"/>
                </a:solidFill>
              </a:rPr>
              <a:t>Реализирана</a:t>
            </a:r>
            <a:r>
              <a:rPr lang="ru-RU" sz="1600" dirty="0" smtClean="0">
                <a:solidFill>
                  <a:schemeClr val="tx2"/>
                </a:solidFill>
              </a:rPr>
              <a:t> интеграция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модули</a:t>
            </a:r>
            <a:r>
              <a:rPr lang="en-US" sz="1600" dirty="0" smtClean="0">
                <a:solidFill>
                  <a:schemeClr val="tx2"/>
                </a:solidFill>
              </a:rPr>
              <a:t>: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</a:t>
            </a:r>
            <a:r>
              <a:rPr lang="ru-RU" sz="1600" dirty="0" err="1">
                <a:solidFill>
                  <a:schemeClr val="tx2"/>
                </a:solidFill>
              </a:rPr>
              <a:t>със</a:t>
            </a:r>
            <a:r>
              <a:rPr lang="ru-RU" sz="1600" dirty="0">
                <a:solidFill>
                  <a:schemeClr val="tx2"/>
                </a:solidFill>
              </a:rPr>
              <a:t>  </a:t>
            </a:r>
            <a:r>
              <a:rPr lang="ru-RU" sz="1600" dirty="0" err="1">
                <a:solidFill>
                  <a:schemeClr val="tx2"/>
                </a:solidFill>
              </a:rPr>
              <a:t>системи</a:t>
            </a:r>
            <a:r>
              <a:rPr lang="ru-RU" sz="1600" dirty="0">
                <a:solidFill>
                  <a:schemeClr val="tx2"/>
                </a:solidFill>
              </a:rPr>
              <a:t>/модули на БИМИС; 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>
                <a:solidFill>
                  <a:schemeClr val="tx2"/>
                </a:solidFill>
              </a:rPr>
              <a:t>EMCS и SEED от БАЦИС </a:t>
            </a:r>
            <a:r>
              <a:rPr lang="ru-RU" sz="1600" dirty="0" err="1" smtClean="0">
                <a:solidFill>
                  <a:schemeClr val="tx2"/>
                </a:solidFill>
              </a:rPr>
              <a:t>със</a:t>
            </a:r>
            <a:r>
              <a:rPr lang="en-US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СУИД (Система за управление и идентификация на достъпите) на АМ</a:t>
            </a:r>
            <a:r>
              <a:rPr lang="ru-RU" sz="1600" dirty="0">
                <a:solidFill>
                  <a:schemeClr val="tx2"/>
                </a:solidFill>
              </a:rPr>
              <a:t>; 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и </a:t>
            </a:r>
            <a:r>
              <a:rPr lang="ru-RU" sz="1600" dirty="0" err="1">
                <a:solidFill>
                  <a:schemeClr val="tx2"/>
                </a:solidFill>
              </a:rPr>
              <a:t>модул</a:t>
            </a:r>
            <a:r>
              <a:rPr lang="ru-RU" sz="1600" dirty="0">
                <a:solidFill>
                  <a:schemeClr val="tx2"/>
                </a:solidFill>
              </a:rPr>
              <a:t> Универсален CCN 1/2 шлюз;</a:t>
            </a:r>
          </a:p>
          <a:p>
            <a:pPr marL="742950" lvl="1" indent="-285750" algn="just">
              <a:lnSpc>
                <a:spcPts val="2200"/>
              </a:lnSpc>
              <a:buFont typeface="Wingdings" panose="05000000000000000000" pitchFamily="2" charset="2"/>
              <a:buChar char="§"/>
              <a:tabLst>
                <a:tab pos="360363" algn="l"/>
              </a:tabLst>
            </a:pPr>
            <a:r>
              <a:rPr lang="ru-RU" sz="1600" dirty="0" smtClean="0">
                <a:solidFill>
                  <a:schemeClr val="tx2"/>
                </a:solidFill>
              </a:rPr>
              <a:t>EMCS </a:t>
            </a:r>
            <a:r>
              <a:rPr lang="ru-RU" sz="1600" dirty="0">
                <a:solidFill>
                  <a:schemeClr val="tx2"/>
                </a:solidFill>
              </a:rPr>
              <a:t>и SEED от БАЦИС </a:t>
            </a:r>
            <a:r>
              <a:rPr lang="ru-RU" sz="1600" dirty="0" err="1">
                <a:solidFill>
                  <a:schemeClr val="tx2"/>
                </a:solidFill>
              </a:rPr>
              <a:t>със</a:t>
            </a:r>
            <a:r>
              <a:rPr lang="ru-RU" sz="1600" dirty="0">
                <a:solidFill>
                  <a:schemeClr val="tx2"/>
                </a:solidFill>
              </a:rPr>
              <a:t> </a:t>
            </a:r>
            <a:r>
              <a:rPr lang="ru-RU" sz="1600" dirty="0" err="1">
                <a:solidFill>
                  <a:schemeClr val="tx2"/>
                </a:solidFill>
              </a:rPr>
              <a:t>системи</a:t>
            </a:r>
            <a:r>
              <a:rPr lang="ru-RU" sz="1600" dirty="0">
                <a:solidFill>
                  <a:schemeClr val="tx2"/>
                </a:solidFill>
              </a:rPr>
              <a:t>/модули на ЕС;</a:t>
            </a:r>
          </a:p>
          <a:p>
            <a:pPr marL="0" lvl="2" algn="just"/>
            <a:r>
              <a:rPr lang="bg-BG" sz="1600" b="1" dirty="0" smtClean="0">
                <a:solidFill>
                  <a:schemeClr val="tx2"/>
                </a:solidFill>
              </a:rPr>
              <a:t>Основна </a:t>
            </a:r>
            <a:r>
              <a:rPr lang="bg-BG" sz="1600" b="1" dirty="0">
                <a:solidFill>
                  <a:schemeClr val="tx2"/>
                </a:solidFill>
              </a:rPr>
              <a:t>дейност </a:t>
            </a:r>
            <a:r>
              <a:rPr lang="bg-BG" sz="1600" b="1" dirty="0" smtClean="0">
                <a:solidFill>
                  <a:schemeClr val="tx2"/>
                </a:solidFill>
              </a:rPr>
              <a:t>3: </a:t>
            </a:r>
            <a:r>
              <a:rPr lang="bg-BG" sz="1600" dirty="0" smtClean="0">
                <a:solidFill>
                  <a:schemeClr val="tx2"/>
                </a:solidFill>
              </a:rPr>
              <a:t>Обучени</a:t>
            </a:r>
            <a:r>
              <a:rPr lang="ru-RU" sz="1600" dirty="0" smtClean="0">
                <a:solidFill>
                  <a:schemeClr val="tx2"/>
                </a:solidFill>
              </a:rPr>
              <a:t> 30 служители </a:t>
            </a:r>
            <a:r>
              <a:rPr lang="ru-RU" sz="1600" dirty="0">
                <a:solidFill>
                  <a:schemeClr val="tx2"/>
                </a:solidFill>
              </a:rPr>
              <a:t>на </a:t>
            </a:r>
            <a:r>
              <a:rPr lang="ru-RU" sz="1600" dirty="0" smtClean="0">
                <a:solidFill>
                  <a:schemeClr val="tx2"/>
                </a:solidFill>
              </a:rPr>
              <a:t>АМ.</a:t>
            </a:r>
            <a:endParaRPr lang="bg-BG" sz="1600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800" b="1" dirty="0" smtClean="0">
                <a:solidFill>
                  <a:schemeClr val="tx2"/>
                </a:solidFill>
              </a:rPr>
              <a:t>Д4 – постигнати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600200"/>
            <a:ext cx="5987008" cy="4525963"/>
          </a:xfrm>
        </p:spPr>
        <p:txBody>
          <a:bodyPr/>
          <a:lstStyle/>
          <a:p>
            <a:pPr marL="0" indent="0">
              <a:buNone/>
            </a:pPr>
            <a:r>
              <a:rPr lang="bg-BG" sz="1800" b="1" dirty="0" smtClean="0">
                <a:solidFill>
                  <a:schemeClr val="tx2"/>
                </a:solidFill>
              </a:rPr>
              <a:t>			Д4 </a:t>
            </a:r>
            <a:r>
              <a:rPr lang="bg-BG" sz="1800" b="1" dirty="0">
                <a:solidFill>
                  <a:schemeClr val="tx2"/>
                </a:solidFill>
              </a:rPr>
              <a:t>– </a:t>
            </a:r>
            <a:r>
              <a:rPr lang="bg-BG" sz="1800" b="1" dirty="0" smtClean="0">
                <a:solidFill>
                  <a:schemeClr val="tx2"/>
                </a:solidFill>
              </a:rPr>
              <a:t>използвани 					съвременни технологии</a:t>
            </a:r>
            <a:endParaRPr lang="bg-BG" sz="18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bg-BG" sz="18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bg-BG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800" dirty="0" smtClean="0">
                <a:solidFill>
                  <a:schemeClr val="tx2"/>
                </a:solidFill>
              </a:rPr>
              <a:t>Модули </a:t>
            </a:r>
            <a:r>
              <a:rPr lang="en-US" sz="1800" dirty="0">
                <a:solidFill>
                  <a:schemeClr val="tx2"/>
                </a:solidFill>
              </a:rPr>
              <a:t>EMCS </a:t>
            </a:r>
            <a:r>
              <a:rPr lang="bg-BG" sz="1800" dirty="0">
                <a:solidFill>
                  <a:schemeClr val="tx2"/>
                </a:solidFill>
              </a:rPr>
              <a:t>и </a:t>
            </a:r>
            <a:r>
              <a:rPr lang="en-US" sz="1800" dirty="0">
                <a:solidFill>
                  <a:schemeClr val="tx2"/>
                </a:solidFill>
              </a:rPr>
              <a:t>SEED</a:t>
            </a:r>
            <a:r>
              <a:rPr lang="bg-BG" sz="1800" dirty="0">
                <a:solidFill>
                  <a:schemeClr val="tx2"/>
                </a:solidFill>
              </a:rPr>
              <a:t> са изградени върху облачна архитектура чрез </a:t>
            </a:r>
            <a:r>
              <a:rPr lang="bg-BG" sz="1800" dirty="0" err="1">
                <a:solidFill>
                  <a:schemeClr val="tx2"/>
                </a:solidFill>
              </a:rPr>
              <a:t>микросървиси</a:t>
            </a:r>
            <a:r>
              <a:rPr lang="bg-BG" sz="1800" dirty="0">
                <a:solidFill>
                  <a:schemeClr val="tx2"/>
                </a:solidFill>
              </a:rPr>
              <a:t> върху частен хибриден облак на Агенция Митници</a:t>
            </a:r>
            <a:r>
              <a:rPr lang="bg-BG" sz="1800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bg-BG" sz="18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800" dirty="0" smtClean="0">
                <a:solidFill>
                  <a:schemeClr val="tx2"/>
                </a:solidFill>
              </a:rPr>
              <a:t>В резултат – значително намалени времена на прекъсване при внедряване на нови версии на модулите, практически </a:t>
            </a:r>
            <a:r>
              <a:rPr lang="bg-BG" sz="1800" dirty="0" err="1" smtClean="0">
                <a:solidFill>
                  <a:schemeClr val="tx2"/>
                </a:solidFill>
              </a:rPr>
              <a:t>неусетени</a:t>
            </a:r>
            <a:r>
              <a:rPr lang="bg-BG" sz="1800" dirty="0" smtClean="0">
                <a:solidFill>
                  <a:schemeClr val="tx2"/>
                </a:solidFill>
              </a:rPr>
              <a:t> от потребителите. </a:t>
            </a:r>
            <a:endParaRPr lang="bg-BG" sz="1800" dirty="0">
              <a:solidFill>
                <a:schemeClr val="tx2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955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555776" y="1772816"/>
            <a:ext cx="6281494" cy="4680520"/>
          </a:xfrm>
        </p:spPr>
        <p:txBody>
          <a:bodyPr>
            <a:noAutofit/>
          </a:bodyPr>
          <a:lstStyle/>
          <a:p>
            <a:pPr marL="432000" lvl="0" indent="-342900" algn="just"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Електронизиран нов процес - движение с платен акциз </a:t>
            </a:r>
            <a:r>
              <a:rPr lang="en-US" sz="1800" b="1" dirty="0" smtClean="0">
                <a:solidFill>
                  <a:schemeClr val="tx2"/>
                </a:solidFill>
              </a:rPr>
              <a:t>(</a:t>
            </a:r>
            <a:r>
              <a:rPr lang="bg-BG" sz="1800" b="1" dirty="0" smtClean="0">
                <a:solidFill>
                  <a:schemeClr val="tx2"/>
                </a:solidFill>
              </a:rPr>
              <a:t>режим</a:t>
            </a:r>
            <a:r>
              <a:rPr lang="en-US" sz="1800" b="1" dirty="0" smtClean="0">
                <a:solidFill>
                  <a:schemeClr val="tx2"/>
                </a:solidFill>
              </a:rPr>
              <a:t> b2b</a:t>
            </a:r>
            <a:r>
              <a:rPr lang="bg-BG" sz="1800" b="1" dirty="0" smtClean="0">
                <a:solidFill>
                  <a:schemeClr val="tx2"/>
                </a:solidFill>
              </a:rPr>
              <a:t> – </a:t>
            </a:r>
            <a:r>
              <a:rPr lang="bg-BG" sz="1800" dirty="0" smtClean="0">
                <a:solidFill>
                  <a:schemeClr val="tx2"/>
                </a:solidFill>
              </a:rPr>
              <a:t>стоки, </a:t>
            </a:r>
            <a:r>
              <a:rPr lang="en-US" sz="1800" dirty="0" smtClean="0">
                <a:solidFill>
                  <a:schemeClr val="tx2"/>
                </a:solidFill>
              </a:rPr>
              <a:t>които </a:t>
            </a:r>
            <a:r>
              <a:rPr lang="bg-BG" sz="1800" dirty="0" smtClean="0">
                <a:solidFill>
                  <a:schemeClr val="tx2"/>
                </a:solidFill>
              </a:rPr>
              <a:t>са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освободени за потребление на територията на една държава членка и се движат към територията на друга държава членка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за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bg-BG" sz="1800" dirty="0" smtClean="0">
                <a:solidFill>
                  <a:schemeClr val="tx2"/>
                </a:solidFill>
              </a:rPr>
              <a:t>да бъдат доставени там за търговски цели</a:t>
            </a:r>
            <a:r>
              <a:rPr lang="en-US" sz="1800" dirty="0" smtClean="0">
                <a:solidFill>
                  <a:schemeClr val="tx2"/>
                </a:solidFill>
              </a:rPr>
              <a:t>. </a:t>
            </a:r>
            <a:r>
              <a:rPr lang="en-US" sz="1800" b="1" dirty="0" smtClean="0">
                <a:solidFill>
                  <a:schemeClr val="tx2"/>
                </a:solidFill>
              </a:rPr>
              <a:t>)</a:t>
            </a:r>
            <a:endParaRPr lang="en-US" sz="1800" b="1" dirty="0">
              <a:solidFill>
                <a:schemeClr val="tx2"/>
              </a:solidFill>
            </a:endParaRPr>
          </a:p>
          <a:p>
            <a:pPr marL="432000" lvl="0" indent="-342900" algn="just">
              <a:buFont typeface="Arial" pitchFamily="34" charset="0"/>
              <a:buAutoNum type="arabicPeriod"/>
            </a:pPr>
            <a:r>
              <a:rPr lang="bg-BG" sz="1800" dirty="0" smtClean="0">
                <a:solidFill>
                  <a:schemeClr val="tx2"/>
                </a:solidFill>
              </a:rPr>
              <a:t>Подобрен фискален </a:t>
            </a:r>
            <a:r>
              <a:rPr lang="bg-BG" sz="1800" dirty="0">
                <a:solidFill>
                  <a:schemeClr val="tx2"/>
                </a:solidFill>
              </a:rPr>
              <a:t>контрол - съобщението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за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получаване</a:t>
            </a:r>
            <a:r>
              <a:rPr lang="en-US" sz="1800" dirty="0">
                <a:solidFill>
                  <a:schemeClr val="tx2"/>
                </a:solidFill>
              </a:rPr>
              <a:t>, </a:t>
            </a:r>
            <a:r>
              <a:rPr lang="en-US" sz="1800" dirty="0" err="1">
                <a:solidFill>
                  <a:schemeClr val="tx2"/>
                </a:solidFill>
              </a:rPr>
              <a:t>изпратен</a:t>
            </a:r>
            <a:r>
              <a:rPr lang="bg-BG" sz="1800" dirty="0">
                <a:solidFill>
                  <a:schemeClr val="tx2"/>
                </a:solidFill>
              </a:rPr>
              <a:t>о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от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получателя</a:t>
            </a:r>
            <a:r>
              <a:rPr lang="en-US" sz="1800" dirty="0">
                <a:solidFill>
                  <a:schemeClr val="tx2"/>
                </a:solidFill>
              </a:rPr>
              <a:t> и </a:t>
            </a:r>
            <a:r>
              <a:rPr lang="en-US" sz="1800" dirty="0" err="1">
                <a:solidFill>
                  <a:schemeClr val="tx2"/>
                </a:solidFill>
              </a:rPr>
              <a:t>от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държавата-членка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на получаване служи за основание на искането за </a:t>
            </a:r>
            <a:r>
              <a:rPr lang="bg-BG" sz="1800" dirty="0" smtClean="0">
                <a:solidFill>
                  <a:schemeClr val="tx2"/>
                </a:solidFill>
              </a:rPr>
              <a:t>възстановяване на акциз на изпращача.</a:t>
            </a:r>
          </a:p>
          <a:p>
            <a:pPr marL="432000" indent="-342900" algn="just">
              <a:buFont typeface="Arial" pitchFamily="34" charset="0"/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Подобрени процеси по управление на регистрационни </a:t>
            </a:r>
            <a:r>
              <a:rPr lang="bg-BG" sz="1800" dirty="0" smtClean="0">
                <a:solidFill>
                  <a:schemeClr val="tx2"/>
                </a:solidFill>
              </a:rPr>
              <a:t>данни.</a:t>
            </a:r>
          </a:p>
          <a:p>
            <a:pPr marL="432000" indent="-342900" algn="just">
              <a:buFont typeface="Arial" pitchFamily="34" charset="0"/>
              <a:buAutoNum type="arabicPeriod"/>
            </a:pPr>
            <a:r>
              <a:rPr lang="bg-BG" sz="1800" dirty="0">
                <a:solidFill>
                  <a:schemeClr val="tx2"/>
                </a:solidFill>
              </a:rPr>
              <a:t>При разработването на новите процеси са използвани съществуващите процеси и данни за режим РОПА, които са приспособени и за режим </a:t>
            </a:r>
            <a:r>
              <a:rPr lang="en-US" sz="1800" dirty="0">
                <a:solidFill>
                  <a:schemeClr val="tx2"/>
                </a:solidFill>
              </a:rPr>
              <a:t>b2b</a:t>
            </a:r>
            <a:r>
              <a:rPr lang="bg-BG" sz="1800" dirty="0">
                <a:solidFill>
                  <a:schemeClr val="tx2"/>
                </a:solidFill>
              </a:rPr>
              <a:t>.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С</a:t>
            </a:r>
            <a:r>
              <a:rPr lang="en-US" sz="1800" dirty="0" err="1">
                <a:solidFill>
                  <a:schemeClr val="tx2"/>
                </a:solidFill>
              </a:rPr>
              <a:t>труктурата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ARC</a:t>
            </a:r>
            <a:r>
              <a:rPr lang="bg-BG" sz="1800" dirty="0">
                <a:solidFill>
                  <a:schemeClr val="tx2"/>
                </a:solidFill>
              </a:rPr>
              <a:t> номера</a:t>
            </a:r>
            <a:r>
              <a:rPr lang="en-US" sz="1800" dirty="0">
                <a:solidFill>
                  <a:schemeClr val="tx2"/>
                </a:solidFill>
              </a:rPr>
              <a:t> е </a:t>
            </a:r>
            <a:r>
              <a:rPr lang="en-US" sz="1800" dirty="0" err="1">
                <a:solidFill>
                  <a:schemeClr val="tx2"/>
                </a:solidFill>
              </a:rPr>
              <a:t>актуализирана</a:t>
            </a:r>
            <a:r>
              <a:rPr lang="en-US" sz="1800" dirty="0">
                <a:solidFill>
                  <a:schemeClr val="tx2"/>
                </a:solidFill>
              </a:rPr>
              <a:t>, </a:t>
            </a:r>
            <a:r>
              <a:rPr lang="en-US" sz="1800" dirty="0" err="1">
                <a:solidFill>
                  <a:schemeClr val="tx2"/>
                </a:solidFill>
              </a:rPr>
              <a:t>за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да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включва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индикатор</a:t>
            </a:r>
            <a:r>
              <a:rPr lang="bg-BG" sz="1800" dirty="0">
                <a:solidFill>
                  <a:schemeClr val="tx2"/>
                </a:solidFill>
              </a:rPr>
              <a:t> за</a:t>
            </a:r>
            <a:r>
              <a:rPr lang="en-US" sz="1800" dirty="0">
                <a:solidFill>
                  <a:schemeClr val="tx2"/>
                </a:solidFill>
              </a:rPr>
              <a:t> „</a:t>
            </a:r>
            <a:r>
              <a:rPr lang="en-US" sz="1800" dirty="0" err="1">
                <a:solidFill>
                  <a:schemeClr val="tx2"/>
                </a:solidFill>
              </a:rPr>
              <a:t>тип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движение</a:t>
            </a:r>
            <a:r>
              <a:rPr lang="en-US" sz="1800" dirty="0">
                <a:solidFill>
                  <a:schemeClr val="tx2"/>
                </a:solidFill>
              </a:rPr>
              <a:t>“.</a:t>
            </a:r>
          </a:p>
          <a:p>
            <a:pPr marL="432000" indent="-342900" algn="just">
              <a:buFont typeface="Arial" pitchFamily="34" charset="0"/>
              <a:buAutoNum type="arabicPeriod"/>
            </a:pPr>
            <a:endParaRPr lang="bg-BG" sz="1800" dirty="0">
              <a:solidFill>
                <a:schemeClr val="tx2"/>
              </a:solidFill>
            </a:endParaRPr>
          </a:p>
          <a:p>
            <a:pPr marL="89100" lvl="0" algn="just"/>
            <a:endParaRPr lang="bg-BG" sz="1800" b="1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 algn="just"/>
            <a:endParaRPr lang="bg-BG" sz="1800" dirty="0">
              <a:solidFill>
                <a:schemeClr val="tx1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Д4</a:t>
            </a:r>
          </a:p>
          <a:p>
            <a:pPr algn="r"/>
            <a:r>
              <a:rPr lang="en-US" sz="1800" b="1" dirty="0" smtClean="0">
                <a:solidFill>
                  <a:schemeClr val="tx2"/>
                </a:solidFill>
              </a:rPr>
              <a:t>EMCS</a:t>
            </a:r>
            <a:r>
              <a:rPr lang="bg-BG" sz="1800" b="1" dirty="0" smtClean="0">
                <a:solidFill>
                  <a:schemeClr val="tx2"/>
                </a:solidFill>
              </a:rPr>
              <a:t> и </a:t>
            </a:r>
            <a:r>
              <a:rPr lang="en-US" sz="1800" b="1" dirty="0" smtClean="0">
                <a:solidFill>
                  <a:schemeClr val="tx2"/>
                </a:solidFill>
              </a:rPr>
              <a:t>SEED</a:t>
            </a:r>
            <a:r>
              <a:rPr lang="bg-BG" sz="1800" b="1" dirty="0" smtClean="0">
                <a:solidFill>
                  <a:schemeClr val="tx2"/>
                </a:solidFill>
              </a:rPr>
              <a:t> – постигнати цели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682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Georgia</vt:lpstr>
      <vt:lpstr>Wingdings</vt:lpstr>
      <vt:lpstr>Office тема</vt:lpstr>
      <vt:lpstr>„Развитие и въвеждане на Институционална архитектура на Агенция „Митници“ по отношение на Система за движение и контрол на акцизни стоки  (EMCS) Phase 4 и Система за обмен на акцизни данни (SEED) върху Cloud архитектура“     Приключи на 09.03.2023 г.</vt:lpstr>
      <vt:lpstr>PowerPoint Presentation</vt:lpstr>
      <vt:lpstr>Д4 - обхват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95</cp:revision>
  <dcterms:created xsi:type="dcterms:W3CDTF">2020-05-12T09:06:58Z</dcterms:created>
  <dcterms:modified xsi:type="dcterms:W3CDTF">2023-11-27T11:32:45Z</dcterms:modified>
</cp:coreProperties>
</file>