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2" r:id="rId3"/>
    <p:sldId id="271" r:id="rId4"/>
    <p:sldId id="262" r:id="rId5"/>
    <p:sldId id="264" r:id="rId6"/>
    <p:sldId id="273" r:id="rId7"/>
  </p:sldIdLst>
  <p:sldSz cx="9144000" cy="6858000" type="screen4x3"/>
  <p:notesSz cx="6808788" cy="9940925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EF9AC-2E41-4E4A-B6E8-E0F8362F6A20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B62C-08A5-4306-BD7C-6066901AA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Проектът</a:t>
            </a:r>
            <a:r>
              <a:rPr lang="bg-BG" baseline="0" dirty="0" smtClean="0"/>
              <a:t> стартира на 18.10.2022 г и срокът за изпълнение е 30.11.2023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90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96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4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483768" y="1916832"/>
            <a:ext cx="6408712" cy="4005064"/>
          </a:xfrm>
        </p:spPr>
        <p:txBody>
          <a:bodyPr>
            <a:noAutofit/>
          </a:bodyPr>
          <a:lstStyle/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„</a:t>
            </a:r>
            <a:r>
              <a:rPr lang="ru-RU" sz="1800" dirty="0">
                <a:solidFill>
                  <a:schemeClr val="tx2"/>
                </a:solidFill>
              </a:rPr>
              <a:t>Развитие и 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архитектура на АМ по отношение на Проект по МКС „</a:t>
            </a:r>
            <a:r>
              <a:rPr lang="ru-RU" sz="1800" dirty="0" err="1">
                <a:solidFill>
                  <a:schemeClr val="tx2"/>
                </a:solidFill>
              </a:rPr>
              <a:t>Подобряване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националната</a:t>
            </a:r>
            <a:r>
              <a:rPr lang="ru-RU" sz="18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800" dirty="0" err="1">
                <a:solidFill>
                  <a:schemeClr val="tx2"/>
                </a:solidFill>
              </a:rPr>
              <a:t>привеждане</a:t>
            </a:r>
            <a:r>
              <a:rPr lang="ru-RU" sz="1800" dirty="0">
                <a:solidFill>
                  <a:schemeClr val="tx2"/>
                </a:solidFill>
              </a:rPr>
              <a:t> на МИСВ в </a:t>
            </a:r>
            <a:r>
              <a:rPr lang="ru-RU" sz="1800" dirty="0" err="1">
                <a:solidFill>
                  <a:schemeClr val="tx2"/>
                </a:solidFill>
              </a:rPr>
              <a:t>съответствие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>
                <a:solidFill>
                  <a:schemeClr val="tx2"/>
                </a:solidFill>
              </a:rPr>
              <a:t>ревизираното</a:t>
            </a:r>
            <a:r>
              <a:rPr lang="ru-RU" sz="18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800" dirty="0" err="1">
                <a:solidFill>
                  <a:schemeClr val="tx2"/>
                </a:solidFill>
              </a:rPr>
              <a:t>National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import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systems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upgrade</a:t>
            </a:r>
            <a:r>
              <a:rPr lang="ru-RU" sz="1800" dirty="0">
                <a:solidFill>
                  <a:schemeClr val="tx2"/>
                </a:solidFill>
              </a:rPr>
              <a:t> – </a:t>
            </a:r>
            <a:r>
              <a:rPr lang="ru-RU" sz="1800" dirty="0" err="1">
                <a:solidFill>
                  <a:schemeClr val="tx2"/>
                </a:solidFill>
              </a:rPr>
              <a:t>adjustment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to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revised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annex</a:t>
            </a:r>
            <a:r>
              <a:rPr lang="ru-RU" sz="1800" dirty="0">
                <a:solidFill>
                  <a:schemeClr val="tx2"/>
                </a:solidFill>
              </a:rPr>
              <a:t> B) и </a:t>
            </a:r>
            <a:r>
              <a:rPr lang="ru-RU" sz="1800" dirty="0" err="1">
                <a:solidFill>
                  <a:schemeClr val="tx2"/>
                </a:solidFill>
              </a:rPr>
              <a:t>преминаване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архитектура, </a:t>
            </a:r>
            <a:r>
              <a:rPr lang="ru-RU" sz="1800" dirty="0" err="1">
                <a:solidFill>
                  <a:schemeClr val="tx2"/>
                </a:solidFill>
              </a:rPr>
              <a:t>надграждане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засегнатите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системи</a:t>
            </a:r>
            <a:r>
              <a:rPr lang="ru-RU" sz="1800" dirty="0">
                <a:solidFill>
                  <a:schemeClr val="tx2"/>
                </a:solidFill>
              </a:rPr>
              <a:t>: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Митническо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задължение</a:t>
            </a:r>
            <a:r>
              <a:rPr lang="ru-RU" sz="1800" dirty="0">
                <a:solidFill>
                  <a:schemeClr val="tx2"/>
                </a:solidFill>
              </a:rPr>
              <a:t> и управление на </a:t>
            </a:r>
            <a:r>
              <a:rPr lang="ru-RU" sz="1800" dirty="0" err="1">
                <a:solidFill>
                  <a:schemeClr val="tx2"/>
                </a:solidFill>
              </a:rPr>
              <a:t>обезпеченията</a:t>
            </a:r>
            <a:r>
              <a:rPr lang="ru-RU" sz="1800" dirty="0">
                <a:solidFill>
                  <a:schemeClr val="tx2"/>
                </a:solidFill>
              </a:rPr>
              <a:t>“ (ММЗУО) и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800" dirty="0" err="1">
                <a:solidFill>
                  <a:schemeClr val="tx2"/>
                </a:solidFill>
              </a:rPr>
              <a:t>Общия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домейн</a:t>
            </a:r>
            <a:r>
              <a:rPr lang="ru-RU" sz="18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800" dirty="0" err="1">
                <a:solidFill>
                  <a:schemeClr val="tx2"/>
                </a:solidFill>
              </a:rPr>
              <a:t>Surveillance</a:t>
            </a:r>
            <a:r>
              <a:rPr lang="ru-RU" sz="1800" dirty="0">
                <a:solidFill>
                  <a:schemeClr val="tx2"/>
                </a:solidFill>
              </a:rPr>
              <a:t>) и </a:t>
            </a:r>
            <a:r>
              <a:rPr lang="ru-RU" sz="1800" dirty="0" err="1">
                <a:solidFill>
                  <a:schemeClr val="tx2"/>
                </a:solidFill>
              </a:rPr>
              <a:t>преминаване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 </a:t>
            </a:r>
            <a:r>
              <a:rPr lang="bg-BG" sz="1800" dirty="0" smtClean="0">
                <a:solidFill>
                  <a:schemeClr val="tx2"/>
                </a:solidFill>
              </a:rPr>
              <a:t>“</a:t>
            </a:r>
            <a:endParaRPr lang="bg-BG" sz="1800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26329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b="1" dirty="0" smtClean="0">
                <a:solidFill>
                  <a:schemeClr val="tx2"/>
                </a:solidFill>
                <a:latin typeface="+mn-lt"/>
              </a:rPr>
              <a:t>Полина Иванова,</a:t>
            </a:r>
          </a:p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Координатор на Дейност 6</a:t>
            </a:r>
          </a:p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 Агенция „Митници“ 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88224" y="1412776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bg-BG" sz="3600" b="1" dirty="0" smtClean="0">
                <a:solidFill>
                  <a:schemeClr val="tx2"/>
                </a:solidFill>
              </a:rPr>
              <a:t>6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412776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109537" algn="just"/>
            <a:r>
              <a:rPr lang="ru-RU" sz="1800" dirty="0">
                <a:solidFill>
                  <a:schemeClr val="tx2"/>
                </a:solidFill>
              </a:rPr>
              <a:t>В </a:t>
            </a:r>
            <a:r>
              <a:rPr lang="ru-RU" sz="1800" dirty="0" err="1">
                <a:solidFill>
                  <a:schemeClr val="tx2"/>
                </a:solidFill>
              </a:rPr>
              <a:t>рамките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изпълнение</a:t>
            </a:r>
            <a:r>
              <a:rPr lang="ru-RU" sz="1800" dirty="0">
                <a:solidFill>
                  <a:schemeClr val="tx2"/>
                </a:solidFill>
              </a:rPr>
              <a:t> на Проекта на </a:t>
            </a:r>
            <a:r>
              <a:rPr lang="ru-RU" sz="1800" dirty="0" err="1">
                <a:solidFill>
                  <a:schemeClr val="tx2"/>
                </a:solidFill>
              </a:rPr>
              <a:t>национално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ниво</a:t>
            </a:r>
            <a:r>
              <a:rPr lang="ru-RU" sz="1800" dirty="0" smtClean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надграждането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обхваща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следните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системи</a:t>
            </a:r>
            <a:r>
              <a:rPr lang="ru-RU" sz="1800" dirty="0" smtClean="0">
                <a:solidFill>
                  <a:schemeClr val="tx2"/>
                </a:solidFill>
              </a:rPr>
              <a:t>:</a:t>
            </a:r>
            <a:endParaRPr lang="ru-RU" sz="1800" dirty="0">
              <a:solidFill>
                <a:schemeClr val="tx2"/>
              </a:solidFill>
            </a:endParaRPr>
          </a:p>
          <a:p>
            <a:pPr marL="395287" indent="-285750" algn="just">
              <a:buFont typeface="Wingdings" panose="05000000000000000000" pitchFamily="2" charset="2"/>
              <a:buChar char="Ø"/>
            </a:pPr>
            <a:r>
              <a:rPr lang="ru-RU" sz="1800" dirty="0" err="1">
                <a:solidFill>
                  <a:schemeClr val="tx2"/>
                </a:solidFill>
              </a:rPr>
              <a:t>Митническа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информационна</a:t>
            </a:r>
            <a:r>
              <a:rPr lang="ru-RU" sz="1800" dirty="0">
                <a:solidFill>
                  <a:schemeClr val="tx2"/>
                </a:solidFill>
              </a:rPr>
              <a:t> система за </a:t>
            </a:r>
            <a:r>
              <a:rPr lang="ru-RU" sz="1800" dirty="0" err="1">
                <a:solidFill>
                  <a:schemeClr val="tx2"/>
                </a:solidFill>
              </a:rPr>
              <a:t>внасяне</a:t>
            </a:r>
            <a:r>
              <a:rPr lang="ru-RU" sz="1800" dirty="0">
                <a:solidFill>
                  <a:schemeClr val="tx2"/>
                </a:solidFill>
              </a:rPr>
              <a:t> (МИСВ</a:t>
            </a:r>
            <a:r>
              <a:rPr lang="ru-RU" sz="1800" dirty="0" smtClean="0">
                <a:solidFill>
                  <a:schemeClr val="tx2"/>
                </a:solidFill>
              </a:rPr>
              <a:t>)</a:t>
            </a:r>
            <a:endParaRPr lang="ru-RU" sz="1800" dirty="0">
              <a:solidFill>
                <a:schemeClr val="tx2"/>
              </a:solidFill>
            </a:endParaRPr>
          </a:p>
          <a:p>
            <a:pPr marL="395287" indent="-285750" algn="just">
              <a:buFont typeface="Wingdings" panose="05000000000000000000" pitchFamily="2" charset="2"/>
              <a:buChar char="Ø"/>
            </a:pP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Митническо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задължение</a:t>
            </a:r>
            <a:r>
              <a:rPr lang="ru-RU" sz="1800" dirty="0">
                <a:solidFill>
                  <a:schemeClr val="tx2"/>
                </a:solidFill>
              </a:rPr>
              <a:t> и Управление на </a:t>
            </a:r>
            <a:r>
              <a:rPr lang="ru-RU" sz="1800" dirty="0" err="1">
                <a:solidFill>
                  <a:schemeClr val="tx2"/>
                </a:solidFill>
              </a:rPr>
              <a:t>обезпечението</a:t>
            </a:r>
            <a:r>
              <a:rPr lang="ru-RU" sz="1800" dirty="0">
                <a:solidFill>
                  <a:schemeClr val="tx2"/>
                </a:solidFill>
              </a:rPr>
              <a:t>“ (ММЗУО</a:t>
            </a:r>
            <a:r>
              <a:rPr lang="ru-RU" sz="1800" dirty="0" smtClean="0">
                <a:solidFill>
                  <a:schemeClr val="tx2"/>
                </a:solidFill>
              </a:rPr>
              <a:t>)</a:t>
            </a:r>
          </a:p>
          <a:p>
            <a:pPr marL="395287" indent="-285750" algn="just">
              <a:buFont typeface="Wingdings" panose="05000000000000000000" pitchFamily="2" charset="2"/>
              <a:buChar char="Ø"/>
            </a:pP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800" dirty="0" err="1">
                <a:solidFill>
                  <a:schemeClr val="tx2"/>
                </a:solidFill>
              </a:rPr>
              <a:t>Общия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домейн</a:t>
            </a:r>
            <a:r>
              <a:rPr lang="ru-RU" sz="1800" dirty="0">
                <a:solidFill>
                  <a:schemeClr val="tx2"/>
                </a:solidFill>
              </a:rPr>
              <a:t> за целите на наблюдение от ЕК“ (</a:t>
            </a:r>
            <a:r>
              <a:rPr lang="ru-RU" sz="1800" dirty="0" err="1">
                <a:solidFill>
                  <a:schemeClr val="tx2"/>
                </a:solidFill>
              </a:rPr>
              <a:t>Surveillance</a:t>
            </a:r>
            <a:r>
              <a:rPr lang="ru-RU" sz="1800" dirty="0" smtClean="0">
                <a:solidFill>
                  <a:schemeClr val="tx2"/>
                </a:solidFill>
              </a:rPr>
              <a:t>)</a:t>
            </a:r>
            <a:endParaRPr lang="ru-RU" sz="1800" dirty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r"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Срок за изпълнение на проекта </a:t>
            </a:r>
            <a:r>
              <a:rPr lang="bg-BG" sz="1800" dirty="0">
                <a:solidFill>
                  <a:srgbClr val="FF0000"/>
                </a:solidFill>
              </a:rPr>
              <a:t>– </a:t>
            </a:r>
            <a:r>
              <a:rPr lang="bg-BG" sz="1800" b="1" dirty="0">
                <a:solidFill>
                  <a:srgbClr val="FF0000"/>
                </a:solidFill>
              </a:rPr>
              <a:t>30.11.2023 г.</a:t>
            </a:r>
          </a:p>
          <a:p>
            <a:pPr algn="just">
              <a:spcBef>
                <a:spcPts val="0"/>
              </a:spcBef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обхват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484784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err="1" smtClean="0">
                <a:solidFill>
                  <a:schemeClr val="tx2"/>
                </a:solidFill>
              </a:rPr>
              <a:t>Реализиране</a:t>
            </a:r>
            <a:r>
              <a:rPr lang="ru-RU" sz="1800" dirty="0" smtClean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съюзните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функционални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изисквания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БИМИС Фаза 3, </a:t>
            </a:r>
            <a:r>
              <a:rPr lang="ru-RU" sz="1800" dirty="0" err="1">
                <a:solidFill>
                  <a:schemeClr val="tx2"/>
                </a:solidFill>
              </a:rPr>
              <a:t>които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произтичат</a:t>
            </a:r>
            <a:r>
              <a:rPr lang="ru-RU" sz="1800" dirty="0">
                <a:solidFill>
                  <a:schemeClr val="tx2"/>
                </a:solidFill>
              </a:rPr>
              <a:t> от </a:t>
            </a:r>
            <a:r>
              <a:rPr lang="ru-RU" sz="1800" dirty="0" err="1">
                <a:solidFill>
                  <a:schemeClr val="tx2"/>
                </a:solidFill>
              </a:rPr>
              <a:t>митническия</a:t>
            </a:r>
            <a:r>
              <a:rPr lang="ru-RU" sz="1800" dirty="0">
                <a:solidFill>
                  <a:schemeClr val="tx2"/>
                </a:solidFill>
              </a:rPr>
              <a:t> кодекс на </a:t>
            </a:r>
            <a:r>
              <a:rPr lang="ru-RU" sz="1800" dirty="0" err="1" smtClean="0">
                <a:solidFill>
                  <a:schemeClr val="tx2"/>
                </a:solidFill>
              </a:rPr>
              <a:t>съюза</a:t>
            </a:r>
            <a:endParaRPr lang="bg-BG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800" dirty="0" smtClean="0">
                <a:solidFill>
                  <a:schemeClr val="tx2"/>
                </a:solidFill>
              </a:rPr>
              <a:t>Изпълнение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err="1">
                <a:solidFill>
                  <a:schemeClr val="tx2"/>
                </a:solidFill>
              </a:rPr>
              <a:t>национално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ниво</a:t>
            </a:r>
            <a:r>
              <a:rPr lang="ru-RU" sz="1800" dirty="0">
                <a:solidFill>
                  <a:schemeClr val="tx2"/>
                </a:solidFill>
              </a:rPr>
              <a:t> на Проект по МКС „</a:t>
            </a:r>
            <a:r>
              <a:rPr lang="ru-RU" sz="1800" dirty="0" err="1">
                <a:solidFill>
                  <a:schemeClr val="tx2"/>
                </a:solidFill>
              </a:rPr>
              <a:t>Подобряване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националната</a:t>
            </a:r>
            <a:r>
              <a:rPr lang="ru-RU" sz="1800" dirty="0">
                <a:solidFill>
                  <a:schemeClr val="tx2"/>
                </a:solidFill>
              </a:rPr>
              <a:t> система за внос“ – </a:t>
            </a:r>
            <a:r>
              <a:rPr lang="ru-RU" sz="1800" dirty="0" err="1">
                <a:solidFill>
                  <a:schemeClr val="tx2"/>
                </a:solidFill>
              </a:rPr>
              <a:t>привеждане</a:t>
            </a:r>
            <a:r>
              <a:rPr lang="ru-RU" sz="1800" dirty="0">
                <a:solidFill>
                  <a:schemeClr val="tx2"/>
                </a:solidFill>
              </a:rPr>
              <a:t> на МИСВ в </a:t>
            </a:r>
            <a:r>
              <a:rPr lang="ru-RU" sz="1800" dirty="0" err="1">
                <a:solidFill>
                  <a:schemeClr val="tx2"/>
                </a:solidFill>
              </a:rPr>
              <a:t>съответствие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>
                <a:solidFill>
                  <a:schemeClr val="tx2"/>
                </a:solidFill>
              </a:rPr>
              <a:t>ревизираното</a:t>
            </a:r>
            <a:r>
              <a:rPr lang="ru-RU" sz="1800" dirty="0">
                <a:solidFill>
                  <a:schemeClr val="tx2"/>
                </a:solidFill>
              </a:rPr>
              <a:t> Приложение Б (2.10. UCC </a:t>
            </a:r>
            <a:r>
              <a:rPr lang="ru-RU" sz="1800" dirty="0" err="1">
                <a:solidFill>
                  <a:schemeClr val="tx2"/>
                </a:solidFill>
              </a:rPr>
              <a:t>National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import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systems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upgrade</a:t>
            </a:r>
            <a:r>
              <a:rPr lang="ru-RU" sz="1800" dirty="0">
                <a:solidFill>
                  <a:schemeClr val="tx2"/>
                </a:solidFill>
              </a:rPr>
              <a:t> – </a:t>
            </a:r>
            <a:r>
              <a:rPr lang="ru-RU" sz="1800" dirty="0" err="1">
                <a:solidFill>
                  <a:schemeClr val="tx2"/>
                </a:solidFill>
              </a:rPr>
              <a:t>adjustment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to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revised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Annex</a:t>
            </a:r>
            <a:r>
              <a:rPr lang="ru-RU" sz="1800" dirty="0">
                <a:solidFill>
                  <a:schemeClr val="tx2"/>
                </a:solidFill>
              </a:rPr>
              <a:t> B</a:t>
            </a:r>
            <a:r>
              <a:rPr lang="ru-RU" sz="18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err="1" smtClean="0">
                <a:solidFill>
                  <a:schemeClr val="tx2"/>
                </a:solidFill>
              </a:rPr>
              <a:t>Подобрение</a:t>
            </a:r>
            <a:r>
              <a:rPr lang="ru-RU" sz="1800" dirty="0" smtClean="0">
                <a:solidFill>
                  <a:schemeClr val="tx2"/>
                </a:solidFill>
              </a:rPr>
              <a:t> на </a:t>
            </a:r>
            <a:r>
              <a:rPr lang="ru-RU" sz="1800" dirty="0" err="1" smtClean="0">
                <a:solidFill>
                  <a:schemeClr val="tx2"/>
                </a:solidFill>
              </a:rPr>
              <a:t>съществуващите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в </a:t>
            </a:r>
            <a:r>
              <a:rPr lang="ru-RU" sz="1800" dirty="0" err="1">
                <a:solidFill>
                  <a:schemeClr val="tx2"/>
                </a:solidFill>
              </a:rPr>
              <a:t>системата</a:t>
            </a:r>
            <a:r>
              <a:rPr lang="ru-RU" sz="1800" dirty="0">
                <a:solidFill>
                  <a:schemeClr val="tx2"/>
                </a:solidFill>
              </a:rPr>
              <a:t> бизнес </a:t>
            </a:r>
            <a:r>
              <a:rPr lang="ru-RU" sz="1800" dirty="0" err="1">
                <a:solidFill>
                  <a:schemeClr val="tx2"/>
                </a:solidFill>
              </a:rPr>
              <a:t>процеси</a:t>
            </a:r>
            <a:r>
              <a:rPr lang="ru-RU" sz="1800" dirty="0">
                <a:solidFill>
                  <a:schemeClr val="tx2"/>
                </a:solidFill>
              </a:rPr>
              <a:t> и интеграции с </a:t>
            </a:r>
            <a:r>
              <a:rPr lang="ru-RU" sz="1800" dirty="0" err="1">
                <a:solidFill>
                  <a:schemeClr val="tx2"/>
                </a:solidFill>
              </a:rPr>
              <a:t>други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системи</a:t>
            </a:r>
            <a:endParaRPr lang="ru-RU" sz="1800" dirty="0" smtClean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800" b="1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	</a:t>
            </a:r>
            <a:endParaRPr lang="ru-RU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268760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109537" algn="just"/>
            <a:r>
              <a:rPr lang="bg-BG" sz="1800" dirty="0">
                <a:solidFill>
                  <a:schemeClr val="tx2"/>
                </a:solidFill>
              </a:rPr>
              <a:t>Надграждането на Митническата информационна система за внасяне (МИСВ</a:t>
            </a:r>
            <a:r>
              <a:rPr lang="bg-BG" sz="1800" dirty="0" smtClean="0">
                <a:solidFill>
                  <a:schemeClr val="tx2"/>
                </a:solidFill>
              </a:rPr>
              <a:t>),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Митническо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задължение</a:t>
            </a:r>
            <a:r>
              <a:rPr lang="ru-RU" sz="1800" dirty="0">
                <a:solidFill>
                  <a:schemeClr val="tx2"/>
                </a:solidFill>
              </a:rPr>
              <a:t> и Управление на </a:t>
            </a:r>
            <a:r>
              <a:rPr lang="ru-RU" sz="1800" dirty="0" err="1">
                <a:solidFill>
                  <a:schemeClr val="tx2"/>
                </a:solidFill>
              </a:rPr>
              <a:t>обезпечението</a:t>
            </a:r>
            <a:r>
              <a:rPr lang="ru-RU" sz="1800" dirty="0">
                <a:solidFill>
                  <a:schemeClr val="tx2"/>
                </a:solidFill>
              </a:rPr>
              <a:t>“ (ММЗУО</a:t>
            </a:r>
            <a:r>
              <a:rPr lang="ru-RU" sz="1800" dirty="0" smtClean="0">
                <a:solidFill>
                  <a:schemeClr val="tx2"/>
                </a:solidFill>
              </a:rPr>
              <a:t>) и </a:t>
            </a:r>
            <a:r>
              <a:rPr lang="ru-RU" sz="1800" dirty="0" err="1" smtClean="0">
                <a:solidFill>
                  <a:schemeClr val="tx2"/>
                </a:solidFill>
              </a:rPr>
              <a:t>Модул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Surveillance, </a:t>
            </a:r>
          </a:p>
          <a:p>
            <a:pPr marL="109537" algn="just"/>
            <a:r>
              <a:rPr lang="bg-BG" sz="1800" dirty="0" smtClean="0">
                <a:solidFill>
                  <a:schemeClr val="tx2"/>
                </a:solidFill>
              </a:rPr>
              <a:t>ще </a:t>
            </a:r>
            <a:r>
              <a:rPr lang="bg-BG" sz="1800" dirty="0">
                <a:solidFill>
                  <a:schemeClr val="tx2"/>
                </a:solidFill>
              </a:rPr>
              <a:t>осигури необходимите адаптации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в съответствие с Регламент (ЕС) № 952/2013 на Европейския парламент и на Съвета от 9 октомври 2013 година за създаване на Митнически кодекс на Съюза (МКС) и свързаните с него Регламент за изпълнение (ЕС) 2015/2447 и Делегирания регламент на Комисията (EC) 2015/2446, което ще позволи както на икономическите оператори да използват улесненията, предвидени в законодателството, така и на митническата администрация да контролира </a:t>
            </a:r>
            <a:r>
              <a:rPr lang="bg-BG" sz="1800" dirty="0" smtClean="0">
                <a:solidFill>
                  <a:schemeClr val="tx2"/>
                </a:solidFill>
              </a:rPr>
              <a:t>процесите</a:t>
            </a:r>
          </a:p>
          <a:p>
            <a:pPr marL="109537" algn="just"/>
            <a:endParaRPr lang="bg-BG" sz="1800" dirty="0" smtClean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ползи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556792"/>
            <a:ext cx="6408712" cy="5184576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Единна хармонизирана структура на данните (</a:t>
            </a:r>
            <a:r>
              <a:rPr lang="en-US" sz="1800" dirty="0">
                <a:solidFill>
                  <a:schemeClr val="tx2"/>
                </a:solidFill>
              </a:rPr>
              <a:t>data model)</a:t>
            </a:r>
            <a:r>
              <a:rPr lang="bg-BG" sz="1800" dirty="0">
                <a:solidFill>
                  <a:schemeClr val="tx2"/>
                </a:solidFill>
              </a:rPr>
              <a:t>, предоставена от СМО - </a:t>
            </a:r>
            <a:r>
              <a:rPr lang="pt-BR" sz="1800" dirty="0">
                <a:solidFill>
                  <a:schemeClr val="tx2"/>
                </a:solidFill>
              </a:rPr>
              <a:t>EU </a:t>
            </a:r>
            <a:r>
              <a:rPr lang="pt-BR" sz="1800" dirty="0" err="1">
                <a:solidFill>
                  <a:schemeClr val="tx2"/>
                </a:solidFill>
              </a:rPr>
              <a:t>Customs</a:t>
            </a:r>
            <a:r>
              <a:rPr lang="pt-BR" sz="1800" dirty="0">
                <a:solidFill>
                  <a:schemeClr val="tx2"/>
                </a:solidFill>
              </a:rPr>
              <a:t> Data </a:t>
            </a:r>
            <a:r>
              <a:rPr lang="pt-BR" sz="1800" dirty="0" err="1">
                <a:solidFill>
                  <a:schemeClr val="tx2"/>
                </a:solidFill>
              </a:rPr>
              <a:t>Model</a:t>
            </a:r>
            <a:r>
              <a:rPr lang="pt-BR" sz="1800" dirty="0">
                <a:solidFill>
                  <a:schemeClr val="tx2"/>
                </a:solidFill>
              </a:rPr>
              <a:t> (EUCDM)</a:t>
            </a:r>
            <a:r>
              <a:rPr lang="bg-BG" sz="1800" dirty="0">
                <a:solidFill>
                  <a:schemeClr val="tx2"/>
                </a:solidFill>
              </a:rPr>
              <a:t> в съответствие с </a:t>
            </a:r>
            <a:r>
              <a:rPr lang="ru-RU" sz="1800" dirty="0">
                <a:solidFill>
                  <a:schemeClr val="tx2"/>
                </a:solidFill>
              </a:rPr>
              <a:t>Приложение Б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ДР и РИ</a:t>
            </a:r>
            <a:endParaRPr lang="bg-BG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en-US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Нова структура на декларациите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Нов интерфейс на Митническата информационна система за внасяне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Нови процеси и подобрения в МИСВ и ММЗУО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en-US" sz="1800" dirty="0">
                <a:solidFill>
                  <a:schemeClr val="tx2"/>
                </a:solidFill>
              </a:rPr>
              <a:t>Cloud </a:t>
            </a:r>
            <a:r>
              <a:rPr lang="bg-BG" sz="1800" dirty="0">
                <a:solidFill>
                  <a:schemeClr val="tx2"/>
                </a:solidFill>
              </a:rPr>
              <a:t>архитектура 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акценти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556792"/>
            <a:ext cx="6408712" cy="3960440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Тестови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прозорец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err="1">
                <a:solidFill>
                  <a:schemeClr val="tx2"/>
                </a:solidFill>
              </a:rPr>
              <a:t>провеждане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тестове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>
                <a:solidFill>
                  <a:schemeClr val="tx2"/>
                </a:solidFill>
              </a:rPr>
              <a:t>икономически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оператори</a:t>
            </a:r>
            <a:endParaRPr lang="ru-RU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ru-RU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Публикувани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документи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smtClean="0">
                <a:solidFill>
                  <a:schemeClr val="tx2"/>
                </a:solidFill>
              </a:rPr>
              <a:t>МИСВ и ММЗУО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smtClean="0">
                <a:solidFill>
                  <a:schemeClr val="tx2"/>
                </a:solidFill>
              </a:rPr>
              <a:t>Е-Портал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-&gt; </a:t>
            </a:r>
            <a:r>
              <a:rPr lang="ru-RU" sz="1800" dirty="0" err="1">
                <a:solidFill>
                  <a:schemeClr val="tx2"/>
                </a:solidFill>
              </a:rPr>
              <a:t>Документи</a:t>
            </a:r>
            <a:r>
              <a:rPr lang="ru-RU" sz="1800" dirty="0">
                <a:solidFill>
                  <a:schemeClr val="tx2"/>
                </a:solidFill>
              </a:rPr>
              <a:t> -&gt; </a:t>
            </a:r>
            <a:r>
              <a:rPr lang="ru-RU" sz="1800" dirty="0" err="1">
                <a:solidFill>
                  <a:schemeClr val="tx2"/>
                </a:solidFill>
              </a:rPr>
              <a:t>Проекти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документи</a:t>
            </a:r>
            <a:r>
              <a:rPr lang="ru-RU" sz="1800" dirty="0">
                <a:solidFill>
                  <a:schemeClr val="tx2"/>
                </a:solidFill>
              </a:rPr>
              <a:t> -&gt; </a:t>
            </a:r>
            <a:r>
              <a:rPr lang="ru-RU" sz="1800" dirty="0" smtClean="0">
                <a:solidFill>
                  <a:schemeClr val="tx2"/>
                </a:solidFill>
              </a:rPr>
              <a:t>МИСВ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ru-RU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Новите</a:t>
            </a:r>
            <a:r>
              <a:rPr lang="ru-RU" sz="1800" dirty="0">
                <a:solidFill>
                  <a:schemeClr val="tx2"/>
                </a:solidFill>
              </a:rPr>
              <a:t> версии на </a:t>
            </a:r>
            <a:r>
              <a:rPr lang="ru-RU" sz="1800" dirty="0" err="1">
                <a:solidFill>
                  <a:schemeClr val="tx2"/>
                </a:solidFill>
              </a:rPr>
              <a:t>надградените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Митническа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информационна</a:t>
            </a:r>
            <a:r>
              <a:rPr lang="ru-RU" sz="1800" dirty="0">
                <a:solidFill>
                  <a:schemeClr val="tx2"/>
                </a:solidFill>
              </a:rPr>
              <a:t> система за </a:t>
            </a:r>
            <a:r>
              <a:rPr lang="ru-RU" sz="1800" dirty="0" err="1">
                <a:solidFill>
                  <a:schemeClr val="tx2"/>
                </a:solidFill>
              </a:rPr>
              <a:t>внасяне</a:t>
            </a:r>
            <a:r>
              <a:rPr lang="ru-RU" sz="1800" dirty="0">
                <a:solidFill>
                  <a:schemeClr val="tx2"/>
                </a:solidFill>
              </a:rPr>
              <a:t> (МИСВ) и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Митническо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задължение</a:t>
            </a:r>
            <a:r>
              <a:rPr lang="ru-RU" sz="1800" dirty="0">
                <a:solidFill>
                  <a:schemeClr val="tx2"/>
                </a:solidFill>
              </a:rPr>
              <a:t> и Управление на </a:t>
            </a:r>
            <a:r>
              <a:rPr lang="ru-RU" sz="1800" dirty="0" err="1">
                <a:solidFill>
                  <a:schemeClr val="tx2"/>
                </a:solidFill>
              </a:rPr>
              <a:t>обезпечението</a:t>
            </a:r>
            <a:r>
              <a:rPr lang="ru-RU" sz="1800" dirty="0">
                <a:solidFill>
                  <a:schemeClr val="tx2"/>
                </a:solidFill>
              </a:rPr>
              <a:t>“ (ММЗУО), </a:t>
            </a:r>
            <a:r>
              <a:rPr lang="ru-RU" sz="1800" dirty="0" err="1">
                <a:solidFill>
                  <a:schemeClr val="tx2"/>
                </a:solidFill>
              </a:rPr>
              <a:t>които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отразяват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промените</a:t>
            </a:r>
            <a:r>
              <a:rPr lang="ru-RU" sz="1800" dirty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произтичащи</a:t>
            </a:r>
            <a:r>
              <a:rPr lang="ru-RU" sz="1800" dirty="0">
                <a:solidFill>
                  <a:schemeClr val="tx2"/>
                </a:solidFill>
              </a:rPr>
              <a:t> от </a:t>
            </a:r>
            <a:r>
              <a:rPr lang="ru-RU" sz="1800" dirty="0" err="1">
                <a:solidFill>
                  <a:schemeClr val="tx2"/>
                </a:solidFill>
              </a:rPr>
              <a:t>Ревизираното</a:t>
            </a:r>
            <a:r>
              <a:rPr lang="ru-RU" sz="1800" dirty="0">
                <a:solidFill>
                  <a:schemeClr val="tx2"/>
                </a:solidFill>
              </a:rPr>
              <a:t> Приложение Б на ДР и РИ, </a:t>
            </a:r>
            <a:r>
              <a:rPr lang="ru-RU" sz="1800" dirty="0" err="1">
                <a:solidFill>
                  <a:schemeClr val="tx2"/>
                </a:solidFill>
              </a:rPr>
              <a:t>ще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налични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err="1">
                <a:solidFill>
                  <a:schemeClr val="tx2"/>
                </a:solidFill>
              </a:rPr>
              <a:t>използване</a:t>
            </a:r>
            <a:r>
              <a:rPr lang="ru-RU" sz="1800" dirty="0">
                <a:solidFill>
                  <a:schemeClr val="tx2"/>
                </a:solidFill>
              </a:rPr>
              <a:t> от </a:t>
            </a:r>
            <a:r>
              <a:rPr lang="ru-RU" sz="1800" dirty="0" err="1">
                <a:solidFill>
                  <a:schemeClr val="tx2"/>
                </a:solidFill>
              </a:rPr>
              <a:t>икономическите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оператори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през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месец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януари</a:t>
            </a:r>
            <a:r>
              <a:rPr lang="ru-RU" sz="1800" dirty="0">
                <a:solidFill>
                  <a:schemeClr val="tx2"/>
                </a:solidFill>
              </a:rPr>
              <a:t> 2024 година.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ru-RU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Д6 – важно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6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18102</TotalTime>
  <Words>510</Words>
  <Application>Microsoft Office PowerPoint</Application>
  <PresentationFormat>On-screen Show (4:3)</PresentationFormat>
  <Paragraphs>53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АМ по отношение на Проект по МКС „Подобряване на националната система за внос“ – привеждане на МИСВ в съответствие с ревизираното Приложение Б (2.10. UCC National import systems upgrade – adjustment to revised annex B) и преминаване към Cloud архитектура, надграждане на засегнатите системи: Модул „Митническо задължение и управление на обезпеченията“ (ММЗУО) и Модул „Обмен на информация с Общия домейн за целите на наблюдение от ЕК“ (Surveillance) и преминаване към Cloud архитектура “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75</cp:revision>
  <cp:lastPrinted>2023-11-24T14:36:14Z</cp:lastPrinted>
  <dcterms:created xsi:type="dcterms:W3CDTF">2020-05-12T09:06:58Z</dcterms:created>
  <dcterms:modified xsi:type="dcterms:W3CDTF">2023-11-28T10:05:18Z</dcterms:modified>
</cp:coreProperties>
</file>