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5" r:id="rId3"/>
    <p:sldId id="277" r:id="rId4"/>
    <p:sldId id="287" r:id="rId5"/>
    <p:sldId id="280" r:id="rId6"/>
    <p:sldId id="289" r:id="rId7"/>
    <p:sldId id="290" r:id="rId8"/>
    <p:sldId id="292" r:id="rId9"/>
    <p:sldId id="296" r:id="rId10"/>
    <p:sldId id="297" r:id="rId11"/>
    <p:sldId id="293" r:id="rId12"/>
    <p:sldId id="298" r:id="rId13"/>
    <p:sldId id="299" r:id="rId14"/>
  </p:sldIdLst>
  <p:sldSz cx="9144000" cy="6858000" type="screen4x3"/>
  <p:notesSz cx="6858000" cy="9926638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530E-ADAC-47A5-BF8D-16E48C2291FD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26853E-7AC2-4FFD-BF48-56A876F38611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229028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66191-5F95-4FEE-850D-5C33C1880AED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23812F-3BE7-4E64-AEA7-42C419FEF0E2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40960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bg-BG" smtClean="0"/>
              <a:t>Щракнете, за да редактирате стила на подзаглавията в образеца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5" name="Текстов контейне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bg-BG" smtClean="0"/>
              <a:t>Щракн., за да ред. стил на загл. в обр.</a:t>
            </a:r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заглав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g-BG" smtClean="0"/>
              <a:t>Щракнете, за да редактирате стила на заглавието в образеца</a:t>
            </a:r>
            <a:endParaRPr lang="bg-BG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g-BG" smtClean="0"/>
              <a:t>Щракн., за да ред. стил на загл. в обр.</a:t>
            </a:r>
          </a:p>
          <a:p>
            <a:pPr lvl="1"/>
            <a:r>
              <a:rPr lang="bg-BG" smtClean="0"/>
              <a:t>Второ ниво</a:t>
            </a:r>
          </a:p>
          <a:p>
            <a:pPr lvl="2"/>
            <a:r>
              <a:rPr lang="bg-BG" smtClean="0"/>
              <a:t>Трето ниво</a:t>
            </a:r>
          </a:p>
          <a:p>
            <a:pPr lvl="3"/>
            <a:r>
              <a:rPr lang="bg-BG" smtClean="0"/>
              <a:t>Четвърто ниво</a:t>
            </a:r>
          </a:p>
          <a:p>
            <a:pPr lvl="4"/>
            <a:r>
              <a:rPr lang="bg-BG" smtClean="0"/>
              <a:t>Пето ниво</a:t>
            </a:r>
            <a:endParaRPr lang="bg-BG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07FD3-AFD6-4521-9186-4E6D1AC7155E}" type="datetimeFigureOut">
              <a:rPr lang="bg-BG" smtClean="0"/>
              <a:t>19.6.2020 г.</a:t>
            </a:fld>
            <a:endParaRPr lang="bg-BG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E9CCA-937B-4AC0-A9F3-FE6F26F9796F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395536" y="1340768"/>
            <a:ext cx="8280920" cy="4032448"/>
          </a:xfrm>
        </p:spPr>
        <p:txBody>
          <a:bodyPr>
            <a:normAutofit/>
          </a:bodyPr>
          <a:lstStyle/>
          <a:p>
            <a:r>
              <a:rPr lang="bg-BG" sz="2000" b="1" dirty="0" smtClean="0">
                <a:solidFill>
                  <a:schemeClr val="tx2"/>
                </a:solidFill>
                <a:latin typeface="+mn-lt"/>
              </a:rPr>
              <a:t>Дейност </a:t>
            </a:r>
            <a:r>
              <a:rPr lang="en-US" sz="2000" b="1" dirty="0">
                <a:solidFill>
                  <a:schemeClr val="tx2"/>
                </a:solidFill>
                <a:latin typeface="+mn-lt"/>
              </a:rPr>
              <a:t>2</a:t>
            </a:r>
            <a:r>
              <a:rPr lang="en-US" sz="2000" dirty="0" smtClean="0">
                <a:solidFill>
                  <a:schemeClr val="tx2"/>
                </a:solidFill>
                <a:latin typeface="+mn-lt"/>
              </a:rPr>
              <a:t/>
            </a:r>
            <a:br>
              <a:rPr lang="en-US" sz="2000" dirty="0" smtClean="0">
                <a:solidFill>
                  <a:schemeClr val="tx2"/>
                </a:solidFill>
                <a:latin typeface="+mn-lt"/>
              </a:rPr>
            </a:br>
            <a:r>
              <a:rPr lang="bg-BG" sz="2000" dirty="0">
                <a:solidFill>
                  <a:schemeClr val="tx2"/>
                </a:solidFill>
                <a:latin typeface="+mn-lt"/>
              </a:rPr>
              <a:t>„Развитие и въвеждане на Институционалната архитектура на АМ по отношение на Модул ICS 2 - Release 1 (postal and express consignments) и по отношение на Универсалния CCN 1/2 шлюз за интеграция на националния домейн на Транс-европейските системи на Агенция „Митници“ с Общия домейн“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Дейност 2 – бъдещо развитие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bg-BG" sz="2000" b="1" dirty="0" smtClean="0">
                <a:solidFill>
                  <a:schemeClr val="tx2"/>
                </a:solidFill>
              </a:rPr>
              <a:t>Фаза </a:t>
            </a:r>
            <a:r>
              <a:rPr lang="bg-BG" sz="2000" b="1" dirty="0">
                <a:solidFill>
                  <a:schemeClr val="tx2"/>
                </a:solidFill>
              </a:rPr>
              <a:t>2 </a:t>
            </a:r>
            <a:r>
              <a:rPr lang="bg-BG" sz="2000" dirty="0">
                <a:solidFill>
                  <a:schemeClr val="tx2"/>
                </a:solidFill>
              </a:rPr>
              <a:t>– новата система ще обработва частични и пълни ОДВ, подадени за всякакъв вид пратки</a:t>
            </a:r>
            <a:r>
              <a:rPr lang="bg-BG" sz="2000" b="1" dirty="0">
                <a:solidFill>
                  <a:schemeClr val="tx2"/>
                </a:solidFill>
              </a:rPr>
              <a:t>, превозвани с въздушен транспорт</a:t>
            </a:r>
            <a:r>
              <a:rPr lang="bg-BG" sz="2000" dirty="0">
                <a:solidFill>
                  <a:schemeClr val="tx2"/>
                </a:solidFill>
              </a:rPr>
              <a:t>, като се предвижда това да стане от 01.03.2023 г. Съществуващата система </a:t>
            </a:r>
            <a:r>
              <a:rPr lang="bg-BG" sz="2000" dirty="0" smtClean="0">
                <a:solidFill>
                  <a:schemeClr val="tx2"/>
                </a:solidFill>
              </a:rPr>
              <a:t>ICS1 </a:t>
            </a:r>
            <a:r>
              <a:rPr lang="bg-BG" sz="2000" dirty="0">
                <a:solidFill>
                  <a:schemeClr val="tx2"/>
                </a:solidFill>
              </a:rPr>
              <a:t>ще продължи да се ползва за обработка на ОДВ в морския, шосейния и железопътния транспорт. И в този етап двете системи </a:t>
            </a:r>
            <a:r>
              <a:rPr lang="en-US" sz="2000" dirty="0">
                <a:solidFill>
                  <a:schemeClr val="tx2"/>
                </a:solidFill>
              </a:rPr>
              <a:t>ICS1</a:t>
            </a:r>
            <a:r>
              <a:rPr lang="bg-BG" sz="2000" dirty="0">
                <a:solidFill>
                  <a:schemeClr val="tx2"/>
                </a:solidFill>
              </a:rPr>
              <a:t> и</a:t>
            </a:r>
            <a:r>
              <a:rPr lang="en-US" sz="2000" dirty="0">
                <a:solidFill>
                  <a:schemeClr val="tx2"/>
                </a:solidFill>
              </a:rPr>
              <a:t> ICS2</a:t>
            </a:r>
            <a:r>
              <a:rPr lang="bg-BG" sz="2000" dirty="0">
                <a:solidFill>
                  <a:schemeClr val="tx2"/>
                </a:solidFill>
              </a:rPr>
              <a:t> ще продължат да работят паралелно.</a:t>
            </a:r>
          </a:p>
          <a:p>
            <a:pPr marL="0" lvl="0" indent="0">
              <a:buNone/>
            </a:pPr>
            <a:endParaRPr lang="bg-BG" sz="2000" dirty="0">
              <a:solidFill>
                <a:schemeClr val="tx2"/>
              </a:solidFill>
            </a:endParaRPr>
          </a:p>
          <a:p>
            <a:pPr marL="0" lvl="0" indent="0">
              <a:buNone/>
            </a:pPr>
            <a:r>
              <a:rPr lang="bg-BG" sz="2000" b="1" dirty="0" smtClean="0">
                <a:solidFill>
                  <a:schemeClr val="tx2"/>
                </a:solidFill>
              </a:rPr>
              <a:t>Фаза </a:t>
            </a:r>
            <a:r>
              <a:rPr lang="bg-BG" sz="2000" b="1" dirty="0">
                <a:solidFill>
                  <a:schemeClr val="tx2"/>
                </a:solidFill>
              </a:rPr>
              <a:t>3 </a:t>
            </a:r>
            <a:r>
              <a:rPr lang="bg-BG" sz="2000" dirty="0">
                <a:solidFill>
                  <a:schemeClr val="tx2"/>
                </a:solidFill>
              </a:rPr>
              <a:t>– на този етап от реализацията се предвижда подаването и обработката на частични и пълни ОДВ и за останалите видове транспорт – </a:t>
            </a:r>
            <a:r>
              <a:rPr lang="bg-BG" sz="2000" b="1" dirty="0">
                <a:solidFill>
                  <a:schemeClr val="tx2"/>
                </a:solidFill>
              </a:rPr>
              <a:t>морски, шосеен и железопътен</a:t>
            </a:r>
            <a:r>
              <a:rPr lang="bg-BG" sz="2000" dirty="0">
                <a:solidFill>
                  <a:schemeClr val="tx2"/>
                </a:solidFill>
              </a:rPr>
              <a:t>, да се осъществява в новата система </a:t>
            </a:r>
            <a:r>
              <a:rPr lang="bg-BG" sz="2000" dirty="0" smtClean="0">
                <a:solidFill>
                  <a:schemeClr val="tx2"/>
                </a:solidFill>
              </a:rPr>
              <a:t>от </a:t>
            </a:r>
            <a:r>
              <a:rPr lang="bg-BG" sz="2000" dirty="0">
                <a:solidFill>
                  <a:schemeClr val="tx2"/>
                </a:solidFill>
              </a:rPr>
              <a:t>01.03.2024 г. След успешно пускане в експлоатация и на последната фаза от </a:t>
            </a:r>
            <a:r>
              <a:rPr lang="bg-BG" sz="2000" dirty="0" smtClean="0">
                <a:solidFill>
                  <a:schemeClr val="tx2"/>
                </a:solidFill>
              </a:rPr>
              <a:t>ICS2 </a:t>
            </a:r>
            <a:r>
              <a:rPr lang="bg-BG" sz="2000" dirty="0">
                <a:solidFill>
                  <a:schemeClr val="tx2"/>
                </a:solidFill>
              </a:rPr>
              <a:t>се предвижда пълното прекратяване на работа на </a:t>
            </a:r>
            <a:r>
              <a:rPr lang="bg-BG" sz="2000" dirty="0" smtClean="0">
                <a:solidFill>
                  <a:schemeClr val="tx2"/>
                </a:solidFill>
              </a:rPr>
              <a:t>съществуващата </a:t>
            </a:r>
            <a:r>
              <a:rPr lang="bg-BG" sz="2000" dirty="0">
                <a:solidFill>
                  <a:schemeClr val="tx2"/>
                </a:solidFill>
              </a:rPr>
              <a:t>система </a:t>
            </a:r>
            <a:r>
              <a:rPr lang="bg-BG" sz="2000" dirty="0" smtClean="0">
                <a:solidFill>
                  <a:schemeClr val="tx2"/>
                </a:solidFill>
              </a:rPr>
              <a:t>ICS1 </a:t>
            </a:r>
            <a:r>
              <a:rPr lang="bg-BG" sz="2000" dirty="0">
                <a:solidFill>
                  <a:schemeClr val="tx2"/>
                </a:solidFill>
              </a:rPr>
              <a:t>от 25.03.2025 г. </a:t>
            </a:r>
          </a:p>
          <a:p>
            <a:pPr marL="0" indent="0">
              <a:buNone/>
            </a:pPr>
            <a:r>
              <a:rPr lang="bg-BG" sz="2000" dirty="0">
                <a:solidFill>
                  <a:schemeClr val="tx2"/>
                </a:solidFill>
              </a:rPr>
              <a:t>Реализацията на Блок 2 е свързана с управление на риска</a:t>
            </a:r>
            <a:r>
              <a:rPr lang="bg-BG" sz="2000" dirty="0" smtClean="0">
                <a:solidFill>
                  <a:schemeClr val="tx2"/>
                </a:solidFill>
              </a:rPr>
              <a:t>.</a:t>
            </a:r>
            <a:endParaRPr lang="bg-BG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311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Дейност 2 – засегнати страни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sz="2000" b="1" u="sng" dirty="0">
                <a:solidFill>
                  <a:schemeClr val="tx2"/>
                </a:solidFill>
              </a:rPr>
              <a:t>Засегнати страни</a:t>
            </a:r>
            <a:endParaRPr lang="bg-BG" sz="20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2000" dirty="0">
                <a:solidFill>
                  <a:schemeClr val="tx2"/>
                </a:solidFill>
              </a:rPr>
              <a:t>Всички икономически оператори, участващи в обработката, доставката и транспортирането на товари, експресни или пощенски пратки, като например:</a:t>
            </a:r>
          </a:p>
          <a:p>
            <a:r>
              <a:rPr lang="bg-BG" sz="2000" dirty="0">
                <a:solidFill>
                  <a:schemeClr val="tx2"/>
                </a:solidFill>
              </a:rPr>
              <a:t>Пощенски оператори в рамките на / извън ЕС</a:t>
            </a:r>
          </a:p>
          <a:p>
            <a:r>
              <a:rPr lang="bg-BG" sz="2000" dirty="0">
                <a:solidFill>
                  <a:schemeClr val="tx2"/>
                </a:solidFill>
              </a:rPr>
              <a:t>Експресни куриери</a:t>
            </a:r>
          </a:p>
          <a:p>
            <a:r>
              <a:rPr lang="bg-BG" sz="2000" dirty="0">
                <a:solidFill>
                  <a:schemeClr val="tx2"/>
                </a:solidFill>
              </a:rPr>
              <a:t>Въздушни товарни превозвачи</a:t>
            </a:r>
          </a:p>
          <a:p>
            <a:r>
              <a:rPr lang="bg-BG" sz="2000" dirty="0">
                <a:solidFill>
                  <a:schemeClr val="tx2"/>
                </a:solidFill>
              </a:rPr>
              <a:t>Логистични компании за спедиция на товари</a:t>
            </a:r>
          </a:p>
          <a:p>
            <a:r>
              <a:rPr lang="bg-BG" sz="2000" dirty="0">
                <a:solidFill>
                  <a:schemeClr val="tx2"/>
                </a:solidFill>
              </a:rPr>
              <a:t>Крайни получатели, установени в ЕС (за стоки, получени чрез морски транспорт)</a:t>
            </a:r>
          </a:p>
          <a:p>
            <a:r>
              <a:rPr lang="bg-BG" sz="2000" dirty="0">
                <a:solidFill>
                  <a:schemeClr val="tx2"/>
                </a:solidFill>
              </a:rPr>
              <a:t>Морски, железопътни и автомобилни превозвачи</a:t>
            </a:r>
          </a:p>
          <a:p>
            <a:r>
              <a:rPr lang="bg-BG" sz="2000" dirty="0">
                <a:solidFill>
                  <a:schemeClr val="tx2"/>
                </a:solidFill>
              </a:rPr>
              <a:t>Представители на гореизброените</a:t>
            </a:r>
          </a:p>
          <a:p>
            <a:pPr marL="0" indent="0">
              <a:buClr>
                <a:schemeClr val="tx2"/>
              </a:buClr>
              <a:buNone/>
            </a:pPr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8378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Дейност 2 – засегнати страни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bg-BG" sz="2000" dirty="0">
                <a:solidFill>
                  <a:schemeClr val="tx2"/>
                </a:solidFill>
              </a:rPr>
              <a:t>Тези икономически оператори ще трябва да подават данни към ICS2 за сигурност и </a:t>
            </a:r>
            <a:r>
              <a:rPr lang="bg-BG" sz="2000" dirty="0" smtClean="0">
                <a:solidFill>
                  <a:schemeClr val="tx2"/>
                </a:solidFill>
              </a:rPr>
              <a:t>безопасност.</a:t>
            </a:r>
            <a:endParaRPr lang="bg-BG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2000" dirty="0">
                <a:solidFill>
                  <a:schemeClr val="tx2"/>
                </a:solidFill>
              </a:rPr>
              <a:t>ICS2 косвено ще засегне всички производители, износители и лица извън ЕС, които желаят да изпращат стоки до или през ЕС. Те ще трябва да предоставят необходимата информация на пряко засегнатите заинтересовани страни.</a:t>
            </a:r>
          </a:p>
          <a:p>
            <a:pPr marL="0" indent="0">
              <a:buNone/>
            </a:pPr>
            <a:endParaRPr lang="bg-BG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bg-BG" sz="2000" dirty="0">
                <a:solidFill>
                  <a:schemeClr val="tx2"/>
                </a:solidFill>
              </a:rPr>
              <a:t>Очаква се годишно в ЕС да бъдат подавани данни за между 650 млн. и 1 млрд. пощенски пратки, над 50 млн. експресни пратки, и над 300 млн. подавания </a:t>
            </a:r>
            <a:r>
              <a:rPr lang="bg-BG" sz="2000" dirty="0" smtClean="0">
                <a:solidFill>
                  <a:schemeClr val="tx2"/>
                </a:solidFill>
              </a:rPr>
              <a:t>за стоки</a:t>
            </a:r>
            <a:r>
              <a:rPr lang="bg-BG" sz="2000" dirty="0">
                <a:solidFill>
                  <a:schemeClr val="tx2"/>
                </a:solidFill>
              </a:rPr>
              <a:t>, превозвани с въздушен, морски, автомобилен и железопътен транспорт.</a:t>
            </a:r>
          </a:p>
          <a:p>
            <a:endParaRPr lang="bg-BG" sz="2000" dirty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8882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Дейност 2 – засегнати страни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chemeClr val="tx2"/>
                </a:solidFill>
              </a:rPr>
              <a:t>Всяка фаза засяга различни икономически оператори и обхваща различен вид транспорт. Икономическите оператори ще започнат да декларират в ICS2 в зависимост от вида услуги, които предлагат.</a:t>
            </a:r>
          </a:p>
          <a:p>
            <a:pPr marL="0" indent="0">
              <a:buNone/>
            </a:pPr>
            <a:endParaRPr lang="ru-RU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sz="2000" dirty="0"/>
          </a:p>
          <a:p>
            <a:endParaRPr lang="bg-BG" sz="2000" dirty="0">
              <a:solidFill>
                <a:srgbClr val="FF0000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endParaRPr lang="en-US" sz="2000" dirty="0"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350" y="2597150"/>
            <a:ext cx="5827713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21717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  <a:latin typeface="+mn-lt"/>
              </a:rPr>
              <a:t>Дейност 2 – цел на проекта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lvl="1" indent="0" algn="ctr">
              <a:spcAft>
                <a:spcPts val="600"/>
              </a:spcAft>
              <a:buNone/>
              <a:tabLst>
                <a:tab pos="-457200" algn="l"/>
              </a:tabLst>
            </a:pPr>
            <a:r>
              <a:rPr lang="bg-BG" sz="2000" dirty="0">
                <a:solidFill>
                  <a:schemeClr val="tx2"/>
                </a:solidFill>
              </a:rPr>
              <a:t>Проектът е насочен към продължаване на процеса по трансформиране на митническата администрация в цифрова администрация, чрез последващо развитие и въвеждане на </a:t>
            </a:r>
            <a:r>
              <a:rPr lang="bg-BG" sz="2000" dirty="0" smtClean="0">
                <a:solidFill>
                  <a:schemeClr val="tx2"/>
                </a:solidFill>
              </a:rPr>
              <a:t>Институционалната </a:t>
            </a:r>
            <a:r>
              <a:rPr lang="bg-BG" sz="2000" dirty="0">
                <a:solidFill>
                  <a:schemeClr val="tx2"/>
                </a:solidFill>
              </a:rPr>
              <a:t>архитектура на Агенция „Митници“ 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0" lvl="0" indent="0" algn="ctr">
              <a:buNone/>
            </a:pPr>
            <a:r>
              <a:rPr lang="bg-BG" sz="2000" dirty="0" smtClean="0">
                <a:solidFill>
                  <a:schemeClr val="tx2"/>
                </a:solidFill>
              </a:rPr>
              <a:t>Реализиране </a:t>
            </a:r>
            <a:r>
              <a:rPr lang="bg-BG" sz="2000" dirty="0">
                <a:solidFill>
                  <a:schemeClr val="tx2"/>
                </a:solidFill>
              </a:rPr>
              <a:t>на съюзни функционални изисквания към БИМИС (фаза 2), произтичащи от Митническия Кодекс на Съюза (Регламент (ЕС) №952/2013, приложим от 01.05.2016 г.)</a:t>
            </a:r>
          </a:p>
        </p:txBody>
      </p:sp>
    </p:spTree>
    <p:extLst>
      <p:ext uri="{BB962C8B-B14F-4D97-AF65-F5344CB8AC3E}">
        <p14:creationId xmlns:p14="http://schemas.microsoft.com/office/powerpoint/2010/main" val="2075481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chemeClr val="tx2"/>
                </a:solidFill>
                <a:latin typeface="+mn-lt"/>
              </a:rPr>
              <a:t>Дейност 2 – фази и дейности по проекта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u="sng" dirty="0">
                <a:solidFill>
                  <a:schemeClr val="tx2"/>
                </a:solidFill>
              </a:rPr>
              <a:t>Основна дейност 1: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  <a:ea typeface="Times New Roman"/>
              </a:rPr>
              <a:t>„</a:t>
            </a:r>
            <a:r>
              <a:rPr lang="ru-RU" sz="2000" b="1" dirty="0">
                <a:solidFill>
                  <a:schemeClr val="tx2"/>
                </a:solidFill>
                <a:ea typeface="Times New Roman"/>
              </a:rPr>
              <a:t>Развитие</a:t>
            </a:r>
            <a:r>
              <a:rPr lang="ru-RU" sz="2000" dirty="0">
                <a:solidFill>
                  <a:schemeClr val="tx2"/>
                </a:solidFill>
                <a:ea typeface="Times New Roman"/>
              </a:rPr>
              <a:t> на Институционална архитектура на АМ по отношение на Модул ICS 2 - Release 1 (postal and express consignments) и по отношение на Универсалния CCN 1/2 шлюз за интеграция на националния домейн на Транс-европейските системи на Агенция „Митници“ с Общия </a:t>
            </a:r>
            <a:r>
              <a:rPr lang="ru-RU" sz="2000" dirty="0" smtClean="0">
                <a:solidFill>
                  <a:schemeClr val="tx2"/>
                </a:solidFill>
                <a:ea typeface="Times New Roman"/>
              </a:rPr>
              <a:t>домейн.</a:t>
            </a:r>
            <a:endParaRPr lang="en-US" sz="2000" dirty="0" smtClean="0">
              <a:solidFill>
                <a:schemeClr val="tx2"/>
              </a:solidFill>
              <a:ea typeface="Times New Roman"/>
            </a:endParaRPr>
          </a:p>
          <a:p>
            <a:pPr marL="0" indent="0" algn="just">
              <a:buNone/>
            </a:pPr>
            <a:r>
              <a:rPr lang="bg-BG" sz="2000" dirty="0" smtClean="0">
                <a:solidFill>
                  <a:schemeClr val="tx2"/>
                </a:solidFill>
              </a:rPr>
              <a:t>Тази </a:t>
            </a:r>
            <a:r>
              <a:rPr lang="bg-BG" sz="2000" dirty="0">
                <a:solidFill>
                  <a:schemeClr val="tx2"/>
                </a:solidFill>
              </a:rPr>
              <a:t>дейност е разделена на фаза Планиране и  2 фази, обхващащи всички дейности на Методика ADM (Architecture Development Method) </a:t>
            </a:r>
            <a:r>
              <a:rPr lang="bg-BG" sz="2000" dirty="0" smtClean="0">
                <a:solidFill>
                  <a:schemeClr val="tx2"/>
                </a:solidFill>
              </a:rPr>
              <a:t>:</a:t>
            </a:r>
            <a:endParaRPr lang="bg-BG" sz="20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bg-BG" sz="2000" b="1" dirty="0">
                <a:solidFill>
                  <a:schemeClr val="tx2"/>
                </a:solidFill>
              </a:rPr>
              <a:t>Фаза </a:t>
            </a:r>
            <a:r>
              <a:rPr lang="bg-BG" sz="2000" b="1" dirty="0" smtClean="0">
                <a:solidFill>
                  <a:schemeClr val="tx2"/>
                </a:solidFill>
              </a:rPr>
              <a:t>Планиране</a:t>
            </a:r>
            <a:r>
              <a:rPr lang="bg-BG" sz="2000" dirty="0" smtClean="0">
                <a:solidFill>
                  <a:schemeClr val="tx2"/>
                </a:solidFill>
              </a:rPr>
              <a:t>;</a:t>
            </a:r>
            <a:endParaRPr lang="bg-BG" sz="20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bg-BG" sz="2000" b="1" dirty="0">
                <a:solidFill>
                  <a:schemeClr val="tx2"/>
                </a:solidFill>
              </a:rPr>
              <a:t>Фаза 1: Предварителна фаза </a:t>
            </a:r>
            <a:r>
              <a:rPr lang="bg-BG" sz="2000" dirty="0" smtClean="0">
                <a:solidFill>
                  <a:schemeClr val="tx2"/>
                </a:solidFill>
              </a:rPr>
              <a:t>;</a:t>
            </a:r>
            <a:endParaRPr lang="bg-BG" sz="20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bg-BG" sz="2000" b="1" dirty="0">
                <a:solidFill>
                  <a:schemeClr val="tx2"/>
                </a:solidFill>
              </a:rPr>
              <a:t>Фаза 2: Управление на </a:t>
            </a:r>
            <a:r>
              <a:rPr lang="bg-BG" sz="2000" b="1" dirty="0" smtClean="0">
                <a:solidFill>
                  <a:schemeClr val="tx2"/>
                </a:solidFill>
              </a:rPr>
              <a:t>изискванията</a:t>
            </a:r>
            <a:r>
              <a:rPr lang="bg-BG" sz="2000" dirty="0" smtClean="0">
                <a:solidFill>
                  <a:schemeClr val="tx2"/>
                </a:solidFill>
              </a:rPr>
              <a:t>.</a:t>
            </a:r>
            <a:endParaRPr lang="bg-BG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7281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b="1" dirty="0">
                <a:solidFill>
                  <a:schemeClr val="tx2"/>
                </a:solidFill>
                <a:latin typeface="+mn-lt"/>
              </a:rPr>
              <a:t>Дейност 2 – фази и дейности по проекта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b="1" u="sng" dirty="0">
                <a:solidFill>
                  <a:schemeClr val="tx2"/>
                </a:solidFill>
              </a:rPr>
              <a:t>Основна дейност 2: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b="1" dirty="0">
                <a:solidFill>
                  <a:schemeClr val="tx2"/>
                </a:solidFill>
                <a:ea typeface="Times New Roman"/>
              </a:rPr>
              <a:t>Въвеждане </a:t>
            </a:r>
            <a:r>
              <a:rPr lang="ru-RU" sz="2000" dirty="0">
                <a:solidFill>
                  <a:schemeClr val="tx2"/>
                </a:solidFill>
                <a:ea typeface="Times New Roman"/>
              </a:rPr>
              <a:t>на Институционална архитектура на АМ по отношение на Модул ICS 2 - Release 1 (postal and express consignments) и по отношение на Универсалния CCN 1/2 шлюз за интеграция на националния домейн на Транс-европейските системи на Агенция „Митници</a:t>
            </a:r>
            <a:r>
              <a:rPr lang="ru-RU" sz="2000" dirty="0" smtClean="0">
                <a:solidFill>
                  <a:schemeClr val="tx2"/>
                </a:solidFill>
                <a:ea typeface="Times New Roman"/>
              </a:rPr>
              <a:t>“.</a:t>
            </a:r>
            <a:endParaRPr lang="ru-RU" sz="2000" dirty="0">
              <a:solidFill>
                <a:schemeClr val="tx2"/>
              </a:solidFill>
              <a:ea typeface="Times New Roman"/>
            </a:endParaRPr>
          </a:p>
          <a:p>
            <a:pPr marL="0" indent="0">
              <a:buNone/>
            </a:pPr>
            <a:r>
              <a:rPr lang="ru-RU" sz="2000" dirty="0">
                <a:solidFill>
                  <a:schemeClr val="tx2"/>
                </a:solidFill>
              </a:rPr>
              <a:t>Тази дейност се реализира в съответствие с методологията за управление </a:t>
            </a:r>
            <a:r>
              <a:rPr lang="ru-RU" sz="2000" dirty="0" smtClean="0">
                <a:solidFill>
                  <a:schemeClr val="tx2"/>
                </a:solidFill>
              </a:rPr>
              <a:t>и </a:t>
            </a:r>
            <a:r>
              <a:rPr lang="ru-RU" sz="2000" dirty="0">
                <a:solidFill>
                  <a:schemeClr val="tx2"/>
                </a:solidFill>
              </a:rPr>
              <a:t>разработка на софтуер RUP и  включва следните фази и дейности:</a:t>
            </a:r>
          </a:p>
          <a:p>
            <a:pPr>
              <a:buClr>
                <a:schemeClr val="tx2"/>
              </a:buClr>
            </a:pPr>
            <a:r>
              <a:rPr lang="ru-RU" sz="2000" b="1" dirty="0">
                <a:solidFill>
                  <a:schemeClr val="tx2"/>
                </a:solidFill>
              </a:rPr>
              <a:t>Фаза 1: </a:t>
            </a:r>
            <a:r>
              <a:rPr lang="ru-RU" sz="2000" b="1" dirty="0" smtClean="0">
                <a:solidFill>
                  <a:schemeClr val="tx2"/>
                </a:solidFill>
              </a:rPr>
              <a:t>Планиране</a:t>
            </a:r>
            <a:r>
              <a:rPr lang="ru-RU" sz="2000" dirty="0" smtClean="0">
                <a:solidFill>
                  <a:schemeClr val="tx2"/>
                </a:solidFill>
              </a:rPr>
              <a:t>;</a:t>
            </a:r>
            <a:endParaRPr lang="ru-RU" sz="20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ru-RU" sz="2000" b="1" dirty="0">
                <a:solidFill>
                  <a:schemeClr val="tx2"/>
                </a:solidFill>
              </a:rPr>
              <a:t>Фаза 2: </a:t>
            </a:r>
            <a:r>
              <a:rPr lang="ru-RU" sz="2000" b="1" dirty="0" smtClean="0">
                <a:solidFill>
                  <a:schemeClr val="tx2"/>
                </a:solidFill>
              </a:rPr>
              <a:t>Детайлизиране</a:t>
            </a:r>
            <a:r>
              <a:rPr lang="ru-RU" sz="2000" dirty="0" smtClean="0">
                <a:solidFill>
                  <a:schemeClr val="tx2"/>
                </a:solidFill>
              </a:rPr>
              <a:t>;</a:t>
            </a:r>
          </a:p>
          <a:p>
            <a:pPr algn="just">
              <a:buClr>
                <a:schemeClr val="tx2"/>
              </a:buClr>
            </a:pPr>
            <a:r>
              <a:rPr lang="ru-RU" sz="2000" b="1" dirty="0">
                <a:solidFill>
                  <a:schemeClr val="tx2"/>
                </a:solidFill>
              </a:rPr>
              <a:t>Фаза 3: Изграждане</a:t>
            </a:r>
            <a:r>
              <a:rPr lang="ru-RU" sz="2000" dirty="0">
                <a:solidFill>
                  <a:schemeClr val="tx2"/>
                </a:solidFill>
              </a:rPr>
              <a:t>;</a:t>
            </a:r>
            <a:endParaRPr lang="en-US" sz="2000" dirty="0">
              <a:solidFill>
                <a:schemeClr val="tx2"/>
              </a:solidFill>
            </a:endParaRPr>
          </a:p>
          <a:p>
            <a:pPr algn="just">
              <a:buClr>
                <a:schemeClr val="tx2"/>
              </a:buClr>
            </a:pPr>
            <a:r>
              <a:rPr lang="ru-RU" sz="2000" b="1" dirty="0">
                <a:solidFill>
                  <a:schemeClr val="tx2"/>
                </a:solidFill>
              </a:rPr>
              <a:t>Фаза 4.1: Предаване Т1 + Т2</a:t>
            </a:r>
            <a:r>
              <a:rPr lang="ru-RU" sz="2000" dirty="0">
                <a:solidFill>
                  <a:schemeClr val="tx2"/>
                </a:solidFill>
              </a:rPr>
              <a:t>;</a:t>
            </a:r>
          </a:p>
          <a:p>
            <a:pPr marL="0" indent="0">
              <a:buClr>
                <a:schemeClr val="tx2"/>
              </a:buClr>
              <a:buNone/>
            </a:pPr>
            <a:endParaRPr lang="en-US" sz="2000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000" b="1" u="sng" dirty="0">
                <a:solidFill>
                  <a:schemeClr val="tx2"/>
                </a:solidFill>
              </a:rPr>
              <a:t>Основна дейност </a:t>
            </a:r>
            <a:r>
              <a:rPr lang="en-US" sz="2000" b="1" u="sng" dirty="0">
                <a:solidFill>
                  <a:schemeClr val="tx2"/>
                </a:solidFill>
              </a:rPr>
              <a:t>3</a:t>
            </a:r>
            <a:r>
              <a:rPr lang="ru-RU" sz="2000" b="1" u="sng" dirty="0">
                <a:solidFill>
                  <a:schemeClr val="tx2"/>
                </a:solidFill>
              </a:rPr>
              <a:t>: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</a:p>
          <a:p>
            <a:pPr marL="285750" indent="-285750"/>
            <a:r>
              <a:rPr lang="bg-BG" sz="2000" dirty="0">
                <a:solidFill>
                  <a:schemeClr val="tx2"/>
                </a:solidFill>
              </a:rPr>
              <a:t>Обучение на 36 служители на АМ (30 потребители и 6 администратори) за работа с реализираните функционалности по дейността.</a:t>
            </a:r>
            <a:endParaRPr lang="en-US" sz="20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endParaRPr lang="ru-RU" sz="2000" dirty="0"/>
          </a:p>
          <a:p>
            <a:pPr marL="0" indent="0" algn="just">
              <a:buNone/>
            </a:pPr>
            <a:endParaRPr lang="en-US" sz="2000" dirty="0" smtClean="0"/>
          </a:p>
          <a:p>
            <a:pPr algn="just"/>
            <a:endParaRPr lang="bg-BG" sz="2000" dirty="0"/>
          </a:p>
        </p:txBody>
      </p:sp>
    </p:spTree>
    <p:extLst>
      <p:ext uri="{BB962C8B-B14F-4D97-AF65-F5344CB8AC3E}">
        <p14:creationId xmlns:p14="http://schemas.microsoft.com/office/powerpoint/2010/main" val="986227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Дейност 2 – очаквани резултати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>
              <a:buClr>
                <a:schemeClr val="tx2"/>
              </a:buClr>
              <a:buNone/>
            </a:pPr>
            <a:r>
              <a:rPr lang="ru-RU" sz="2000" b="1" u="sng" dirty="0">
                <a:solidFill>
                  <a:schemeClr val="tx2"/>
                </a:solidFill>
              </a:rPr>
              <a:t>По Основна дейност 1</a:t>
            </a:r>
          </a:p>
          <a:p>
            <a:pPr marL="0" indent="0">
              <a:buNone/>
            </a:pPr>
            <a:r>
              <a:rPr lang="bg-BG" sz="2000" b="1" dirty="0">
                <a:solidFill>
                  <a:schemeClr val="tx2"/>
                </a:solidFill>
              </a:rPr>
              <a:t>Развита</a:t>
            </a:r>
            <a:r>
              <a:rPr lang="bg-BG" sz="2000" dirty="0">
                <a:solidFill>
                  <a:schemeClr val="tx2"/>
                </a:solidFill>
              </a:rPr>
              <a:t> Институционална архитектура на АМ по отношение на Модул ICS 2 - Release 1 (postal and express consignments) и по отношение на Универсалния CCN 1/2 шлюз за интеграция на националния домейн на Транс-европейските системи на Агенция „Митници“ с Общия домейн, в съответствие с Методиката </a:t>
            </a:r>
            <a:r>
              <a:rPr lang="en-US" sz="2000" dirty="0">
                <a:solidFill>
                  <a:schemeClr val="tx2"/>
                </a:solidFill>
              </a:rPr>
              <a:t>ADM (Architecture Development Method), </a:t>
            </a:r>
            <a:r>
              <a:rPr lang="bg-BG" sz="2000" dirty="0">
                <a:solidFill>
                  <a:schemeClr val="tx2"/>
                </a:solidFill>
              </a:rPr>
              <a:t>включваща:</a:t>
            </a:r>
          </a:p>
          <a:p>
            <a:r>
              <a:rPr lang="bg-BG" sz="2000" b="1" dirty="0">
                <a:solidFill>
                  <a:schemeClr val="tx2"/>
                </a:solidFill>
              </a:rPr>
              <a:t>Развита Бизнес </a:t>
            </a:r>
            <a:r>
              <a:rPr lang="bg-BG" sz="2000" b="1" dirty="0" smtClean="0">
                <a:solidFill>
                  <a:schemeClr val="tx2"/>
                </a:solidFill>
              </a:rPr>
              <a:t>Архитектура</a:t>
            </a:r>
            <a:r>
              <a:rPr lang="bg-BG" sz="2000" dirty="0" smtClean="0">
                <a:solidFill>
                  <a:schemeClr val="tx2"/>
                </a:solidFill>
              </a:rPr>
              <a:t>;</a:t>
            </a:r>
            <a:endParaRPr lang="bg-BG" sz="2000" dirty="0">
              <a:solidFill>
                <a:schemeClr val="tx2"/>
              </a:solidFill>
            </a:endParaRPr>
          </a:p>
          <a:p>
            <a:r>
              <a:rPr lang="bg-BG" sz="2000" b="1" dirty="0">
                <a:solidFill>
                  <a:schemeClr val="tx2"/>
                </a:solidFill>
              </a:rPr>
              <a:t>Развита Архитектура на </a:t>
            </a:r>
            <a:r>
              <a:rPr lang="bg-BG" sz="2000" b="1" dirty="0" smtClean="0">
                <a:solidFill>
                  <a:schemeClr val="tx2"/>
                </a:solidFill>
              </a:rPr>
              <a:t>Данните</a:t>
            </a:r>
            <a:r>
              <a:rPr lang="bg-BG" sz="2000" dirty="0" smtClean="0">
                <a:solidFill>
                  <a:schemeClr val="tx2"/>
                </a:solidFill>
              </a:rPr>
              <a:t>;</a:t>
            </a:r>
          </a:p>
          <a:p>
            <a:r>
              <a:rPr lang="bg-BG" sz="2000" b="1" dirty="0">
                <a:solidFill>
                  <a:schemeClr val="tx2"/>
                </a:solidFill>
              </a:rPr>
              <a:t>Развита Архитектура </a:t>
            </a:r>
            <a:r>
              <a:rPr lang="bg-BG" sz="2000" b="1" dirty="0" smtClean="0">
                <a:solidFill>
                  <a:schemeClr val="tx2"/>
                </a:solidFill>
              </a:rPr>
              <a:t>на Приложенията</a:t>
            </a:r>
            <a:r>
              <a:rPr lang="bg-BG" sz="2000" dirty="0" smtClean="0">
                <a:solidFill>
                  <a:schemeClr val="tx2"/>
                </a:solidFill>
              </a:rPr>
              <a:t>;</a:t>
            </a:r>
            <a:endParaRPr lang="bg-BG" sz="2000" dirty="0">
              <a:solidFill>
                <a:schemeClr val="tx2"/>
              </a:solidFill>
            </a:endParaRPr>
          </a:p>
          <a:p>
            <a:r>
              <a:rPr lang="bg-BG" sz="2000" b="1" dirty="0">
                <a:solidFill>
                  <a:schemeClr val="tx2"/>
                </a:solidFill>
              </a:rPr>
              <a:t>Развита Технологична </a:t>
            </a:r>
            <a:r>
              <a:rPr lang="bg-BG" sz="2000" b="1" dirty="0" smtClean="0">
                <a:solidFill>
                  <a:schemeClr val="tx2"/>
                </a:solidFill>
              </a:rPr>
              <a:t>Архитектура</a:t>
            </a:r>
            <a:r>
              <a:rPr lang="bg-BG" sz="2800" dirty="0" smtClean="0">
                <a:solidFill>
                  <a:schemeClr val="tx2"/>
                </a:solidFill>
              </a:rPr>
              <a:t>.</a:t>
            </a:r>
            <a:endParaRPr lang="bg-BG" sz="2800" dirty="0">
              <a:solidFill>
                <a:schemeClr val="tx2"/>
              </a:solidFill>
            </a:endParaRPr>
          </a:p>
          <a:p>
            <a:endParaRPr lang="bg-BG" sz="28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1599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Дейност 2 – очаквани резултати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25000" lnSpcReduction="20000"/>
          </a:bodyPr>
          <a:lstStyle/>
          <a:p>
            <a:pPr marL="0" indent="0">
              <a:buClr>
                <a:schemeClr val="tx2"/>
              </a:buClr>
              <a:buNone/>
            </a:pPr>
            <a:r>
              <a:rPr lang="ru-RU" sz="7200" b="1" u="sng" dirty="0">
                <a:solidFill>
                  <a:schemeClr val="tx2"/>
                </a:solidFill>
              </a:rPr>
              <a:t>По Основна дейност 2</a:t>
            </a:r>
          </a:p>
          <a:p>
            <a:pPr marL="0" indent="0">
              <a:buClr>
                <a:schemeClr val="tx2"/>
              </a:buClr>
              <a:buNone/>
            </a:pPr>
            <a:r>
              <a:rPr lang="ru-RU" sz="7200" b="1" dirty="0">
                <a:solidFill>
                  <a:schemeClr val="tx2"/>
                </a:solidFill>
              </a:rPr>
              <a:t>Реализирани</a:t>
            </a:r>
            <a:r>
              <a:rPr lang="ru-RU" sz="7200" dirty="0">
                <a:solidFill>
                  <a:schemeClr val="tx2"/>
                </a:solidFill>
              </a:rPr>
              <a:t> съюзните функционални изисквания по отношение на</a:t>
            </a:r>
            <a:r>
              <a:rPr lang="en-US" sz="7200" dirty="0">
                <a:solidFill>
                  <a:schemeClr val="tx2"/>
                </a:solidFill>
              </a:rPr>
              <a:t> ICS2 </a:t>
            </a:r>
            <a:r>
              <a:rPr lang="en-US" sz="7200" dirty="0" smtClean="0">
                <a:solidFill>
                  <a:schemeClr val="tx2"/>
                </a:solidFill>
              </a:rPr>
              <a:t>R1</a:t>
            </a:r>
            <a:r>
              <a:rPr lang="bg-BG" sz="7200" dirty="0" smtClean="0">
                <a:solidFill>
                  <a:schemeClr val="tx2"/>
                </a:solidFill>
              </a:rPr>
              <a:t>. </a:t>
            </a:r>
            <a:endParaRPr lang="en-US" sz="7200" b="1" dirty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bg-BG" sz="7200" b="1" dirty="0" smtClean="0">
                <a:solidFill>
                  <a:schemeClr val="tx2"/>
                </a:solidFill>
              </a:rPr>
              <a:t>Въведена</a:t>
            </a:r>
            <a:r>
              <a:rPr lang="bg-BG" sz="7200" dirty="0" smtClean="0">
                <a:solidFill>
                  <a:schemeClr val="tx2"/>
                </a:solidFill>
              </a:rPr>
              <a:t> </a:t>
            </a:r>
            <a:r>
              <a:rPr lang="bg-BG" sz="7200" dirty="0">
                <a:solidFill>
                  <a:schemeClr val="tx2"/>
                </a:solidFill>
              </a:rPr>
              <a:t>Институционална архитектура на АМ по отношение на Модул ICS 2 - Release 1 (postal and express consignments) и по отношение на Универсалния CCN 1/2 шлюз за интеграция на националния домейн на Транс-европейските системи на Агенция „Митници“ с Общия домейн, чрез:</a:t>
            </a:r>
          </a:p>
          <a:p>
            <a:pPr marL="285750" indent="-285750"/>
            <a:r>
              <a:rPr lang="bg-BG" sz="7200" dirty="0">
                <a:solidFill>
                  <a:schemeClr val="tx2"/>
                </a:solidFill>
              </a:rPr>
              <a:t>Разработен и внедрен </a:t>
            </a:r>
            <a:r>
              <a:rPr lang="bg-BG" sz="7200" dirty="0" smtClean="0">
                <a:solidFill>
                  <a:schemeClr val="tx2"/>
                </a:solidFill>
              </a:rPr>
              <a:t>модул </a:t>
            </a:r>
            <a:r>
              <a:rPr lang="bg-BG" sz="7200" dirty="0">
                <a:solidFill>
                  <a:schemeClr val="tx2"/>
                </a:solidFill>
              </a:rPr>
              <a:t>„Национално приложение на Системата за контрол на вноса (ICS2, Release1- postal and express consignments</a:t>
            </a:r>
            <a:r>
              <a:rPr lang="bg-BG" sz="7200" dirty="0" smtClean="0">
                <a:solidFill>
                  <a:schemeClr val="tx2"/>
                </a:solidFill>
              </a:rPr>
              <a:t>)”;</a:t>
            </a:r>
            <a:endParaRPr lang="bg-BG" sz="7200" dirty="0">
              <a:solidFill>
                <a:schemeClr val="tx2"/>
              </a:solidFill>
            </a:endParaRPr>
          </a:p>
          <a:p>
            <a:pPr marL="285750" indent="-285750"/>
            <a:r>
              <a:rPr lang="bg-BG" sz="7200" dirty="0" smtClean="0">
                <a:solidFill>
                  <a:schemeClr val="tx2"/>
                </a:solidFill>
              </a:rPr>
              <a:t>Реализирана </a:t>
            </a:r>
            <a:r>
              <a:rPr lang="bg-BG" sz="7200" dirty="0">
                <a:solidFill>
                  <a:schemeClr val="tx2"/>
                </a:solidFill>
              </a:rPr>
              <a:t>интеграция на </a:t>
            </a:r>
            <a:r>
              <a:rPr lang="bg-BG" sz="7200" dirty="0" smtClean="0">
                <a:solidFill>
                  <a:schemeClr val="tx2"/>
                </a:solidFill>
              </a:rPr>
              <a:t>модул „Национално </a:t>
            </a:r>
            <a:r>
              <a:rPr lang="bg-BG" sz="7200" dirty="0">
                <a:solidFill>
                  <a:schemeClr val="tx2"/>
                </a:solidFill>
              </a:rPr>
              <a:t>приложение на Системата за контрол на вноса (ICS2, Release 1 - postal and express consignments)“ с централната компонента на ICS2 в Общия </a:t>
            </a:r>
            <a:r>
              <a:rPr lang="bg-BG" sz="7200" dirty="0" smtClean="0">
                <a:solidFill>
                  <a:schemeClr val="tx2"/>
                </a:solidFill>
              </a:rPr>
              <a:t>домейн;</a:t>
            </a:r>
            <a:endParaRPr lang="bg-BG" sz="7200" dirty="0">
              <a:solidFill>
                <a:schemeClr val="tx2"/>
              </a:solidFill>
            </a:endParaRPr>
          </a:p>
          <a:p>
            <a:pPr marL="285750" indent="-285750"/>
            <a:r>
              <a:rPr lang="bg-BG" sz="7200" dirty="0">
                <a:solidFill>
                  <a:schemeClr val="tx2"/>
                </a:solidFill>
              </a:rPr>
              <a:t>Реализирана </a:t>
            </a:r>
            <a:r>
              <a:rPr lang="bg-BG" sz="7200" dirty="0" smtClean="0">
                <a:solidFill>
                  <a:schemeClr val="tx2"/>
                </a:solidFill>
              </a:rPr>
              <a:t>интеграция </a:t>
            </a:r>
            <a:r>
              <a:rPr lang="bg-BG" sz="7200" dirty="0">
                <a:solidFill>
                  <a:schemeClr val="tx2"/>
                </a:solidFill>
              </a:rPr>
              <a:t>на </a:t>
            </a:r>
            <a:r>
              <a:rPr lang="bg-BG" sz="7200" dirty="0" smtClean="0">
                <a:solidFill>
                  <a:schemeClr val="tx2"/>
                </a:solidFill>
              </a:rPr>
              <a:t>модул „Национално </a:t>
            </a:r>
            <a:r>
              <a:rPr lang="bg-BG" sz="7200" dirty="0">
                <a:solidFill>
                  <a:schemeClr val="tx2"/>
                </a:solidFill>
              </a:rPr>
              <a:t>приложение на Системата за контрол на вноса (ICS2, Release 1 - postal and express consignments)“ с модули на </a:t>
            </a:r>
            <a:r>
              <a:rPr lang="bg-BG" sz="7200" dirty="0" smtClean="0">
                <a:solidFill>
                  <a:schemeClr val="tx2"/>
                </a:solidFill>
              </a:rPr>
              <a:t>БИМИС;</a:t>
            </a:r>
            <a:endParaRPr lang="bg-BG" sz="7200" dirty="0">
              <a:solidFill>
                <a:schemeClr val="tx2"/>
              </a:solidFill>
            </a:endParaRPr>
          </a:p>
          <a:p>
            <a:pPr marL="285750" indent="-285750"/>
            <a:r>
              <a:rPr lang="bg-BG" sz="7200" dirty="0">
                <a:solidFill>
                  <a:schemeClr val="tx2"/>
                </a:solidFill>
              </a:rPr>
              <a:t>Въведен </a:t>
            </a:r>
            <a:r>
              <a:rPr lang="en-US" sz="7200" dirty="0" smtClean="0">
                <a:solidFill>
                  <a:schemeClr val="tx2"/>
                </a:solidFill>
              </a:rPr>
              <a:t> </a:t>
            </a:r>
            <a:r>
              <a:rPr lang="bg-BG" sz="7200" dirty="0" smtClean="0">
                <a:solidFill>
                  <a:schemeClr val="tx2"/>
                </a:solidFill>
              </a:rPr>
              <a:t>Универсален </a:t>
            </a:r>
            <a:r>
              <a:rPr lang="bg-BG" sz="7200" dirty="0">
                <a:solidFill>
                  <a:schemeClr val="tx2"/>
                </a:solidFill>
              </a:rPr>
              <a:t>CCN 1/2 шлюз за интеграция на националния домейн на Транс-европейските системи (ТЕС) на Агенция „Митници“ с Общия </a:t>
            </a:r>
            <a:r>
              <a:rPr lang="bg-BG" sz="7200" dirty="0" smtClean="0">
                <a:solidFill>
                  <a:schemeClr val="tx2"/>
                </a:solidFill>
              </a:rPr>
              <a:t>домейн.</a:t>
            </a:r>
            <a:endParaRPr lang="en-US" sz="72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7200" b="1" u="sng" dirty="0">
                <a:solidFill>
                  <a:schemeClr val="tx2"/>
                </a:solidFill>
              </a:rPr>
              <a:t>По Основна дейност 3</a:t>
            </a:r>
          </a:p>
          <a:p>
            <a:pPr marL="285750" indent="-285750"/>
            <a:r>
              <a:rPr lang="ru-RU" sz="7200" b="1" dirty="0">
                <a:solidFill>
                  <a:schemeClr val="tx2"/>
                </a:solidFill>
              </a:rPr>
              <a:t>Обучени</a:t>
            </a:r>
            <a:r>
              <a:rPr lang="ru-RU" sz="7200" dirty="0">
                <a:solidFill>
                  <a:schemeClr val="tx2"/>
                </a:solidFill>
              </a:rPr>
              <a:t> 36 служители (30 потребители и  6 администратори) за работа с реализираните функционалности по </a:t>
            </a:r>
            <a:r>
              <a:rPr lang="ru-RU" sz="7200" dirty="0" smtClean="0">
                <a:solidFill>
                  <a:schemeClr val="tx2"/>
                </a:solidFill>
              </a:rPr>
              <a:t>дейността.</a:t>
            </a:r>
            <a:endParaRPr lang="ru-RU" sz="7200" dirty="0">
              <a:solidFill>
                <a:schemeClr val="tx2"/>
              </a:solidFill>
            </a:endParaRPr>
          </a:p>
          <a:p>
            <a:pPr marL="285750" indent="-285750"/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11676046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  <a:latin typeface="+mn-lt"/>
              </a:rPr>
              <a:t>Дейност 2 – очаквани резултати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Clr>
                <a:schemeClr val="tx2"/>
              </a:buClr>
              <a:buNone/>
            </a:pPr>
            <a:r>
              <a:rPr lang="bg-BG" sz="2000" b="1" dirty="0">
                <a:solidFill>
                  <a:schemeClr val="tx2"/>
                </a:solidFill>
              </a:rPr>
              <a:t>Изпълнени  технологични изисквания за разработка:</a:t>
            </a:r>
          </a:p>
          <a:p>
            <a:pPr marL="0" indent="0">
              <a:buClr>
                <a:schemeClr val="tx2"/>
              </a:buClr>
              <a:buNone/>
            </a:pPr>
            <a:r>
              <a:rPr lang="bg-BG" sz="2000" dirty="0">
                <a:solidFill>
                  <a:schemeClr val="tx2"/>
                </a:solidFill>
              </a:rPr>
              <a:t>Изградена частна облачна среда на Агенция „Митници“</a:t>
            </a:r>
          </a:p>
          <a:p>
            <a:pPr>
              <a:buClr>
                <a:schemeClr val="tx2"/>
              </a:buClr>
            </a:pPr>
            <a:r>
              <a:rPr lang="ru-RU" sz="2000" dirty="0">
                <a:solidFill>
                  <a:schemeClr val="tx2"/>
                </a:solidFill>
              </a:rPr>
              <a:t>Осигуряване на </a:t>
            </a:r>
            <a:r>
              <a:rPr lang="ru-RU" sz="2000" dirty="0" smtClean="0">
                <a:solidFill>
                  <a:schemeClr val="tx2"/>
                </a:solidFill>
              </a:rPr>
              <a:t>отказоустойчивост;</a:t>
            </a:r>
            <a:endParaRPr lang="ru-RU" sz="20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ru-RU" sz="2000" dirty="0">
                <a:solidFill>
                  <a:schemeClr val="tx2"/>
                </a:solidFill>
              </a:rPr>
              <a:t>Балансиране на </a:t>
            </a:r>
            <a:r>
              <a:rPr lang="ru-RU" sz="2000" dirty="0" smtClean="0">
                <a:solidFill>
                  <a:schemeClr val="tx2"/>
                </a:solidFill>
              </a:rPr>
              <a:t>натоварването;</a:t>
            </a:r>
            <a:endParaRPr lang="ru-RU" sz="20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ru-RU" sz="2000" dirty="0">
                <a:solidFill>
                  <a:schemeClr val="tx2"/>
                </a:solidFill>
              </a:rPr>
              <a:t>Автоматизирано управление на хардуерния </a:t>
            </a:r>
            <a:r>
              <a:rPr lang="ru-RU" sz="2000" dirty="0" smtClean="0">
                <a:solidFill>
                  <a:schemeClr val="tx2"/>
                </a:solidFill>
              </a:rPr>
              <a:t>ресурс</a:t>
            </a:r>
            <a:r>
              <a:rPr lang="en-US" sz="2000" dirty="0" smtClean="0">
                <a:solidFill>
                  <a:schemeClr val="tx2"/>
                </a:solidFill>
              </a:rPr>
              <a:t>;</a:t>
            </a:r>
            <a:endParaRPr lang="ru-RU" sz="2000" dirty="0">
              <a:solidFill>
                <a:schemeClr val="tx2"/>
              </a:solidFill>
            </a:endParaRPr>
          </a:p>
          <a:p>
            <a:pPr>
              <a:buClr>
                <a:schemeClr val="tx2"/>
              </a:buClr>
            </a:pPr>
            <a:r>
              <a:rPr lang="ru-RU" sz="2000" dirty="0" smtClean="0">
                <a:solidFill>
                  <a:schemeClr val="tx2"/>
                </a:solidFill>
              </a:rPr>
              <a:t>Спазване </a:t>
            </a:r>
            <a:r>
              <a:rPr lang="ru-RU" sz="2000" dirty="0">
                <a:solidFill>
                  <a:schemeClr val="tx2"/>
                </a:solidFill>
              </a:rPr>
              <a:t>на максималното време за отговор на </a:t>
            </a:r>
            <a:r>
              <a:rPr lang="ru-RU" sz="2000" dirty="0" smtClean="0">
                <a:solidFill>
                  <a:schemeClr val="tx2"/>
                </a:solidFill>
              </a:rPr>
              <a:t>услугите</a:t>
            </a:r>
            <a:r>
              <a:rPr lang="en-US" sz="2000" dirty="0" smtClean="0">
                <a:solidFill>
                  <a:schemeClr val="tx2"/>
                </a:solidFill>
              </a:rPr>
              <a:t>.</a:t>
            </a:r>
            <a:endParaRPr lang="ru-RU" sz="2000" dirty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endParaRPr lang="bg-BG" sz="2000" dirty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en-US" sz="2000" dirty="0">
                <a:solidFill>
                  <a:schemeClr val="tx2"/>
                </a:solidFill>
              </a:rPr>
              <a:t>“Proof of Concept” – ICS2 R1, CCN ½ - </a:t>
            </a:r>
            <a:r>
              <a:rPr lang="bg-BG" sz="2000" dirty="0">
                <a:solidFill>
                  <a:schemeClr val="tx2"/>
                </a:solidFill>
              </a:rPr>
              <a:t>първите приложения работещи върху частната облачна среда на </a:t>
            </a:r>
            <a:r>
              <a:rPr lang="bg-BG" sz="2000" dirty="0" smtClean="0">
                <a:solidFill>
                  <a:schemeClr val="tx2"/>
                </a:solidFill>
              </a:rPr>
              <a:t>АМ.</a:t>
            </a:r>
            <a:endParaRPr lang="bg-BG" sz="2000" dirty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bg-BG" sz="2000" dirty="0">
                <a:solidFill>
                  <a:schemeClr val="tx2"/>
                </a:solidFill>
              </a:rPr>
              <a:t>Поетапно преместване на всички приложения върху облачната </a:t>
            </a:r>
            <a:r>
              <a:rPr lang="bg-BG" sz="2000" dirty="0" smtClean="0">
                <a:solidFill>
                  <a:schemeClr val="tx2"/>
                </a:solidFill>
              </a:rPr>
              <a:t>среда.</a:t>
            </a:r>
            <a:endParaRPr lang="bg-BG" sz="2000" dirty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bg-BG" sz="2000" dirty="0">
                <a:solidFill>
                  <a:schemeClr val="tx2"/>
                </a:solidFill>
              </a:rPr>
              <a:t>Облачна среда – изградена като гъвкаво, лесно управляемо и разширяемо </a:t>
            </a:r>
            <a:r>
              <a:rPr lang="bg-BG" sz="2000" dirty="0" smtClean="0">
                <a:solidFill>
                  <a:schemeClr val="tx2"/>
                </a:solidFill>
              </a:rPr>
              <a:t>решение.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4927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Дейност 2 – бъдещо развитие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Clr>
                <a:schemeClr val="tx2"/>
              </a:buClr>
              <a:buNone/>
            </a:pPr>
            <a:r>
              <a:rPr lang="bg-BG" sz="2000" dirty="0">
                <a:solidFill>
                  <a:schemeClr val="tx2"/>
                </a:solidFill>
              </a:rPr>
              <a:t>С внедряването  на модул „Национално приложение на Системата за контрол на вноса </a:t>
            </a:r>
            <a:r>
              <a:rPr lang="bg-BG" sz="2000" dirty="0" smtClean="0">
                <a:solidFill>
                  <a:schemeClr val="tx2"/>
                </a:solidFill>
              </a:rPr>
              <a:t>ICS2 </a:t>
            </a:r>
            <a:r>
              <a:rPr lang="en-US" sz="2000" dirty="0" smtClean="0">
                <a:solidFill>
                  <a:schemeClr val="tx2"/>
                </a:solidFill>
              </a:rPr>
              <a:t>R1 </a:t>
            </a:r>
            <a:r>
              <a:rPr lang="bg-BG" sz="2000" dirty="0" smtClean="0">
                <a:solidFill>
                  <a:schemeClr val="tx2"/>
                </a:solidFill>
              </a:rPr>
              <a:t>ще </a:t>
            </a:r>
            <a:r>
              <a:rPr lang="bg-BG" sz="2000" dirty="0">
                <a:solidFill>
                  <a:schemeClr val="tx2"/>
                </a:solidFill>
              </a:rPr>
              <a:t>се изпълнят разпоредбите на МКС относно подаването на  Обобщени декларации за въвеждане (ОДВ</a:t>
            </a:r>
            <a:r>
              <a:rPr lang="bg-BG" sz="2000" dirty="0" smtClean="0">
                <a:solidFill>
                  <a:schemeClr val="tx2"/>
                </a:solidFill>
              </a:rPr>
              <a:t>).</a:t>
            </a:r>
            <a:endParaRPr lang="bg-BG" sz="2000" dirty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bg-BG" sz="2000" dirty="0">
                <a:solidFill>
                  <a:schemeClr val="tx2"/>
                </a:solidFill>
              </a:rPr>
              <a:t>Подаването на ОДВ подпомага митническите администрации да извършат анализ на риска преди пристигането на стоките на територията на ЕС, </a:t>
            </a:r>
          </a:p>
          <a:p>
            <a:pPr marL="0" indent="0">
              <a:buClr>
                <a:schemeClr val="tx2"/>
              </a:buClr>
              <a:buNone/>
            </a:pPr>
            <a:r>
              <a:rPr lang="bg-BG" sz="2000" dirty="0">
                <a:solidFill>
                  <a:schemeClr val="tx2"/>
                </a:solidFill>
              </a:rPr>
              <a:t>като ICS2 ще позволява извършването на анализ на риска във фазата </a:t>
            </a:r>
            <a:r>
              <a:rPr lang="bg-BG" sz="2000" b="1" dirty="0">
                <a:solidFill>
                  <a:schemeClr val="tx2"/>
                </a:solidFill>
              </a:rPr>
              <a:t>преди натоварване</a:t>
            </a:r>
            <a:r>
              <a:rPr lang="bg-BG" sz="2000" dirty="0">
                <a:solidFill>
                  <a:schemeClr val="tx2"/>
                </a:solidFill>
              </a:rPr>
              <a:t> на стоките, в първата точка на въвеждане на стоките на територията на ЕС, в мястото на разтоварване на стоките и в мястото на крайна дестинация на </a:t>
            </a:r>
            <a:r>
              <a:rPr lang="bg-BG" sz="2000" dirty="0" smtClean="0">
                <a:solidFill>
                  <a:schemeClr val="tx2"/>
                </a:solidFill>
              </a:rPr>
              <a:t>стоките.</a:t>
            </a:r>
            <a:endParaRPr lang="bg-BG" sz="2000" dirty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bg-BG" sz="2000" dirty="0">
                <a:solidFill>
                  <a:schemeClr val="tx2"/>
                </a:solidFill>
              </a:rPr>
              <a:t>В </a:t>
            </a:r>
            <a:r>
              <a:rPr lang="en-US" sz="2000" dirty="0">
                <a:solidFill>
                  <a:schemeClr val="tx2"/>
                </a:solidFill>
              </a:rPr>
              <a:t>ICS2</a:t>
            </a:r>
            <a:r>
              <a:rPr lang="bg-BG" sz="2000" dirty="0">
                <a:solidFill>
                  <a:schemeClr val="tx2"/>
                </a:solidFill>
              </a:rPr>
              <a:t> сетовете от данни, които ще се подават са различни за различните видове транспорт в съответствие с изискванията за данни заложени в Приложение Б на Делегиран регламент (ЕС) </a:t>
            </a:r>
            <a:r>
              <a:rPr lang="bg-BG" sz="2000" dirty="0" smtClean="0">
                <a:solidFill>
                  <a:schemeClr val="tx2"/>
                </a:solidFill>
              </a:rPr>
              <a:t>2015/2446.</a:t>
            </a:r>
            <a:endParaRPr lang="ru-RU" sz="2000" dirty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endParaRPr lang="en-US" sz="20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582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bg-BG" sz="2000" b="1" dirty="0">
                <a:solidFill>
                  <a:schemeClr val="tx2"/>
                </a:solidFill>
              </a:rPr>
              <a:t>Дейност 2 – бъдещо развитие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Clr>
                <a:schemeClr val="tx2"/>
              </a:buClr>
              <a:buNone/>
            </a:pPr>
            <a:r>
              <a:rPr lang="ru-RU" sz="2000" dirty="0">
                <a:solidFill>
                  <a:schemeClr val="tx2"/>
                </a:solidFill>
              </a:rPr>
              <a:t>Поради факта, че ICS2 е огромен проект, който изисква сериозен финансов и човешки  ресурс от страна на ЕК, държавите членки и </a:t>
            </a:r>
            <a:r>
              <a:rPr lang="bg-BG" sz="2000" dirty="0" smtClean="0">
                <a:solidFill>
                  <a:schemeClr val="tx2"/>
                </a:solidFill>
              </a:rPr>
              <a:t>икономическите оператори</a:t>
            </a:r>
            <a:r>
              <a:rPr lang="ru-RU" sz="2000" dirty="0" smtClean="0">
                <a:solidFill>
                  <a:schemeClr val="tx2"/>
                </a:solidFill>
              </a:rPr>
              <a:t> </a:t>
            </a:r>
            <a:r>
              <a:rPr lang="ru-RU" sz="2000" dirty="0">
                <a:solidFill>
                  <a:schemeClr val="tx2"/>
                </a:solidFill>
              </a:rPr>
              <a:t>се предвижда да бъде разделен на блокове, които от своя страна са разделени на </a:t>
            </a:r>
            <a:r>
              <a:rPr lang="ru-RU" sz="2000" dirty="0" smtClean="0">
                <a:solidFill>
                  <a:schemeClr val="tx2"/>
                </a:solidFill>
              </a:rPr>
              <a:t>фази.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Реализацията </a:t>
            </a:r>
            <a:r>
              <a:rPr lang="ru-RU" sz="2000" dirty="0">
                <a:solidFill>
                  <a:schemeClr val="tx2"/>
                </a:solidFill>
              </a:rPr>
              <a:t>на блок 1 се предвижда да се осъществи на три </a:t>
            </a:r>
            <a:r>
              <a:rPr lang="ru-RU" sz="2000" dirty="0" smtClean="0">
                <a:solidFill>
                  <a:schemeClr val="tx2"/>
                </a:solidFill>
              </a:rPr>
              <a:t>фази: </a:t>
            </a:r>
            <a:endParaRPr lang="ru-RU" sz="2000" dirty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Фаза </a:t>
            </a:r>
            <a:r>
              <a:rPr lang="ru-RU" sz="2000" b="1" dirty="0">
                <a:solidFill>
                  <a:schemeClr val="tx2"/>
                </a:solidFill>
              </a:rPr>
              <a:t>1</a:t>
            </a:r>
            <a:r>
              <a:rPr lang="ru-RU" sz="2000" dirty="0">
                <a:solidFill>
                  <a:schemeClr val="tx2"/>
                </a:solidFill>
              </a:rPr>
              <a:t> – новата система следва да бъде пусната в експлоатация на 15.03.2021 г., като на този етап ще се подава и обработва сет от данни </a:t>
            </a:r>
            <a:r>
              <a:rPr lang="ru-RU" sz="2000" b="1" dirty="0">
                <a:solidFill>
                  <a:schemeClr val="tx2"/>
                </a:solidFill>
              </a:rPr>
              <a:t>преди натоварване за пощенски и куриерски пратки, превозвани с въздушен </a:t>
            </a:r>
            <a:r>
              <a:rPr lang="ru-RU" sz="2000" b="1" dirty="0" smtClean="0">
                <a:solidFill>
                  <a:schemeClr val="tx2"/>
                </a:solidFill>
              </a:rPr>
              <a:t>транспорт.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0" indent="0">
              <a:buClr>
                <a:schemeClr val="tx2"/>
              </a:buClr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На </a:t>
            </a:r>
            <a:r>
              <a:rPr lang="ru-RU" sz="2000" dirty="0">
                <a:solidFill>
                  <a:schemeClr val="tx2"/>
                </a:solidFill>
              </a:rPr>
              <a:t>този етап няма промени в съществуващата система </a:t>
            </a:r>
            <a:r>
              <a:rPr lang="ru-RU" sz="2000" dirty="0" smtClean="0">
                <a:solidFill>
                  <a:schemeClr val="tx2"/>
                </a:solidFill>
              </a:rPr>
              <a:t>ICS1 </a:t>
            </a:r>
            <a:r>
              <a:rPr lang="ru-RU" sz="2000" dirty="0">
                <a:solidFill>
                  <a:schemeClr val="tx2"/>
                </a:solidFill>
              </a:rPr>
              <a:t>и тя ще продължи да се ползва паралелно за останалите видове товари във въздушния сектор, както и за другите видове </a:t>
            </a:r>
            <a:r>
              <a:rPr lang="ru-RU" sz="2000" dirty="0" smtClean="0">
                <a:solidFill>
                  <a:schemeClr val="tx2"/>
                </a:solidFill>
              </a:rPr>
              <a:t>транспорт.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6180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тема">
  <a:themeElements>
    <a:clrScheme name="О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5531</TotalTime>
  <Words>1282</Words>
  <Application>Microsoft Office PowerPoint</Application>
  <PresentationFormat>On-screen Show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тема</vt:lpstr>
      <vt:lpstr>Дейност 2 „Развитие и въвеждане на Институционалната архитектура на АМ по отношение на Модул ICS 2 - Release 1 (postal and express consignments) и по отношение на Универсалния CCN 1/2 шлюз за интеграция на националния домейн на Транс-европейските системи на Агенция „Митници“ с Общия домейн“</vt:lpstr>
      <vt:lpstr>Дейност 2 – цел на проекта</vt:lpstr>
      <vt:lpstr>Дейност 2 – фази и дейности по проекта</vt:lpstr>
      <vt:lpstr>Дейност 2 – фази и дейности по проекта</vt:lpstr>
      <vt:lpstr>Дейност 2 – очаквани резултати</vt:lpstr>
      <vt:lpstr>Дейност 2 – очаквани резултати</vt:lpstr>
      <vt:lpstr>Дейност 2 – очаквани резултати</vt:lpstr>
      <vt:lpstr>Дейност 2 – бъдещо развитие</vt:lpstr>
      <vt:lpstr>Дейност 2 – бъдещо развитие</vt:lpstr>
      <vt:lpstr>Дейност 2 – бъдещо развитие</vt:lpstr>
      <vt:lpstr>Дейност 2 – засегнати страни</vt:lpstr>
      <vt:lpstr>Дейност 2 – засегнати страни</vt:lpstr>
      <vt:lpstr>Дейност 2 – засегнати страни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MG DESIGN OFFICE</dc:creator>
  <cp:lastModifiedBy>Genova</cp:lastModifiedBy>
  <cp:revision>146</cp:revision>
  <cp:lastPrinted>2020-06-17T14:09:02Z</cp:lastPrinted>
  <dcterms:created xsi:type="dcterms:W3CDTF">2020-05-12T09:06:58Z</dcterms:created>
  <dcterms:modified xsi:type="dcterms:W3CDTF">2020-06-19T08:59:51Z</dcterms:modified>
</cp:coreProperties>
</file>