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17" autoAdjust="0"/>
  </p:normalViewPr>
  <p:slideViewPr>
    <p:cSldViewPr showGuides="1">
      <p:cViewPr varScale="1">
        <p:scale>
          <a:sx n="77" d="100"/>
          <a:sy n="77" d="100"/>
        </p:scale>
        <p:origin x="-16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461FD-EA54-4264-9647-7337D6EC418E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25E03-69B6-4829-A50A-C373BB00A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9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5E03-69B6-4829-A50A-C373BB00A5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5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3008784" y="4365104"/>
            <a:ext cx="5415136" cy="0"/>
          </a:xfrm>
          <a:prstGeom prst="line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3851920" y="53012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Кольо Колев – Агенция „Митници“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000" b="1" kern="0" dirty="0" smtClean="0">
                <a:solidFill>
                  <a:schemeClr val="tx2"/>
                </a:solidFill>
              </a:rPr>
              <a:t>18</a:t>
            </a:r>
            <a:r>
              <a:rPr kumimoji="0" lang="bg-BG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.06.2020 г., гр. София</a:t>
            </a:r>
            <a:endParaRPr kumimoji="0" lang="bg-BG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6610" y="1628800"/>
            <a:ext cx="7488832" cy="206210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bg-BG" sz="32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„Надграждане на основните системи на Агенция „Митници“ за предоставяне на данни и услуги – БИМИС (фаза 2)“</a:t>
            </a:r>
            <a:endParaRPr lang="bg-BG" sz="32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45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2</a:t>
            </a:fld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1628800"/>
            <a:ext cx="7200800" cy="2199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/>
              </a:rPr>
              <a:t>	</a:t>
            </a: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1. Стратегическа рамка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	2. Предизвикателства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	3. Подход за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IT </a:t>
            </a: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решение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	4. Основни и спомагателни митнически процеси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79512" y="1124744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3275856" y="748257"/>
            <a:ext cx="1610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Съдържание</a:t>
            </a:r>
            <a:endParaRPr kumimoji="0" lang="bg-BG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52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4" y="46408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3</a:t>
            </a:fld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1597380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Решение </a:t>
            </a:r>
            <a:r>
              <a:rPr lang="bg-BG" sz="2000" dirty="0">
                <a:solidFill>
                  <a:schemeClr val="tx2"/>
                </a:solidFill>
              </a:rPr>
              <a:t>70 на Европейския парламент</a:t>
            </a:r>
            <a:endParaRPr lang="en-US" sz="2000" dirty="0">
              <a:solidFill>
                <a:schemeClr val="tx2"/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МКС </a:t>
            </a:r>
            <a:r>
              <a:rPr lang="bg-BG" sz="2000" dirty="0">
                <a:solidFill>
                  <a:schemeClr val="tx2"/>
                </a:solidFill>
              </a:rPr>
              <a:t>(</a:t>
            </a:r>
            <a:r>
              <a:rPr lang="ru-RU" sz="2000" dirty="0">
                <a:solidFill>
                  <a:schemeClr val="tx2"/>
                </a:solidFill>
              </a:rPr>
              <a:t>Регламент (ЕС) № 952/2013)</a:t>
            </a:r>
            <a:endParaRPr lang="en-US" sz="2000" dirty="0">
              <a:solidFill>
                <a:schemeClr val="tx2"/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2"/>
                </a:solidFill>
              </a:rPr>
              <a:t>MASP</a:t>
            </a:r>
            <a:r>
              <a:rPr lang="bg-BG" sz="2000" dirty="0" smtClean="0">
                <a:solidFill>
                  <a:schemeClr val="tx2"/>
                </a:solidFill>
              </a:rPr>
              <a:t> </a:t>
            </a:r>
            <a:r>
              <a:rPr lang="bg-BG" sz="2000" dirty="0">
                <a:solidFill>
                  <a:schemeClr val="tx2"/>
                </a:solidFill>
              </a:rPr>
              <a:t>- </a:t>
            </a:r>
            <a:r>
              <a:rPr lang="ru-RU" sz="2000" dirty="0">
                <a:solidFill>
                  <a:schemeClr val="tx2"/>
                </a:solidFill>
              </a:rPr>
              <a:t>Electronic Customs Multi-Annual Strategic Plan </a:t>
            </a:r>
            <a:endParaRPr lang="en-US" sz="2000" dirty="0">
              <a:solidFill>
                <a:schemeClr val="tx2"/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Решение </a:t>
            </a:r>
            <a:r>
              <a:rPr lang="ru-RU" sz="2000" dirty="0">
                <a:solidFill>
                  <a:schemeClr val="tx2"/>
                </a:solidFill>
              </a:rPr>
              <a:t>за изпълнение </a:t>
            </a:r>
            <a:r>
              <a:rPr lang="ru-RU" sz="2000" dirty="0" smtClean="0">
                <a:solidFill>
                  <a:schemeClr val="tx2"/>
                </a:solidFill>
              </a:rPr>
              <a:t>2019/2151/ЕС  </a:t>
            </a:r>
            <a:r>
              <a:rPr lang="ru-RU" sz="2000" dirty="0">
                <a:solidFill>
                  <a:schemeClr val="tx2"/>
                </a:solidFill>
              </a:rPr>
              <a:t>на Комисията от 13 декември 2019 </a:t>
            </a:r>
            <a:r>
              <a:rPr lang="ru-RU" sz="2000" dirty="0" smtClean="0">
                <a:solidFill>
                  <a:schemeClr val="tx2"/>
                </a:solidFill>
              </a:rPr>
              <a:t>година, </a:t>
            </a:r>
            <a:r>
              <a:rPr lang="ru-RU" sz="2000" dirty="0">
                <a:solidFill>
                  <a:schemeClr val="tx2"/>
                </a:solidFill>
              </a:rPr>
              <a:t>относно </a:t>
            </a:r>
            <a:r>
              <a:rPr lang="ru-RU" sz="2000" dirty="0" smtClean="0">
                <a:solidFill>
                  <a:schemeClr val="tx2"/>
                </a:solidFill>
              </a:rPr>
              <a:t>създаване </a:t>
            </a:r>
            <a:r>
              <a:rPr lang="ru-RU" sz="2000" dirty="0">
                <a:solidFill>
                  <a:schemeClr val="tx2"/>
                </a:solidFill>
              </a:rPr>
              <a:t>на </a:t>
            </a:r>
            <a:r>
              <a:rPr lang="ru-RU" sz="2000" dirty="0" smtClean="0">
                <a:solidFill>
                  <a:schemeClr val="tx2"/>
                </a:solidFill>
              </a:rPr>
              <a:t>Работна </a:t>
            </a:r>
            <a:r>
              <a:rPr lang="ru-RU" sz="2000" dirty="0">
                <a:solidFill>
                  <a:schemeClr val="tx2"/>
                </a:solidFill>
              </a:rPr>
              <a:t>програма за </a:t>
            </a:r>
            <a:r>
              <a:rPr lang="ru-RU" sz="2000" dirty="0" smtClean="0">
                <a:solidFill>
                  <a:schemeClr val="tx2"/>
                </a:solidFill>
              </a:rPr>
              <a:t>МКС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Секторна </a:t>
            </a:r>
            <a:r>
              <a:rPr lang="bg-BG" sz="2000" dirty="0">
                <a:solidFill>
                  <a:schemeClr val="tx2"/>
                </a:solidFill>
              </a:rPr>
              <a:t>стратегия за развитие на електронното </a:t>
            </a:r>
            <a:r>
              <a:rPr lang="bg-BG" sz="2000" dirty="0" smtClean="0">
                <a:solidFill>
                  <a:schemeClr val="tx2"/>
                </a:solidFill>
              </a:rPr>
              <a:t>управление </a:t>
            </a:r>
            <a:r>
              <a:rPr lang="bg-BG" sz="2000" dirty="0">
                <a:solidFill>
                  <a:schemeClr val="tx2"/>
                </a:solidFill>
              </a:rPr>
              <a:t>в </a:t>
            </a:r>
            <a:r>
              <a:rPr lang="bg-BG" sz="2000" dirty="0" smtClean="0">
                <a:solidFill>
                  <a:schemeClr val="tx2"/>
                </a:solidFill>
              </a:rPr>
              <a:t>Агенция </a:t>
            </a:r>
            <a:r>
              <a:rPr lang="bg-BG" sz="2000" dirty="0">
                <a:solidFill>
                  <a:schemeClr val="tx2"/>
                </a:solidFill>
              </a:rPr>
              <a:t>„Митници“ – </a:t>
            </a:r>
            <a:r>
              <a:rPr lang="bg-BG" sz="2000" dirty="0" smtClean="0">
                <a:solidFill>
                  <a:schemeClr val="tx2"/>
                </a:solidFill>
              </a:rPr>
              <a:t>е-Митници 2016-2025</a:t>
            </a:r>
            <a:endParaRPr lang="bg-BG" sz="2000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4918" y="1196752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2699792" y="827699"/>
            <a:ext cx="25128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bg-BG" sz="2000" b="1" dirty="0">
                <a:solidFill>
                  <a:schemeClr val="tx2"/>
                </a:solidFill>
              </a:rPr>
              <a:t>Стратегическа рамка</a:t>
            </a:r>
          </a:p>
        </p:txBody>
      </p:sp>
    </p:spTree>
    <p:extLst>
      <p:ext uri="{BB962C8B-B14F-4D97-AF65-F5344CB8AC3E}">
        <p14:creationId xmlns:p14="http://schemas.microsoft.com/office/powerpoint/2010/main" val="139666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4" y="46408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4</a:t>
            </a:fld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1628800"/>
            <a:ext cx="83632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електронното </a:t>
            </a:r>
            <a:r>
              <a:rPr lang="ru-RU" sz="2000" dirty="0">
                <a:solidFill>
                  <a:schemeClr val="tx2"/>
                </a:solidFill>
              </a:rPr>
              <a:t>общуване в митническата област в ЕС </a:t>
            </a:r>
            <a:r>
              <a:rPr lang="ru-RU" sz="2000" dirty="0" smtClean="0">
                <a:solidFill>
                  <a:schemeClr val="tx2"/>
                </a:solidFill>
              </a:rPr>
              <a:t>(митници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-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бизнес/митници-митници</a:t>
            </a:r>
            <a:r>
              <a:rPr lang="ru-RU" sz="2000" dirty="0">
                <a:solidFill>
                  <a:schemeClr val="tx2"/>
                </a:solidFill>
              </a:rPr>
              <a:t>) да стане </a:t>
            </a:r>
            <a:r>
              <a:rPr lang="ru-RU" sz="2000" dirty="0" smtClean="0">
                <a:solidFill>
                  <a:schemeClr val="tx2"/>
                </a:solidFill>
              </a:rPr>
              <a:t>обичайно </a:t>
            </a:r>
            <a:r>
              <a:rPr lang="ru-RU" sz="2000" dirty="0">
                <a:solidFill>
                  <a:schemeClr val="tx2"/>
                </a:solidFill>
              </a:rPr>
              <a:t>и регулярно, а </a:t>
            </a:r>
            <a:r>
              <a:rPr lang="ru-RU" sz="2000" dirty="0" smtClean="0">
                <a:solidFill>
                  <a:schemeClr val="tx2"/>
                </a:solidFill>
              </a:rPr>
              <a:t>хартиеното </a:t>
            </a:r>
            <a:r>
              <a:rPr lang="ru-RU" sz="2000" dirty="0">
                <a:solidFill>
                  <a:schemeClr val="tx2"/>
                </a:solidFill>
              </a:rPr>
              <a:t>общуване </a:t>
            </a:r>
            <a:r>
              <a:rPr lang="ru-RU" sz="2000" dirty="0" smtClean="0">
                <a:solidFill>
                  <a:schemeClr val="tx2"/>
                </a:solidFill>
              </a:rPr>
              <a:t>да бъде </a:t>
            </a:r>
            <a:r>
              <a:rPr lang="ru-RU" sz="2000" dirty="0">
                <a:solidFill>
                  <a:schemeClr val="tx2"/>
                </a:solidFill>
              </a:rPr>
              <a:t>изключение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взаимодействие </a:t>
            </a:r>
            <a:r>
              <a:rPr lang="ru-RU" sz="2000" dirty="0">
                <a:solidFill>
                  <a:schemeClr val="tx2"/>
                </a:solidFill>
              </a:rPr>
              <a:t>между националните компоненти и </a:t>
            </a:r>
            <a:r>
              <a:rPr lang="ru-RU" sz="2000" dirty="0" smtClean="0">
                <a:solidFill>
                  <a:schemeClr val="tx2"/>
                </a:solidFill>
              </a:rPr>
              <a:t>общите компоненти </a:t>
            </a:r>
            <a:r>
              <a:rPr lang="ru-RU" sz="2000" dirty="0">
                <a:solidFill>
                  <a:schemeClr val="tx2"/>
                </a:solidFill>
              </a:rPr>
              <a:t>на информационните системи 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изграждане </a:t>
            </a:r>
            <a:r>
              <a:rPr lang="ru-RU" sz="2000" dirty="0">
                <a:solidFill>
                  <a:schemeClr val="tx2"/>
                </a:solidFill>
              </a:rPr>
              <a:t>на съвместими информационни системи </a:t>
            </a:r>
            <a:r>
              <a:rPr lang="ru-RU" sz="2000" dirty="0" smtClean="0">
                <a:solidFill>
                  <a:schemeClr val="tx2"/>
                </a:solidFill>
              </a:rPr>
              <a:t>чрез </a:t>
            </a:r>
            <a:r>
              <a:rPr lang="ru-RU" sz="2000" dirty="0">
                <a:solidFill>
                  <a:schemeClr val="tx2"/>
                </a:solidFill>
              </a:rPr>
              <a:t>общи </a:t>
            </a:r>
            <a:r>
              <a:rPr lang="ru-RU" sz="2000" dirty="0" smtClean="0">
                <a:solidFill>
                  <a:schemeClr val="tx2"/>
                </a:solidFill>
              </a:rPr>
              <a:t>стандарти</a:t>
            </a:r>
            <a:endParaRPr lang="ru-RU" sz="2000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4918" y="1196752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3131840" y="807241"/>
            <a:ext cx="2348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bg-BG" sz="2000" b="1" dirty="0">
                <a:solidFill>
                  <a:schemeClr val="tx2"/>
                </a:solidFill>
              </a:rPr>
              <a:t>Предизвикателства</a:t>
            </a:r>
          </a:p>
        </p:txBody>
      </p:sp>
    </p:spTree>
    <p:extLst>
      <p:ext uri="{BB962C8B-B14F-4D97-AF65-F5344CB8AC3E}">
        <p14:creationId xmlns:p14="http://schemas.microsoft.com/office/powerpoint/2010/main" val="10910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4" y="46408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5</a:t>
            </a:fld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1628800"/>
            <a:ext cx="72008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chemeClr val="tx2"/>
                </a:solidFill>
              </a:rPr>
              <a:t>Подход за ИТ решение</a:t>
            </a:r>
            <a:r>
              <a:rPr lang="ru-RU" sz="2000" dirty="0" smtClean="0">
                <a:solidFill>
                  <a:schemeClr val="tx2"/>
                </a:solidFill>
              </a:rPr>
              <a:t>:</a:t>
            </a:r>
          </a:p>
          <a:p>
            <a:pPr lvl="0"/>
            <a:endParaRPr lang="ru-RU" sz="4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Поетапно </a:t>
            </a:r>
            <a:r>
              <a:rPr lang="ru-RU" sz="2000" dirty="0">
                <a:solidFill>
                  <a:schemeClr val="tx2"/>
                </a:solidFill>
              </a:rPr>
              <a:t>развитие и въвеждане на институционална </a:t>
            </a:r>
            <a:r>
              <a:rPr lang="ru-RU" sz="2000" dirty="0" smtClean="0">
                <a:solidFill>
                  <a:schemeClr val="tx2"/>
                </a:solidFill>
              </a:rPr>
              <a:t>архитектура на  Агенция </a:t>
            </a:r>
            <a:r>
              <a:rPr lang="ru-RU" sz="2000" dirty="0">
                <a:solidFill>
                  <a:schemeClr val="tx2"/>
                </a:solidFill>
              </a:rPr>
              <a:t>„Митници“ по </a:t>
            </a:r>
            <a:r>
              <a:rPr lang="ru-RU" sz="2000" dirty="0" smtClean="0">
                <a:solidFill>
                  <a:schemeClr val="tx2"/>
                </a:solidFill>
              </a:rPr>
              <a:t>отношение </a:t>
            </a:r>
            <a:r>
              <a:rPr lang="ru-RU" sz="2000" dirty="0">
                <a:solidFill>
                  <a:schemeClr val="tx2"/>
                </a:solidFill>
              </a:rPr>
              <a:t>на основни и </a:t>
            </a:r>
            <a:r>
              <a:rPr lang="ru-RU" sz="2000" dirty="0" smtClean="0">
                <a:solidFill>
                  <a:schemeClr val="tx2"/>
                </a:solidFill>
              </a:rPr>
              <a:t>спомагателни митнически процеси</a:t>
            </a:r>
            <a:r>
              <a:rPr lang="ru-RU" sz="2000" dirty="0">
                <a:solidFill>
                  <a:schemeClr val="tx2"/>
                </a:solidFill>
              </a:rPr>
              <a:t>.</a:t>
            </a:r>
          </a:p>
          <a:p>
            <a:pPr lvl="0"/>
            <a:endParaRPr lang="ru-RU" sz="2000" dirty="0">
              <a:solidFill>
                <a:schemeClr val="tx2"/>
              </a:solidFill>
            </a:endParaRPr>
          </a:p>
          <a:p>
            <a:pPr lvl="0"/>
            <a:r>
              <a:rPr lang="ru-RU" sz="2000" dirty="0" smtClean="0">
                <a:solidFill>
                  <a:schemeClr val="tx2"/>
                </a:solidFill>
              </a:rPr>
              <a:t>Компоненти </a:t>
            </a:r>
            <a:r>
              <a:rPr lang="ru-RU" sz="2000" dirty="0">
                <a:solidFill>
                  <a:schemeClr val="tx2"/>
                </a:solidFill>
              </a:rPr>
              <a:t>на институционалната архитектура</a:t>
            </a:r>
            <a:r>
              <a:rPr lang="ru-RU" sz="2000" dirty="0" smtClean="0">
                <a:solidFill>
                  <a:schemeClr val="tx2"/>
                </a:solidFill>
              </a:rPr>
              <a:t>:</a:t>
            </a:r>
          </a:p>
          <a:p>
            <a:pPr lvl="0"/>
            <a:endParaRPr lang="ru-RU" sz="8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</a:t>
            </a:r>
            <a:r>
              <a:rPr lang="ru-RU" sz="2000" dirty="0" smtClean="0">
                <a:solidFill>
                  <a:schemeClr val="tx2"/>
                </a:solidFill>
              </a:rPr>
              <a:t>бизнес </a:t>
            </a:r>
            <a:r>
              <a:rPr lang="ru-RU" sz="2000" dirty="0">
                <a:solidFill>
                  <a:schemeClr val="tx2"/>
                </a:solidFill>
              </a:rPr>
              <a:t>архитектура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</a:t>
            </a:r>
            <a:r>
              <a:rPr lang="ru-RU" sz="2000" dirty="0" smtClean="0">
                <a:solidFill>
                  <a:schemeClr val="tx2"/>
                </a:solidFill>
              </a:rPr>
              <a:t>архитектура </a:t>
            </a:r>
            <a:r>
              <a:rPr lang="ru-RU" sz="2000" dirty="0">
                <a:solidFill>
                  <a:schemeClr val="tx2"/>
                </a:solidFill>
              </a:rPr>
              <a:t>на данните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</a:t>
            </a:r>
            <a:r>
              <a:rPr lang="ru-RU" sz="2000" dirty="0" smtClean="0">
                <a:solidFill>
                  <a:schemeClr val="tx2"/>
                </a:solidFill>
              </a:rPr>
              <a:t>архитектура </a:t>
            </a:r>
            <a:r>
              <a:rPr lang="ru-RU" sz="2000" dirty="0">
                <a:solidFill>
                  <a:schemeClr val="tx2"/>
                </a:solidFill>
              </a:rPr>
              <a:t>на приложенията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</a:t>
            </a:r>
            <a:r>
              <a:rPr lang="ru-RU" sz="2000" dirty="0" smtClean="0">
                <a:solidFill>
                  <a:schemeClr val="tx2"/>
                </a:solidFill>
              </a:rPr>
              <a:t>технологична </a:t>
            </a:r>
            <a:r>
              <a:rPr lang="ru-RU" sz="2000" dirty="0">
                <a:solidFill>
                  <a:schemeClr val="tx2"/>
                </a:solidFill>
              </a:rPr>
              <a:t>архитектура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34918" y="1196752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2424652" y="827699"/>
            <a:ext cx="27879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bg-BG" sz="2000" b="1" dirty="0">
                <a:solidFill>
                  <a:schemeClr val="tx2"/>
                </a:solidFill>
              </a:rPr>
              <a:t>Подход за ИТ решение </a:t>
            </a:r>
          </a:p>
        </p:txBody>
      </p:sp>
    </p:spTree>
    <p:extLst>
      <p:ext uri="{BB962C8B-B14F-4D97-AF65-F5344CB8AC3E}">
        <p14:creationId xmlns:p14="http://schemas.microsoft.com/office/powerpoint/2010/main" val="32487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4" y="46408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6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4918" y="1196752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1043608" y="796642"/>
            <a:ext cx="6788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ru-RU" sz="2000" b="1" dirty="0">
                <a:solidFill>
                  <a:schemeClr val="tx2"/>
                </a:solidFill>
              </a:rPr>
              <a:t>Описание на основни и спомагателни митнически процеси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262" y="1556456"/>
            <a:ext cx="7706012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4" y="46408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7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4918" y="1196752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  <p:sp>
        <p:nvSpPr>
          <p:cNvPr id="8" name="Rectangle 7"/>
          <p:cNvSpPr/>
          <p:nvPr/>
        </p:nvSpPr>
        <p:spPr>
          <a:xfrm>
            <a:off x="392897" y="806918"/>
            <a:ext cx="8372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ru-RU" sz="2000" b="1" dirty="0">
                <a:solidFill>
                  <a:schemeClr val="tx2"/>
                </a:solidFill>
              </a:rPr>
              <a:t>Ползи от избрания подход за ИТ решение за икономическите оператори </a:t>
            </a:r>
          </a:p>
        </p:txBody>
      </p:sp>
      <p:sp>
        <p:nvSpPr>
          <p:cNvPr id="2" name="Rectangle 1"/>
          <p:cNvSpPr/>
          <p:nvPr/>
        </p:nvSpPr>
        <p:spPr>
          <a:xfrm>
            <a:off x="755576" y="1967538"/>
            <a:ext cx="6984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Ползи от избрания подход за ИТ решение: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	  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	надеждност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0" lang="bg-BG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	производителност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bg-BG" sz="2000" kern="0" dirty="0">
                <a:solidFill>
                  <a:schemeClr val="tx2"/>
                </a:solidFill>
              </a:rPr>
              <a:t>  </a:t>
            </a:r>
            <a:r>
              <a:rPr lang="bg-BG" sz="2000" kern="0" dirty="0" smtClean="0">
                <a:solidFill>
                  <a:schemeClr val="tx2"/>
                </a:solidFill>
              </a:rPr>
              <a:t>капацитет</a:t>
            </a:r>
            <a:endParaRPr lang="bg-BG" sz="2000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203</Words>
  <Application>Microsoft Office PowerPoint</Application>
  <PresentationFormat>On-screen Show (4:3)</PresentationFormat>
  <Paragraphs>47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тема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35</cp:revision>
  <dcterms:created xsi:type="dcterms:W3CDTF">2020-05-12T09:06:58Z</dcterms:created>
  <dcterms:modified xsi:type="dcterms:W3CDTF">2020-06-19T07:22:35Z</dcterms:modified>
</cp:coreProperties>
</file>