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8" r:id="rId2"/>
    <p:sldId id="256" r:id="rId3"/>
    <p:sldId id="257" r:id="rId4"/>
    <p:sldId id="258" r:id="rId5"/>
    <p:sldId id="267" r:id="rId6"/>
    <p:sldId id="264" r:id="rId7"/>
    <p:sldId id="265" r:id="rId8"/>
    <p:sldId id="266" r:id="rId9"/>
    <p:sldId id="260" r:id="rId10"/>
    <p:sldId id="263" r:id="rId11"/>
    <p:sldId id="261" r:id="rId12"/>
  </p:sldIdLst>
  <p:sldSz cx="9144000" cy="6858000" type="screen4x3"/>
  <p:notesSz cx="6858000" cy="9926638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A2ADD0-4375-4878-AD0A-AA9C4364CECA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1EBD5FB-1002-44F1-9774-7F295A11CF3B}">
      <dgm:prSet phldrT="[Text]" custT="1"/>
      <dgm:spPr/>
      <dgm:t>
        <a:bodyPr/>
        <a:lstStyle/>
        <a:p>
          <a:r>
            <a:rPr lang="bg-BG" sz="2100" dirty="0" smtClean="0"/>
            <a:t>Сключен договор на 12.12.2019 г.</a:t>
          </a:r>
          <a:endParaRPr lang="en-US" sz="2100" dirty="0"/>
        </a:p>
      </dgm:t>
    </dgm:pt>
    <dgm:pt modelId="{A1698BD7-0947-4156-8404-CEF19A767F38}" type="parTrans" cxnId="{885CD564-70ED-4A79-B32A-1209A0856E1D}">
      <dgm:prSet/>
      <dgm:spPr/>
      <dgm:t>
        <a:bodyPr/>
        <a:lstStyle/>
        <a:p>
          <a:endParaRPr lang="en-US"/>
        </a:p>
      </dgm:t>
    </dgm:pt>
    <dgm:pt modelId="{EC87C5DF-0482-4892-9B12-42F58EFCA765}" type="sibTrans" cxnId="{885CD564-70ED-4A79-B32A-1209A0856E1D}">
      <dgm:prSet/>
      <dgm:spPr/>
      <dgm:t>
        <a:bodyPr/>
        <a:lstStyle/>
        <a:p>
          <a:endParaRPr lang="en-US"/>
        </a:p>
      </dgm:t>
    </dgm:pt>
    <dgm:pt modelId="{D06B98CC-9B59-444F-BB2E-2DF349876A9F}">
      <dgm:prSet phldrT="[Text]"/>
      <dgm:spPr/>
      <dgm:t>
        <a:bodyPr/>
        <a:lstStyle/>
        <a:p>
          <a:r>
            <a:rPr lang="bg-BG" dirty="0" smtClean="0"/>
            <a:t>Срок на изпълнение 30.09.2021 г.</a:t>
          </a:r>
          <a:endParaRPr lang="en-US" dirty="0"/>
        </a:p>
      </dgm:t>
    </dgm:pt>
    <dgm:pt modelId="{196096A2-EF61-4A9C-BFEC-CABF2E01C103}" type="parTrans" cxnId="{76F6F4D1-3467-46F7-91A8-F554684F5BFB}">
      <dgm:prSet/>
      <dgm:spPr/>
      <dgm:t>
        <a:bodyPr/>
        <a:lstStyle/>
        <a:p>
          <a:endParaRPr lang="en-US"/>
        </a:p>
      </dgm:t>
    </dgm:pt>
    <dgm:pt modelId="{3DA06B4F-649A-4787-807E-0213CEE7B3EE}" type="sibTrans" cxnId="{76F6F4D1-3467-46F7-91A8-F554684F5BFB}">
      <dgm:prSet/>
      <dgm:spPr/>
      <dgm:t>
        <a:bodyPr/>
        <a:lstStyle/>
        <a:p>
          <a:endParaRPr lang="en-US"/>
        </a:p>
      </dgm:t>
    </dgm:pt>
    <dgm:pt modelId="{79590A33-7AE4-4F7C-9AA2-C0AD67B2F88F}">
      <dgm:prSet phldrT="[Text]"/>
      <dgm:spPr/>
      <dgm:t>
        <a:bodyPr/>
        <a:lstStyle/>
        <a:p>
          <a:r>
            <a:rPr lang="bg-BG" dirty="0" smtClean="0"/>
            <a:t>Гаранционна поддръжка 12 месеца след въвеждане в експлоатация</a:t>
          </a:r>
          <a:endParaRPr lang="en-US" dirty="0"/>
        </a:p>
      </dgm:t>
    </dgm:pt>
    <dgm:pt modelId="{0BB30F5B-7A87-4B1F-BC4A-30AC11CD8E8F}" type="parTrans" cxnId="{1C94BC83-FF79-47B8-8D70-7D18041C50D4}">
      <dgm:prSet/>
      <dgm:spPr/>
      <dgm:t>
        <a:bodyPr/>
        <a:lstStyle/>
        <a:p>
          <a:endParaRPr lang="en-US"/>
        </a:p>
      </dgm:t>
    </dgm:pt>
    <dgm:pt modelId="{F1A356A3-E5AE-4264-9410-22DD68803477}" type="sibTrans" cxnId="{1C94BC83-FF79-47B8-8D70-7D18041C50D4}">
      <dgm:prSet/>
      <dgm:spPr/>
      <dgm:t>
        <a:bodyPr/>
        <a:lstStyle/>
        <a:p>
          <a:endParaRPr lang="en-US"/>
        </a:p>
      </dgm:t>
    </dgm:pt>
    <dgm:pt modelId="{05A95936-AD0B-4DA5-840D-D9A4CD92C364}" type="pres">
      <dgm:prSet presAssocID="{DBA2ADD0-4375-4878-AD0A-AA9C4364CECA}" presName="CompostProcess" presStyleCnt="0">
        <dgm:presLayoutVars>
          <dgm:dir/>
          <dgm:resizeHandles val="exact"/>
        </dgm:presLayoutVars>
      </dgm:prSet>
      <dgm:spPr/>
    </dgm:pt>
    <dgm:pt modelId="{055C8280-06BC-4DEB-9827-EE99FE3FF888}" type="pres">
      <dgm:prSet presAssocID="{DBA2ADD0-4375-4878-AD0A-AA9C4364CECA}" presName="arrow" presStyleLbl="bgShp" presStyleIdx="0" presStyleCnt="1"/>
      <dgm:spPr/>
    </dgm:pt>
    <dgm:pt modelId="{C7E48F6A-2CC2-4EBB-A3F9-7CC49EC52254}" type="pres">
      <dgm:prSet presAssocID="{DBA2ADD0-4375-4878-AD0A-AA9C4364CECA}" presName="linearProcess" presStyleCnt="0"/>
      <dgm:spPr/>
    </dgm:pt>
    <dgm:pt modelId="{2FCEFA1B-33B7-4393-A2B0-D08F777B8CEE}" type="pres">
      <dgm:prSet presAssocID="{91EBD5FB-1002-44F1-9774-7F295A11CF3B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CE689898-0860-4E08-8EAA-1E7635A58F02}" type="pres">
      <dgm:prSet presAssocID="{EC87C5DF-0482-4892-9B12-42F58EFCA765}" presName="sibTrans" presStyleCnt="0"/>
      <dgm:spPr/>
    </dgm:pt>
    <dgm:pt modelId="{6A26F866-0910-4A9C-ADA3-E0841740EC25}" type="pres">
      <dgm:prSet presAssocID="{D06B98CC-9B59-444F-BB2E-2DF349876A9F}" presName="textNode" presStyleLbl="node1" presStyleIdx="1" presStyleCnt="3" custLinFactNeighborX="-9953" custLinFactNeighborY="359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  <dgm:pt modelId="{4B1D4376-7421-4381-8A67-23C79BFA86B8}" type="pres">
      <dgm:prSet presAssocID="{3DA06B4F-649A-4787-807E-0213CEE7B3EE}" presName="sibTrans" presStyleCnt="0"/>
      <dgm:spPr/>
    </dgm:pt>
    <dgm:pt modelId="{3AC7071E-1BAA-4FAA-8E3C-9BCE3E11064A}" type="pres">
      <dgm:prSet presAssocID="{79590A33-7AE4-4F7C-9AA2-C0AD67B2F88F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bg-BG"/>
        </a:p>
      </dgm:t>
    </dgm:pt>
  </dgm:ptLst>
  <dgm:cxnLst>
    <dgm:cxn modelId="{1C94BC83-FF79-47B8-8D70-7D18041C50D4}" srcId="{DBA2ADD0-4375-4878-AD0A-AA9C4364CECA}" destId="{79590A33-7AE4-4F7C-9AA2-C0AD67B2F88F}" srcOrd="2" destOrd="0" parTransId="{0BB30F5B-7A87-4B1F-BC4A-30AC11CD8E8F}" sibTransId="{F1A356A3-E5AE-4264-9410-22DD68803477}"/>
    <dgm:cxn modelId="{0D1366FA-8097-4E1F-8C8E-080636A19605}" type="presOf" srcId="{D06B98CC-9B59-444F-BB2E-2DF349876A9F}" destId="{6A26F866-0910-4A9C-ADA3-E0841740EC25}" srcOrd="0" destOrd="0" presId="urn:microsoft.com/office/officeart/2005/8/layout/hProcess9"/>
    <dgm:cxn modelId="{3355A959-BBE1-48E4-938A-BA08FAAB5F93}" type="presOf" srcId="{91EBD5FB-1002-44F1-9774-7F295A11CF3B}" destId="{2FCEFA1B-33B7-4393-A2B0-D08F777B8CEE}" srcOrd="0" destOrd="0" presId="urn:microsoft.com/office/officeart/2005/8/layout/hProcess9"/>
    <dgm:cxn modelId="{76F6F4D1-3467-46F7-91A8-F554684F5BFB}" srcId="{DBA2ADD0-4375-4878-AD0A-AA9C4364CECA}" destId="{D06B98CC-9B59-444F-BB2E-2DF349876A9F}" srcOrd="1" destOrd="0" parTransId="{196096A2-EF61-4A9C-BFEC-CABF2E01C103}" sibTransId="{3DA06B4F-649A-4787-807E-0213CEE7B3EE}"/>
    <dgm:cxn modelId="{885CD564-70ED-4A79-B32A-1209A0856E1D}" srcId="{DBA2ADD0-4375-4878-AD0A-AA9C4364CECA}" destId="{91EBD5FB-1002-44F1-9774-7F295A11CF3B}" srcOrd="0" destOrd="0" parTransId="{A1698BD7-0947-4156-8404-CEF19A767F38}" sibTransId="{EC87C5DF-0482-4892-9B12-42F58EFCA765}"/>
    <dgm:cxn modelId="{A136F135-79B8-44F6-8754-C3F2B2F9E206}" type="presOf" srcId="{79590A33-7AE4-4F7C-9AA2-C0AD67B2F88F}" destId="{3AC7071E-1BAA-4FAA-8E3C-9BCE3E11064A}" srcOrd="0" destOrd="0" presId="urn:microsoft.com/office/officeart/2005/8/layout/hProcess9"/>
    <dgm:cxn modelId="{829A4CA4-8365-413F-86DD-C91F21160310}" type="presOf" srcId="{DBA2ADD0-4375-4878-AD0A-AA9C4364CECA}" destId="{05A95936-AD0B-4DA5-840D-D9A4CD92C364}" srcOrd="0" destOrd="0" presId="urn:microsoft.com/office/officeart/2005/8/layout/hProcess9"/>
    <dgm:cxn modelId="{6BB18666-ADB7-4B02-81B6-9AF7859B2A36}" type="presParOf" srcId="{05A95936-AD0B-4DA5-840D-D9A4CD92C364}" destId="{055C8280-06BC-4DEB-9827-EE99FE3FF888}" srcOrd="0" destOrd="0" presId="urn:microsoft.com/office/officeart/2005/8/layout/hProcess9"/>
    <dgm:cxn modelId="{07ABEF11-D3AC-4A72-A10A-AF5904165F4B}" type="presParOf" srcId="{05A95936-AD0B-4DA5-840D-D9A4CD92C364}" destId="{C7E48F6A-2CC2-4EBB-A3F9-7CC49EC52254}" srcOrd="1" destOrd="0" presId="urn:microsoft.com/office/officeart/2005/8/layout/hProcess9"/>
    <dgm:cxn modelId="{A824958C-135F-4D52-8E0F-E04690493D8D}" type="presParOf" srcId="{C7E48F6A-2CC2-4EBB-A3F9-7CC49EC52254}" destId="{2FCEFA1B-33B7-4393-A2B0-D08F777B8CEE}" srcOrd="0" destOrd="0" presId="urn:microsoft.com/office/officeart/2005/8/layout/hProcess9"/>
    <dgm:cxn modelId="{C3FF6770-37B3-4C4E-8B36-81466A477841}" type="presParOf" srcId="{C7E48F6A-2CC2-4EBB-A3F9-7CC49EC52254}" destId="{CE689898-0860-4E08-8EAA-1E7635A58F02}" srcOrd="1" destOrd="0" presId="urn:microsoft.com/office/officeart/2005/8/layout/hProcess9"/>
    <dgm:cxn modelId="{8DE76DC5-0EFE-4C24-AF9F-9DEA565E5792}" type="presParOf" srcId="{C7E48F6A-2CC2-4EBB-A3F9-7CC49EC52254}" destId="{6A26F866-0910-4A9C-ADA3-E0841740EC25}" srcOrd="2" destOrd="0" presId="urn:microsoft.com/office/officeart/2005/8/layout/hProcess9"/>
    <dgm:cxn modelId="{E0B7C1ED-B8B5-46BE-8825-5CCBD85DC4F1}" type="presParOf" srcId="{C7E48F6A-2CC2-4EBB-A3F9-7CC49EC52254}" destId="{4B1D4376-7421-4381-8A67-23C79BFA86B8}" srcOrd="3" destOrd="0" presId="urn:microsoft.com/office/officeart/2005/8/layout/hProcess9"/>
    <dgm:cxn modelId="{57D7F0A6-CF4D-4592-9543-53DA88BBD9DF}" type="presParOf" srcId="{C7E48F6A-2CC2-4EBB-A3F9-7CC49EC52254}" destId="{3AC7071E-1BAA-4FAA-8E3C-9BCE3E1106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C8280-06BC-4DEB-9827-EE99FE3FF888}">
      <dsp:nvSpPr>
        <dsp:cNvPr id="0" name=""/>
        <dsp:cNvSpPr/>
      </dsp:nvSpPr>
      <dsp:spPr>
        <a:xfrm>
          <a:off x="617219" y="0"/>
          <a:ext cx="6995160" cy="391703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CEFA1B-33B7-4393-A2B0-D08F777B8CEE}">
      <dsp:nvSpPr>
        <dsp:cNvPr id="0" name=""/>
        <dsp:cNvSpPr/>
      </dsp:nvSpPr>
      <dsp:spPr>
        <a:xfrm>
          <a:off x="8840" y="1175109"/>
          <a:ext cx="2648902" cy="1566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2100" kern="1200" dirty="0" smtClean="0"/>
            <a:t>Сключен договор на 12.12.2019 г.</a:t>
          </a:r>
          <a:endParaRPr lang="en-US" sz="2100" kern="1200" dirty="0"/>
        </a:p>
      </dsp:txBody>
      <dsp:txXfrm>
        <a:off x="85325" y="1251594"/>
        <a:ext cx="2495932" cy="1413842"/>
      </dsp:txXfrm>
    </dsp:sp>
    <dsp:sp modelId="{6A26F866-0910-4A9C-ADA3-E0841740EC25}">
      <dsp:nvSpPr>
        <dsp:cNvPr id="0" name=""/>
        <dsp:cNvSpPr/>
      </dsp:nvSpPr>
      <dsp:spPr>
        <a:xfrm>
          <a:off x="2777150" y="1180734"/>
          <a:ext cx="2648902" cy="1566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900" kern="1200" dirty="0" smtClean="0"/>
            <a:t>Срок на изпълнение 30.09.2021 г.</a:t>
          </a:r>
          <a:endParaRPr lang="en-US" sz="1900" kern="1200" dirty="0"/>
        </a:p>
      </dsp:txBody>
      <dsp:txXfrm>
        <a:off x="2853635" y="1257219"/>
        <a:ext cx="2495932" cy="1413842"/>
      </dsp:txXfrm>
    </dsp:sp>
    <dsp:sp modelId="{3AC7071E-1BAA-4FAA-8E3C-9BCE3E11064A}">
      <dsp:nvSpPr>
        <dsp:cNvPr id="0" name=""/>
        <dsp:cNvSpPr/>
      </dsp:nvSpPr>
      <dsp:spPr>
        <a:xfrm>
          <a:off x="5571857" y="1175109"/>
          <a:ext cx="2648902" cy="1566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bg-BG" sz="1900" kern="1200" dirty="0" smtClean="0"/>
            <a:t>Гаранционна поддръжка 12 месеца след въвеждане в експлоатация</a:t>
          </a:r>
          <a:endParaRPr lang="en-US" sz="1900" kern="1200" dirty="0"/>
        </a:p>
      </dsp:txBody>
      <dsp:txXfrm>
        <a:off x="5648342" y="1251594"/>
        <a:ext cx="2495932" cy="14138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071F5-09C7-4CA9-AE47-4D4D8A23A349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1C38F-6BF5-46A6-AD41-80335E8FC9F3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982673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E104F-7ED8-4EB8-9A6C-23D89269330A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6788"/>
            <a:ext cx="54864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975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D7F598-B2C3-4CB2-B8D0-642DB2E5493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82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1</a:t>
            </a:fld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7524" y="1988840"/>
            <a:ext cx="85689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Надграждане на основните</a:t>
            </a:r>
            <a:r>
              <a:rPr lang="en-US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системи на Агенция „Митници“</a:t>
            </a:r>
            <a:r>
              <a:rPr lang="en-US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bg-BG" sz="4000" dirty="0">
              <a:solidFill>
                <a:srgbClr val="1B5A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предоставяне на данни и</a:t>
            </a:r>
            <a:r>
              <a:rPr lang="en-US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услуги –</a:t>
            </a:r>
            <a:r>
              <a:rPr lang="en-US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БИМИС 2020 (фаза </a:t>
            </a:r>
            <a:r>
              <a:rPr lang="en-US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000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4000" dirty="0">
              <a:solidFill>
                <a:srgbClr val="1B5A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903924" y="5264485"/>
            <a:ext cx="4176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 </a:t>
            </a:r>
            <a:r>
              <a:rPr lang="ru-RU" sz="2000" b="1" dirty="0" smtClean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sz="2000" b="1" dirty="0">
              <a:solidFill>
                <a:srgbClr val="1B5A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</a:t>
            </a:r>
            <a:r>
              <a:rPr lang="ru-RU" sz="2000" b="1" dirty="0" err="1" smtClean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Маноилова</a:t>
            </a:r>
            <a:r>
              <a:rPr lang="en-US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000" b="1" dirty="0" err="1" smtClean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Агенция</a:t>
            </a:r>
            <a:r>
              <a:rPr lang="ru-RU" sz="2000" b="1" dirty="0" smtClean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„Митници“</a:t>
            </a:r>
          </a:p>
          <a:p>
            <a:r>
              <a:rPr lang="en-US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</a:t>
            </a:r>
            <a:r>
              <a:rPr lang="ru-RU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.0</a:t>
            </a:r>
            <a:r>
              <a:rPr lang="en-US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ru-RU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.20</a:t>
            </a:r>
            <a:r>
              <a:rPr lang="en-US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r>
              <a:rPr lang="ru-RU" sz="2000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г., гр. София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94" y="5107281"/>
            <a:ext cx="8791194" cy="14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57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43000"/>
          </a:xfrm>
        </p:spPr>
        <p:txBody>
          <a:bodyPr/>
          <a:lstStyle/>
          <a:p>
            <a:r>
              <a:rPr lang="bg-BG" b="1" dirty="0">
                <a:solidFill>
                  <a:srgbClr val="0D4165"/>
                </a:solidFill>
              </a:rPr>
              <a:t>Очаквани резултати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 fontScale="92500" lnSpcReduction="10000"/>
          </a:bodyPr>
          <a:lstStyle/>
          <a:p>
            <a:r>
              <a:rPr lang="bg-BG" sz="2400" b="1" dirty="0">
                <a:solidFill>
                  <a:srgbClr val="1B5A89"/>
                </a:solidFill>
              </a:rPr>
              <a:t>Надеждни и сигурни автоматизирани системи чрез които ще се </a:t>
            </a:r>
            <a:endParaRPr lang="bg-BG" sz="2400" b="1" dirty="0" smtClean="0">
              <a:solidFill>
                <a:srgbClr val="1B5A89"/>
              </a:solidFill>
            </a:endParaRPr>
          </a:p>
          <a:p>
            <a:pPr lvl="1"/>
            <a:r>
              <a:rPr lang="bg-BG" sz="2000" b="1" dirty="0" smtClean="0">
                <a:solidFill>
                  <a:srgbClr val="1B5A89"/>
                </a:solidFill>
              </a:rPr>
              <a:t>повиши ефективността </a:t>
            </a:r>
            <a:r>
              <a:rPr lang="bg-BG" sz="2000" b="1" dirty="0">
                <a:solidFill>
                  <a:srgbClr val="1B5A89"/>
                </a:solidFill>
              </a:rPr>
              <a:t>на митническия </a:t>
            </a:r>
            <a:r>
              <a:rPr lang="bg-BG" sz="2000" b="1" dirty="0" smtClean="0">
                <a:solidFill>
                  <a:srgbClr val="1B5A89"/>
                </a:solidFill>
              </a:rPr>
              <a:t>контрол и разпределението на ресурсите;</a:t>
            </a:r>
          </a:p>
          <a:p>
            <a:pPr lvl="1"/>
            <a:r>
              <a:rPr lang="bg-BG" sz="2000" b="1" dirty="0" smtClean="0">
                <a:solidFill>
                  <a:srgbClr val="1B5A89"/>
                </a:solidFill>
              </a:rPr>
              <a:t>подобри </a:t>
            </a:r>
            <a:r>
              <a:rPr lang="bg-BG" sz="2000" b="1" dirty="0">
                <a:solidFill>
                  <a:srgbClr val="1B5A89"/>
                </a:solidFill>
              </a:rPr>
              <a:t>процеса по определянето на степента на </a:t>
            </a:r>
            <a:r>
              <a:rPr lang="bg-BG" sz="2000" b="1" dirty="0" smtClean="0">
                <a:solidFill>
                  <a:srgbClr val="1B5A89"/>
                </a:solidFill>
              </a:rPr>
              <a:t>риска </a:t>
            </a:r>
            <a:r>
              <a:rPr lang="bg-BG" sz="2000" b="1" dirty="0">
                <a:solidFill>
                  <a:srgbClr val="1B5A89"/>
                </a:solidFill>
              </a:rPr>
              <a:t>и по-ефективна селекция на рисковите пратки </a:t>
            </a:r>
          </a:p>
          <a:p>
            <a:pPr lvl="1"/>
            <a:r>
              <a:rPr lang="bg-BG" sz="2000" b="1" dirty="0">
                <a:solidFill>
                  <a:srgbClr val="1B5A89"/>
                </a:solidFill>
              </a:rPr>
              <a:t>у</a:t>
            </a:r>
            <a:r>
              <a:rPr lang="bg-BG" sz="2000" b="1" dirty="0" smtClean="0">
                <a:solidFill>
                  <a:srgbClr val="1B5A89"/>
                </a:solidFill>
              </a:rPr>
              <a:t>нифицира митническия контрол на ниво ЕС;</a:t>
            </a:r>
          </a:p>
          <a:p>
            <a:r>
              <a:rPr lang="bg-BG" sz="2400" b="1" dirty="0" smtClean="0">
                <a:solidFill>
                  <a:srgbClr val="1B5A89"/>
                </a:solidFill>
              </a:rPr>
              <a:t>Подобряване </a:t>
            </a:r>
            <a:r>
              <a:rPr lang="bg-BG" sz="2400" b="1" dirty="0">
                <a:solidFill>
                  <a:srgbClr val="1B5A89"/>
                </a:solidFill>
              </a:rPr>
              <a:t>на административния капацитет на митническите органи и засилване на конкурентоспособността на европейските икономически </a:t>
            </a:r>
            <a:r>
              <a:rPr lang="bg-BG" sz="2400" b="1" dirty="0" smtClean="0">
                <a:solidFill>
                  <a:srgbClr val="1B5A89"/>
                </a:solidFill>
              </a:rPr>
              <a:t>оператори, намаляване </a:t>
            </a:r>
            <a:r>
              <a:rPr lang="bg-BG" sz="2400" b="1" dirty="0">
                <a:solidFill>
                  <a:srgbClr val="1B5A89"/>
                </a:solidFill>
              </a:rPr>
              <a:t>на административната </a:t>
            </a:r>
            <a:r>
              <a:rPr lang="bg-BG" sz="2400" b="1" dirty="0" smtClean="0">
                <a:solidFill>
                  <a:srgbClr val="1B5A89"/>
                </a:solidFill>
              </a:rPr>
              <a:t>тежест;</a:t>
            </a:r>
          </a:p>
          <a:p>
            <a:r>
              <a:rPr lang="bg-BG" sz="2400" b="1" dirty="0">
                <a:solidFill>
                  <a:srgbClr val="1B5A89"/>
                </a:solidFill>
              </a:rPr>
              <a:t>П</a:t>
            </a:r>
            <a:r>
              <a:rPr lang="bg-BG" sz="2400" b="1" dirty="0" smtClean="0">
                <a:solidFill>
                  <a:srgbClr val="1B5A89"/>
                </a:solidFill>
              </a:rPr>
              <a:t>одобряване </a:t>
            </a:r>
            <a:r>
              <a:rPr lang="bg-BG" sz="2400" b="1" dirty="0">
                <a:solidFill>
                  <a:srgbClr val="1B5A89"/>
                </a:solidFill>
              </a:rPr>
              <a:t>на сътрудничеството между митническите органи и международните организации,</a:t>
            </a:r>
          </a:p>
          <a:p>
            <a:r>
              <a:rPr lang="bg-BG" sz="2400" b="1" dirty="0">
                <a:solidFill>
                  <a:srgbClr val="1B5A89"/>
                </a:solidFill>
              </a:rPr>
              <a:t>Преминаване към облачната среда на АМ, като гъвкаво, лесно управляемо и разширяемо решение</a:t>
            </a:r>
          </a:p>
          <a:p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584072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001" y="764704"/>
            <a:ext cx="8229600" cy="1143000"/>
          </a:xfrm>
        </p:spPr>
        <p:txBody>
          <a:bodyPr/>
          <a:lstStyle/>
          <a:p>
            <a:r>
              <a:rPr lang="bg-BG" b="1" dirty="0">
                <a:solidFill>
                  <a:srgbClr val="0D4165"/>
                </a:solidFill>
              </a:rPr>
              <a:t>СРОК ЗА ИЗПЪЛНЕНИЕ</a:t>
            </a:r>
            <a:endParaRPr lang="bg-B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5363999"/>
              </p:ext>
            </p:extLst>
          </p:nvPr>
        </p:nvGraphicFramePr>
        <p:xfrm>
          <a:off x="683568" y="1700808"/>
          <a:ext cx="8229600" cy="3917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0859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467544" y="1268760"/>
            <a:ext cx="7772400" cy="86652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ДЕЙНОСТ 3</a:t>
            </a:r>
            <a:r>
              <a:rPr lang="en-US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bg-BG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611560" y="2348880"/>
            <a:ext cx="8601000" cy="158417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„</a:t>
            </a:r>
            <a:r>
              <a:rPr lang="ru-RU" dirty="0">
                <a:solidFill>
                  <a:srgbClr val="1B5A8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И ВЪВЕЖДАНЕ ИНСТИТУЦИОНАЛНАТА АРХИТЕКТУРА НА АМ ПО ОТНОШЕНИЕ НА МОДУЛ „АНАЛИЗ НА РИСКА“,МОДУЛ „ОБРАБОТВАНЕ НА РИСКОВА ИНФОРМАЦИЯ“, МОДУЛ АНП, МОДУЛ „ДЕКЛАРАЦИЯ ЗА ПАРИЧНИ СРЕДСТВА“ И МОДУЛ РЕЗМА авт. събиране на задълженията и интерфейси към RegiX“</a:t>
            </a:r>
            <a:endParaRPr lang="bg-BG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096" y="1557798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bg-BG" b="1" dirty="0">
                <a:solidFill>
                  <a:srgbClr val="1B5A89"/>
                </a:solidFill>
              </a:rPr>
              <a:t>Цел на дейност 3</a:t>
            </a:r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bg-BG" b="1" dirty="0">
                <a:solidFill>
                  <a:srgbClr val="1B5A89"/>
                </a:solidFill>
              </a:rPr>
              <a:t>Фази и дейности </a:t>
            </a:r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bg-BG" b="1" dirty="0">
                <a:solidFill>
                  <a:srgbClr val="1B5A89"/>
                </a:solidFill>
              </a:rPr>
              <a:t>Очаквани резултати</a:t>
            </a:r>
            <a:r>
              <a:rPr lang="en-US" b="1" dirty="0">
                <a:solidFill>
                  <a:srgbClr val="1B5A89"/>
                </a:solidFill>
              </a:rPr>
              <a:t> </a:t>
            </a:r>
            <a:endParaRPr lang="bg-BG" b="1" dirty="0">
              <a:solidFill>
                <a:srgbClr val="1B5A89"/>
              </a:solidFill>
            </a:endParaRPr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bg-BG" b="1" dirty="0">
                <a:solidFill>
                  <a:srgbClr val="1B5A89"/>
                </a:solidFill>
              </a:rPr>
              <a:t>Срок за изпълнение</a:t>
            </a:r>
            <a:endParaRPr lang="en-US" b="1" dirty="0">
              <a:solidFill>
                <a:srgbClr val="1B5A89"/>
              </a:solidFill>
            </a:endParaRPr>
          </a:p>
          <a:p>
            <a:pPr>
              <a:lnSpc>
                <a:spcPct val="80000"/>
              </a:lnSpc>
              <a:buClr>
                <a:schemeClr val="tx2"/>
              </a:buClr>
            </a:pPr>
            <a:r>
              <a:rPr lang="bg-BG" b="1" dirty="0" smtClean="0">
                <a:solidFill>
                  <a:srgbClr val="1B5A89"/>
                </a:solidFill>
              </a:rPr>
              <a:t>Предизвикателства</a:t>
            </a:r>
            <a:endParaRPr lang="bg-BG" b="1" dirty="0">
              <a:solidFill>
                <a:srgbClr val="1B5A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3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73" y="457200"/>
            <a:ext cx="8229600" cy="1143000"/>
          </a:xfrm>
        </p:spPr>
        <p:txBody>
          <a:bodyPr/>
          <a:lstStyle/>
          <a:p>
            <a:r>
              <a:rPr lang="bg-BG" b="1" dirty="0" smtClean="0">
                <a:solidFill>
                  <a:srgbClr val="0D4165"/>
                </a:solidFill>
              </a:rPr>
              <a:t>ЦЕЛ НА ДЕЙНОСТ 3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34076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Clr>
                <a:schemeClr val="tx2"/>
              </a:buClr>
            </a:pPr>
            <a:r>
              <a:rPr lang="bg-BG" sz="7200" b="1" dirty="0">
                <a:solidFill>
                  <a:srgbClr val="1B5A89"/>
                </a:solidFill>
              </a:rPr>
              <a:t>Т</a:t>
            </a:r>
            <a:r>
              <a:rPr lang="bg-BG" sz="7200" b="1" dirty="0" smtClean="0">
                <a:solidFill>
                  <a:srgbClr val="1B5A89"/>
                </a:solidFill>
              </a:rPr>
              <a:t>рансформация </a:t>
            </a:r>
            <a:r>
              <a:rPr lang="bg-BG" sz="7200" b="1" dirty="0">
                <a:solidFill>
                  <a:srgbClr val="1B5A89"/>
                </a:solidFill>
              </a:rPr>
              <a:t>към качествено нов начин на организация на бизнес процесите в митническите администрации на държавите </a:t>
            </a:r>
            <a:r>
              <a:rPr lang="bg-BG" sz="7200" b="1" dirty="0" smtClean="0">
                <a:solidFill>
                  <a:srgbClr val="1B5A89"/>
                </a:solidFill>
              </a:rPr>
              <a:t>членки;</a:t>
            </a:r>
          </a:p>
          <a:p>
            <a:pPr>
              <a:buClr>
                <a:schemeClr val="tx2"/>
              </a:buClr>
            </a:pPr>
            <a:endParaRPr lang="bg-BG" sz="7200" b="1" dirty="0" smtClean="0">
              <a:solidFill>
                <a:srgbClr val="1B5A89"/>
              </a:solidFill>
            </a:endParaRPr>
          </a:p>
          <a:p>
            <a:pPr>
              <a:buClr>
                <a:schemeClr val="tx2"/>
              </a:buClr>
            </a:pPr>
            <a:r>
              <a:rPr lang="bg-BG" sz="7200" b="1" dirty="0" smtClean="0">
                <a:solidFill>
                  <a:srgbClr val="1B5A89"/>
                </a:solidFill>
              </a:rPr>
              <a:t>Автоматизиране </a:t>
            </a:r>
            <a:r>
              <a:rPr lang="bg-BG" sz="7200" b="1" dirty="0">
                <a:solidFill>
                  <a:srgbClr val="1B5A89"/>
                </a:solidFill>
              </a:rPr>
              <a:t>на дейностите </a:t>
            </a:r>
            <a:r>
              <a:rPr lang="bg-BG" sz="7200" b="1" dirty="0" smtClean="0">
                <a:solidFill>
                  <a:srgbClr val="1B5A89"/>
                </a:solidFill>
              </a:rPr>
              <a:t>за анализа на риска за </a:t>
            </a:r>
            <a:endParaRPr lang="bg-BG" sz="7200" b="1" dirty="0">
              <a:solidFill>
                <a:srgbClr val="1B5A89"/>
              </a:solidFill>
            </a:endParaRPr>
          </a:p>
          <a:p>
            <a:pPr marL="742950" lvl="2" indent="-342900">
              <a:buClr>
                <a:schemeClr val="tx2"/>
              </a:buClr>
            </a:pPr>
            <a:r>
              <a:rPr lang="bg-BG" sz="7200" b="1" dirty="0">
                <a:solidFill>
                  <a:srgbClr val="1B5A89"/>
                </a:solidFill>
              </a:rPr>
              <a:t>защита на живота и здравето на населението от търговия с опасни стоки, защита на околната среда, културно-историческото наследство и др.</a:t>
            </a:r>
          </a:p>
          <a:p>
            <a:pPr marL="742950" lvl="2" indent="-342900">
              <a:buClr>
                <a:schemeClr val="tx2"/>
              </a:buClr>
            </a:pPr>
            <a:r>
              <a:rPr lang="bg-BG" sz="7200" b="1" dirty="0">
                <a:solidFill>
                  <a:srgbClr val="1B5A89"/>
                </a:solidFill>
              </a:rPr>
              <a:t>защита от нелоялна и незаконна търговия, с цел подпомагане на законната икономическа дейност и повишаване конкурентоспособността на бизнеса </a:t>
            </a:r>
            <a:endParaRPr lang="bg-BG" sz="7200" b="1" dirty="0" smtClean="0">
              <a:solidFill>
                <a:srgbClr val="1B5A89"/>
              </a:solidFill>
            </a:endParaRPr>
          </a:p>
          <a:p>
            <a:pPr marL="742950" lvl="2" indent="-342900">
              <a:buClr>
                <a:schemeClr val="tx2"/>
              </a:buClr>
            </a:pPr>
            <a:r>
              <a:rPr lang="bg-BG" sz="7200" b="1" dirty="0" smtClean="0">
                <a:solidFill>
                  <a:srgbClr val="1B5A89"/>
                </a:solidFill>
              </a:rPr>
              <a:t>безопасността</a:t>
            </a:r>
            <a:r>
              <a:rPr lang="bg-BG" sz="7200" b="1" dirty="0">
                <a:solidFill>
                  <a:srgbClr val="1B5A89"/>
                </a:solidFill>
              </a:rPr>
              <a:t>, сигурността и </a:t>
            </a:r>
            <a:r>
              <a:rPr lang="bg-BG" sz="7200" b="1" dirty="0" smtClean="0">
                <a:solidFill>
                  <a:srgbClr val="1B5A89"/>
                </a:solidFill>
              </a:rPr>
              <a:t>защита на финансовите </a:t>
            </a:r>
            <a:r>
              <a:rPr lang="bg-BG" sz="7200" b="1" dirty="0">
                <a:solidFill>
                  <a:srgbClr val="1B5A89"/>
                </a:solidFill>
              </a:rPr>
              <a:t>интереси на ЕС и неговите граждани</a:t>
            </a:r>
            <a:r>
              <a:rPr lang="bg-BG" sz="7200" b="1" dirty="0" smtClean="0">
                <a:solidFill>
                  <a:srgbClr val="1B5A89"/>
                </a:solidFill>
              </a:rPr>
              <a:t>;</a:t>
            </a:r>
          </a:p>
          <a:p>
            <a:pPr algn="just">
              <a:buClr>
                <a:schemeClr val="tx2"/>
              </a:buClr>
            </a:pPr>
            <a:r>
              <a:rPr lang="bg-BG" sz="7200" b="1" dirty="0" smtClean="0">
                <a:solidFill>
                  <a:srgbClr val="1B5A89"/>
                </a:solidFill>
              </a:rPr>
              <a:t>Обмен </a:t>
            </a:r>
            <a:r>
              <a:rPr lang="bg-BG" sz="7200" b="1" dirty="0">
                <a:solidFill>
                  <a:srgbClr val="1B5A89"/>
                </a:solidFill>
              </a:rPr>
              <a:t>на оперативна информация за </a:t>
            </a:r>
            <a:r>
              <a:rPr lang="bg-BG" sz="7200" b="1" dirty="0" smtClean="0">
                <a:solidFill>
                  <a:srgbClr val="1B5A89"/>
                </a:solidFill>
              </a:rPr>
              <a:t>превенция, разузнаване, разкриване </a:t>
            </a:r>
            <a:r>
              <a:rPr lang="bg-BG" sz="7200" b="1" dirty="0">
                <a:solidFill>
                  <a:srgbClr val="1B5A89"/>
                </a:solidFill>
              </a:rPr>
              <a:t>и </a:t>
            </a:r>
            <a:r>
              <a:rPr lang="bg-BG" sz="7200" b="1" dirty="0" smtClean="0">
                <a:solidFill>
                  <a:srgbClr val="1B5A89"/>
                </a:solidFill>
              </a:rPr>
              <a:t>разследване </a:t>
            </a:r>
            <a:r>
              <a:rPr lang="bg-BG" sz="7200" b="1" dirty="0">
                <a:solidFill>
                  <a:srgbClr val="1B5A89"/>
                </a:solidFill>
              </a:rPr>
              <a:t>на административни нарушения и престъпления от компетентността на митническите </a:t>
            </a:r>
            <a:r>
              <a:rPr lang="bg-BG" sz="7200" b="1" dirty="0" smtClean="0">
                <a:solidFill>
                  <a:srgbClr val="1B5A89"/>
                </a:solidFill>
              </a:rPr>
              <a:t>органи</a:t>
            </a:r>
            <a:r>
              <a:rPr lang="bg-BG" sz="7200" b="1" dirty="0">
                <a:solidFill>
                  <a:srgbClr val="1B5A89"/>
                </a:solidFill>
              </a:rPr>
              <a:t>; </a:t>
            </a:r>
            <a:r>
              <a:rPr lang="bg-BG" sz="7200" b="1" dirty="0" smtClean="0">
                <a:solidFill>
                  <a:srgbClr val="1B5A89"/>
                </a:solidFill>
              </a:rPr>
              <a:t>досъдебно производство, борба с измамите</a:t>
            </a:r>
            <a:r>
              <a:rPr lang="en-US" sz="7200" b="1" dirty="0" smtClean="0">
                <a:solidFill>
                  <a:srgbClr val="1B5A89"/>
                </a:solidFill>
              </a:rPr>
              <a:t> </a:t>
            </a:r>
            <a:r>
              <a:rPr lang="bg-BG" sz="7200" b="1" dirty="0" smtClean="0">
                <a:solidFill>
                  <a:srgbClr val="1B5A89"/>
                </a:solidFill>
              </a:rPr>
              <a:t>и защита на правата </a:t>
            </a:r>
            <a:r>
              <a:rPr lang="bg-BG" sz="7200" b="1" dirty="0">
                <a:solidFill>
                  <a:srgbClr val="1B5A89"/>
                </a:solidFill>
              </a:rPr>
              <a:t>на интелектуална </a:t>
            </a:r>
            <a:r>
              <a:rPr lang="bg-BG" sz="7200" b="1" dirty="0" smtClean="0">
                <a:solidFill>
                  <a:srgbClr val="1B5A89"/>
                </a:solidFill>
              </a:rPr>
              <a:t>собственост;</a:t>
            </a:r>
            <a:endParaRPr lang="bg-BG" sz="7200" b="1" dirty="0"/>
          </a:p>
          <a:p>
            <a:pPr lvl="1"/>
            <a:endParaRPr lang="bg-BG" sz="4900" dirty="0">
              <a:solidFill>
                <a:srgbClr val="1B5A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28173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73" y="457200"/>
            <a:ext cx="8229600" cy="1143000"/>
          </a:xfrm>
        </p:spPr>
        <p:txBody>
          <a:bodyPr/>
          <a:lstStyle/>
          <a:p>
            <a:r>
              <a:rPr lang="bg-BG" b="1" dirty="0" smtClean="0">
                <a:solidFill>
                  <a:srgbClr val="0D4165"/>
                </a:solidFill>
              </a:rPr>
              <a:t>ЦЕЛ НА ДЕЙНОСТ 3 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173" y="1700808"/>
            <a:ext cx="8652331" cy="4525963"/>
          </a:xfrm>
        </p:spPr>
        <p:txBody>
          <a:bodyPr>
            <a:normAutofit fontScale="32500" lnSpcReduction="20000"/>
          </a:bodyPr>
          <a:lstStyle/>
          <a:p>
            <a:pPr>
              <a:buClr>
                <a:schemeClr val="tx2"/>
              </a:buClr>
            </a:pPr>
            <a:r>
              <a:rPr lang="bg-BG" sz="7200" b="1" dirty="0" smtClean="0">
                <a:solidFill>
                  <a:srgbClr val="1B5A89"/>
                </a:solidFill>
              </a:rPr>
              <a:t>Мониторинг </a:t>
            </a:r>
            <a:r>
              <a:rPr lang="bg-BG" sz="7200" b="1" dirty="0">
                <a:solidFill>
                  <a:srgbClr val="1B5A89"/>
                </a:solidFill>
              </a:rPr>
              <a:t>на </a:t>
            </a:r>
            <a:r>
              <a:rPr lang="bg-BG" sz="7200" b="1" dirty="0" err="1">
                <a:solidFill>
                  <a:srgbClr val="1B5A89"/>
                </a:solidFill>
              </a:rPr>
              <a:t>административнонаказателното</a:t>
            </a:r>
            <a:r>
              <a:rPr lang="bg-BG" sz="7200" b="1" dirty="0">
                <a:solidFill>
                  <a:srgbClr val="1B5A89"/>
                </a:solidFill>
              </a:rPr>
              <a:t> производство и проследяване на обжалването на издадените наказателните </a:t>
            </a:r>
            <a:r>
              <a:rPr lang="bg-BG" sz="7200" b="1" dirty="0" smtClean="0">
                <a:solidFill>
                  <a:srgbClr val="1B5A89"/>
                </a:solidFill>
              </a:rPr>
              <a:t>постановление;</a:t>
            </a:r>
          </a:p>
          <a:p>
            <a:pPr>
              <a:buClr>
                <a:schemeClr val="tx2"/>
              </a:buClr>
            </a:pPr>
            <a:r>
              <a:rPr lang="bg-BG" sz="7200" b="1" dirty="0" smtClean="0">
                <a:solidFill>
                  <a:srgbClr val="1B5A89"/>
                </a:solidFill>
              </a:rPr>
              <a:t>Автоматизиране на дейностите по контрол </a:t>
            </a:r>
            <a:r>
              <a:rPr lang="bg-BG" sz="7200" b="1" dirty="0">
                <a:solidFill>
                  <a:srgbClr val="1B5A89"/>
                </a:solidFill>
              </a:rPr>
              <a:t>на паричните средства, изделията от благородни метали и скъпоценните камъни, които се внасят или се изнасят през границите на Република  България, като се приложи правната уредба за предотвратяване на изпирането на пари и финансирането на </a:t>
            </a:r>
            <a:r>
              <a:rPr lang="bg-BG" sz="7200" b="1" dirty="0" smtClean="0">
                <a:solidFill>
                  <a:srgbClr val="1B5A89"/>
                </a:solidFill>
              </a:rPr>
              <a:t>тероризма;</a:t>
            </a:r>
          </a:p>
          <a:p>
            <a:pPr>
              <a:buClr>
                <a:schemeClr val="tx2"/>
              </a:buClr>
            </a:pPr>
            <a:r>
              <a:rPr lang="bg-BG" sz="7200" b="1" dirty="0" smtClean="0">
                <a:solidFill>
                  <a:srgbClr val="1B5A89"/>
                </a:solidFill>
              </a:rPr>
              <a:t>Автоматизиране на дейностите </a:t>
            </a:r>
            <a:r>
              <a:rPr lang="bg-BG" sz="7200" b="1" dirty="0">
                <a:solidFill>
                  <a:srgbClr val="1B5A89"/>
                </a:solidFill>
              </a:rPr>
              <a:t>по и</a:t>
            </a:r>
            <a:r>
              <a:rPr lang="bg-BG" sz="7200" b="1" dirty="0" smtClean="0">
                <a:solidFill>
                  <a:srgbClr val="1B5A89"/>
                </a:solidFill>
              </a:rPr>
              <a:t>здаване </a:t>
            </a:r>
            <a:r>
              <a:rPr lang="bg-BG" sz="7200" b="1" dirty="0">
                <a:solidFill>
                  <a:srgbClr val="1B5A89"/>
                </a:solidFill>
              </a:rPr>
              <a:t>на удостоверения </a:t>
            </a:r>
            <a:r>
              <a:rPr lang="bg-BG" sz="7200" b="1" dirty="0" smtClean="0">
                <a:solidFill>
                  <a:srgbClr val="1B5A89"/>
                </a:solidFill>
              </a:rPr>
              <a:t>за </a:t>
            </a:r>
            <a:r>
              <a:rPr lang="bg-BG" sz="7200" b="1" dirty="0">
                <a:solidFill>
                  <a:srgbClr val="1B5A89"/>
                </a:solidFill>
              </a:rPr>
              <a:t>наличието или липсата на задължения </a:t>
            </a:r>
            <a:r>
              <a:rPr lang="bg-BG" sz="7200" b="1" dirty="0" smtClean="0">
                <a:solidFill>
                  <a:srgbClr val="1B5A89"/>
                </a:solidFill>
              </a:rPr>
              <a:t> към митническата </a:t>
            </a:r>
            <a:r>
              <a:rPr lang="bg-BG" sz="7100" b="1" dirty="0">
                <a:solidFill>
                  <a:srgbClr val="1B5A89"/>
                </a:solidFill>
              </a:rPr>
              <a:t>администрация (</a:t>
            </a:r>
            <a:r>
              <a:rPr lang="en-US" sz="7100" b="1" dirty="0" err="1">
                <a:solidFill>
                  <a:srgbClr val="1B5A89"/>
                </a:solidFill>
              </a:rPr>
              <a:t>RegiX</a:t>
            </a:r>
            <a:r>
              <a:rPr lang="en-US" sz="7100" b="1" dirty="0">
                <a:solidFill>
                  <a:srgbClr val="1B5A89"/>
                </a:solidFill>
              </a:rPr>
              <a:t>)</a:t>
            </a:r>
            <a:endParaRPr lang="bg-BG" sz="7100" b="1" dirty="0">
              <a:solidFill>
                <a:srgbClr val="1B5A89"/>
              </a:solidFill>
            </a:endParaRPr>
          </a:p>
          <a:p>
            <a:pPr lvl="1"/>
            <a:endParaRPr lang="bg-BG" sz="4900" dirty="0">
              <a:solidFill>
                <a:srgbClr val="1B5A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57294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12776"/>
            <a:ext cx="4248472" cy="380432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229600" cy="792088"/>
          </a:xfrm>
        </p:spPr>
        <p:txBody>
          <a:bodyPr>
            <a:normAutofit/>
          </a:bodyPr>
          <a:lstStyle/>
          <a:p>
            <a:r>
              <a:rPr lang="bg-BG" b="1" dirty="0">
                <a:solidFill>
                  <a:srgbClr val="0D4165"/>
                </a:solidFill>
              </a:rPr>
              <a:t> ДЕЙНОСТИ И ФАЗИ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60032" y="1268760"/>
            <a:ext cx="4032448" cy="4968552"/>
          </a:xfrm>
        </p:spPr>
        <p:txBody>
          <a:bodyPr>
            <a:normAutofit fontScale="85000" lnSpcReduction="10000"/>
          </a:bodyPr>
          <a:lstStyle/>
          <a:p>
            <a:r>
              <a:rPr lang="bg-BG" sz="1800" b="1" u="sng" dirty="0" smtClean="0">
                <a:solidFill>
                  <a:srgbClr val="1B5A89"/>
                </a:solidFill>
              </a:rPr>
              <a:t>ОСНОВНА ДЕЙНОСТ 1 </a:t>
            </a:r>
            <a:r>
              <a:rPr lang="bg-BG" sz="1800" b="1" dirty="0" smtClean="0">
                <a:solidFill>
                  <a:srgbClr val="1B5A89"/>
                </a:solidFill>
              </a:rPr>
              <a:t> „Развитие на Институционалната архитектура на АМ по отношение на модул „Анализ на риска“, модул „Обработване на рискова информация“, модул АНП, модул „Декларация за парични средства“ и модул РЕЗМА, </a:t>
            </a:r>
            <a:r>
              <a:rPr lang="bg-BG" sz="1800" b="1" dirty="0" err="1" smtClean="0">
                <a:solidFill>
                  <a:srgbClr val="1B5A89"/>
                </a:solidFill>
              </a:rPr>
              <a:t>авт</a:t>
            </a:r>
            <a:r>
              <a:rPr lang="bg-BG" sz="1800" b="1" dirty="0" smtClean="0">
                <a:solidFill>
                  <a:srgbClr val="1B5A89"/>
                </a:solidFill>
              </a:rPr>
              <a:t>. събиране на задълженията и изграждане интерфейс за връзка с </a:t>
            </a:r>
            <a:r>
              <a:rPr lang="bg-BG" sz="1800" b="1" dirty="0" err="1" smtClean="0">
                <a:solidFill>
                  <a:srgbClr val="1B5A89"/>
                </a:solidFill>
              </a:rPr>
              <a:t>RegiX</a:t>
            </a:r>
            <a:r>
              <a:rPr lang="bg-BG" sz="1800" b="1" dirty="0" smtClean="0">
                <a:solidFill>
                  <a:srgbClr val="1B5A89"/>
                </a:solidFill>
              </a:rPr>
              <a:t>, се реализира в </a:t>
            </a:r>
            <a:r>
              <a:rPr lang="bg-BG" sz="1800" b="1" dirty="0">
                <a:solidFill>
                  <a:srgbClr val="1B5A89"/>
                </a:solidFill>
              </a:rPr>
              <a:t>съответствие с Методиката ADM (</a:t>
            </a:r>
            <a:r>
              <a:rPr lang="bg-BG" sz="1800" b="1" dirty="0" err="1">
                <a:solidFill>
                  <a:srgbClr val="1B5A89"/>
                </a:solidFill>
              </a:rPr>
              <a:t>Architecture</a:t>
            </a:r>
            <a:r>
              <a:rPr lang="bg-BG" sz="1800" b="1" dirty="0">
                <a:solidFill>
                  <a:srgbClr val="1B5A89"/>
                </a:solidFill>
              </a:rPr>
              <a:t> </a:t>
            </a:r>
            <a:r>
              <a:rPr lang="bg-BG" sz="1800" b="1" dirty="0" err="1">
                <a:solidFill>
                  <a:srgbClr val="1B5A89"/>
                </a:solidFill>
              </a:rPr>
              <a:t>Development</a:t>
            </a:r>
            <a:r>
              <a:rPr lang="bg-BG" sz="1800" b="1" dirty="0">
                <a:solidFill>
                  <a:srgbClr val="1B5A89"/>
                </a:solidFill>
              </a:rPr>
              <a:t> </a:t>
            </a:r>
            <a:r>
              <a:rPr lang="bg-BG" sz="1800" b="1" dirty="0" err="1">
                <a:solidFill>
                  <a:srgbClr val="1B5A89"/>
                </a:solidFill>
              </a:rPr>
              <a:t>Method</a:t>
            </a:r>
            <a:r>
              <a:rPr lang="bg-BG" sz="1800" b="1" dirty="0">
                <a:solidFill>
                  <a:srgbClr val="1B5A89"/>
                </a:solidFill>
              </a:rPr>
              <a:t>)“, определяща процеса на разработка и развитие на </a:t>
            </a:r>
            <a:r>
              <a:rPr lang="bg-BG" sz="1800" b="1" dirty="0" smtClean="0">
                <a:solidFill>
                  <a:srgbClr val="1B5A89"/>
                </a:solidFill>
              </a:rPr>
              <a:t>архитектурата</a:t>
            </a:r>
            <a:endParaRPr lang="bg-BG" sz="1800" b="1" dirty="0">
              <a:solidFill>
                <a:srgbClr val="1B5A89"/>
              </a:solidFill>
            </a:endParaRPr>
          </a:p>
          <a:p>
            <a:r>
              <a:rPr lang="bg-BG" sz="1800" b="1" dirty="0" smtClean="0">
                <a:solidFill>
                  <a:srgbClr val="1B5A89"/>
                </a:solidFill>
              </a:rPr>
              <a:t>Фазите на дейност 1 са:</a:t>
            </a:r>
          </a:p>
          <a:p>
            <a:pPr lvl="1"/>
            <a:r>
              <a:rPr lang="bg-BG" sz="1800" b="1" dirty="0" smtClean="0">
                <a:solidFill>
                  <a:srgbClr val="1B5A89"/>
                </a:solidFill>
              </a:rPr>
              <a:t>фаза </a:t>
            </a:r>
            <a:r>
              <a:rPr lang="bg-BG" sz="1800" b="1" dirty="0">
                <a:solidFill>
                  <a:srgbClr val="1B5A89"/>
                </a:solidFill>
              </a:rPr>
              <a:t>Планиране и </a:t>
            </a:r>
            <a:endParaRPr lang="bg-BG" sz="1800" b="1" dirty="0" smtClean="0">
              <a:solidFill>
                <a:srgbClr val="1B5A89"/>
              </a:solidFill>
            </a:endParaRPr>
          </a:p>
          <a:p>
            <a:pPr lvl="1"/>
            <a:r>
              <a:rPr lang="bg-BG" sz="1800" b="1" dirty="0" smtClean="0">
                <a:solidFill>
                  <a:srgbClr val="1B5A89"/>
                </a:solidFill>
              </a:rPr>
              <a:t>2 </a:t>
            </a:r>
            <a:r>
              <a:rPr lang="bg-BG" sz="1800" b="1" dirty="0">
                <a:solidFill>
                  <a:srgbClr val="1B5A89"/>
                </a:solidFill>
              </a:rPr>
              <a:t>фази, обхващащи всички дейности на Методика ADM </a:t>
            </a:r>
            <a:endParaRPr lang="bg-BG" sz="1800" b="1" dirty="0" smtClean="0">
              <a:solidFill>
                <a:srgbClr val="1B5A89"/>
              </a:solidFill>
            </a:endParaRPr>
          </a:p>
          <a:p>
            <a:pPr marL="1200150" lvl="3" indent="-342900" fontAlgn="base">
              <a:lnSpc>
                <a:spcPct val="90000"/>
              </a:lnSpc>
              <a:buClr>
                <a:schemeClr val="tx2"/>
              </a:buClr>
            </a:pPr>
            <a:r>
              <a:rPr lang="bg-BG" sz="1800" b="1" dirty="0" smtClean="0">
                <a:solidFill>
                  <a:srgbClr val="1B5A89"/>
                </a:solidFill>
              </a:rPr>
              <a:t>Фаза </a:t>
            </a:r>
            <a:r>
              <a:rPr lang="bg-BG" sz="1800" b="1" dirty="0">
                <a:solidFill>
                  <a:srgbClr val="1B5A89"/>
                </a:solidFill>
              </a:rPr>
              <a:t>1: Предварителна фаза (фази от А до H по ADM);</a:t>
            </a:r>
          </a:p>
          <a:p>
            <a:pPr marL="1200150" lvl="3" indent="-342900" fontAlgn="base">
              <a:lnSpc>
                <a:spcPct val="90000"/>
              </a:lnSpc>
              <a:buClr>
                <a:schemeClr val="tx2"/>
              </a:buClr>
            </a:pPr>
            <a:r>
              <a:rPr lang="bg-BG" sz="1800" b="1" dirty="0">
                <a:solidFill>
                  <a:srgbClr val="1B5A89"/>
                </a:solidFill>
              </a:rPr>
              <a:t>Фаза 2: Управление на изискванията</a:t>
            </a:r>
          </a:p>
          <a:p>
            <a:endParaRPr lang="bg-BG" sz="2100" dirty="0">
              <a:solidFill>
                <a:srgbClr val="1B5A8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48847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57200"/>
            <a:ext cx="8229600" cy="1143000"/>
          </a:xfrm>
        </p:spPr>
        <p:txBody>
          <a:bodyPr/>
          <a:lstStyle/>
          <a:p>
            <a:r>
              <a:rPr lang="bg-BG" b="1" dirty="0">
                <a:solidFill>
                  <a:srgbClr val="0D4165"/>
                </a:solidFill>
              </a:rPr>
              <a:t>ДЕЙНОСТИ И ФАЗИ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1800" b="1" u="sng" dirty="0">
                <a:solidFill>
                  <a:srgbClr val="1B5A89"/>
                </a:solidFill>
              </a:rPr>
              <a:t>ОСНОВНА ДЕЙНОСТ 2 </a:t>
            </a:r>
            <a:r>
              <a:rPr lang="bg-BG" sz="1800" b="1" dirty="0">
                <a:solidFill>
                  <a:srgbClr val="1B5A89"/>
                </a:solidFill>
              </a:rPr>
              <a:t>„Въвеждане на Институционална архитектура на АМ по отношение на модул „Анализ на риска“, модул „Обработване на рискова информация“, модул АНП, модул „Декларация за парични средства“ и модул РЕЗМА и изграждане интерфейс за връзка с </a:t>
            </a:r>
            <a:r>
              <a:rPr lang="bg-BG" sz="1800" b="1" dirty="0" err="1" smtClean="0">
                <a:solidFill>
                  <a:srgbClr val="1B5A89"/>
                </a:solidFill>
              </a:rPr>
              <a:t>RegiX</a:t>
            </a:r>
            <a:r>
              <a:rPr lang="bg-BG" sz="1800" b="1" dirty="0" smtClean="0">
                <a:solidFill>
                  <a:srgbClr val="1B5A89"/>
                </a:solidFill>
              </a:rPr>
              <a:t>“ се </a:t>
            </a:r>
            <a:r>
              <a:rPr lang="bg-BG" sz="1800" b="1" dirty="0">
                <a:solidFill>
                  <a:srgbClr val="1B5A89"/>
                </a:solidFill>
              </a:rPr>
              <a:t>реализиран в съответствие с методологията за управление на разработка на софтуер RUP (</a:t>
            </a:r>
            <a:r>
              <a:rPr lang="en-US" sz="1800" b="1" dirty="0">
                <a:solidFill>
                  <a:srgbClr val="1B5A89"/>
                </a:solidFill>
              </a:rPr>
              <a:t>Rational Unified Process</a:t>
            </a:r>
            <a:r>
              <a:rPr lang="bg-BG" sz="1800" b="1" dirty="0">
                <a:solidFill>
                  <a:srgbClr val="1B5A89"/>
                </a:solidFill>
              </a:rPr>
              <a:t>) , </a:t>
            </a:r>
            <a:r>
              <a:rPr lang="bg-BG" sz="1800" b="1" dirty="0" smtClean="0">
                <a:solidFill>
                  <a:srgbClr val="1B5A89"/>
                </a:solidFill>
              </a:rPr>
              <a:t>изискваща </a:t>
            </a:r>
            <a:r>
              <a:rPr lang="bg-BG" sz="1800" b="1" dirty="0">
                <a:solidFill>
                  <a:srgbClr val="1B5A89"/>
                </a:solidFill>
              </a:rPr>
              <a:t>използването на итеративен подход и включва следните фази: </a:t>
            </a:r>
            <a:endParaRPr lang="bg-BG" sz="1800" b="1" dirty="0" smtClean="0">
              <a:solidFill>
                <a:srgbClr val="1B5A89"/>
              </a:solidFill>
            </a:endParaRPr>
          </a:p>
          <a:p>
            <a:pPr lvl="1"/>
            <a:r>
              <a:rPr lang="bg-BG" sz="1800" b="1" dirty="0">
                <a:solidFill>
                  <a:srgbClr val="1B5A89"/>
                </a:solidFill>
              </a:rPr>
              <a:t>Планиране (</a:t>
            </a:r>
            <a:r>
              <a:rPr lang="bg-BG" sz="1800" b="1" dirty="0" err="1">
                <a:solidFill>
                  <a:srgbClr val="1B5A89"/>
                </a:solidFill>
              </a:rPr>
              <a:t>Inception</a:t>
            </a:r>
            <a:r>
              <a:rPr lang="bg-BG" sz="1800" b="1" dirty="0">
                <a:solidFill>
                  <a:srgbClr val="1B5A89"/>
                </a:solidFill>
              </a:rPr>
              <a:t>); </a:t>
            </a:r>
            <a:endParaRPr lang="bg-BG" sz="1800" b="1" dirty="0" smtClean="0">
              <a:solidFill>
                <a:srgbClr val="1B5A89"/>
              </a:solidFill>
            </a:endParaRPr>
          </a:p>
          <a:p>
            <a:pPr lvl="1"/>
            <a:r>
              <a:rPr lang="bg-BG" sz="1800" b="1" dirty="0" smtClean="0">
                <a:solidFill>
                  <a:srgbClr val="1B5A89"/>
                </a:solidFill>
              </a:rPr>
              <a:t>Детайлизиране </a:t>
            </a:r>
            <a:r>
              <a:rPr lang="bg-BG" sz="1800" b="1" dirty="0">
                <a:solidFill>
                  <a:srgbClr val="1B5A89"/>
                </a:solidFill>
              </a:rPr>
              <a:t>(</a:t>
            </a:r>
            <a:r>
              <a:rPr lang="bg-BG" sz="1800" b="1" dirty="0" err="1">
                <a:solidFill>
                  <a:srgbClr val="1B5A89"/>
                </a:solidFill>
              </a:rPr>
              <a:t>Elaboration</a:t>
            </a:r>
            <a:r>
              <a:rPr lang="bg-BG" sz="1800" b="1" dirty="0">
                <a:solidFill>
                  <a:srgbClr val="1B5A89"/>
                </a:solidFill>
              </a:rPr>
              <a:t>); </a:t>
            </a:r>
            <a:endParaRPr lang="bg-BG" sz="1800" b="1" dirty="0" smtClean="0">
              <a:solidFill>
                <a:srgbClr val="1B5A89"/>
              </a:solidFill>
            </a:endParaRPr>
          </a:p>
          <a:p>
            <a:pPr lvl="1"/>
            <a:r>
              <a:rPr lang="bg-BG" sz="1800" b="1" dirty="0" smtClean="0">
                <a:solidFill>
                  <a:srgbClr val="1B5A89"/>
                </a:solidFill>
              </a:rPr>
              <a:t>Изграждане </a:t>
            </a:r>
            <a:r>
              <a:rPr lang="bg-BG" sz="1800" b="1" dirty="0">
                <a:solidFill>
                  <a:srgbClr val="1B5A89"/>
                </a:solidFill>
              </a:rPr>
              <a:t>(Construction) и </a:t>
            </a:r>
            <a:endParaRPr lang="bg-BG" sz="1800" b="1" dirty="0" smtClean="0">
              <a:solidFill>
                <a:srgbClr val="1B5A89"/>
              </a:solidFill>
            </a:endParaRPr>
          </a:p>
          <a:p>
            <a:pPr lvl="1"/>
            <a:r>
              <a:rPr lang="bg-BG" sz="1800" b="1" dirty="0" smtClean="0">
                <a:solidFill>
                  <a:srgbClr val="1B5A89"/>
                </a:solidFill>
              </a:rPr>
              <a:t>Предаване </a:t>
            </a:r>
            <a:r>
              <a:rPr lang="bg-BG" sz="1800" b="1" dirty="0">
                <a:solidFill>
                  <a:srgbClr val="1B5A89"/>
                </a:solidFill>
              </a:rPr>
              <a:t>(</a:t>
            </a:r>
            <a:r>
              <a:rPr lang="bg-BG" sz="1800" b="1" dirty="0" err="1">
                <a:solidFill>
                  <a:srgbClr val="1B5A89"/>
                </a:solidFill>
              </a:rPr>
              <a:t>Transition</a:t>
            </a:r>
            <a:r>
              <a:rPr lang="bg-BG" sz="1800" b="1" dirty="0" smtClean="0">
                <a:solidFill>
                  <a:srgbClr val="1B5A89"/>
                </a:solidFill>
              </a:rPr>
              <a:t>), планирана на 2 итерации Т1 и Т2 </a:t>
            </a:r>
          </a:p>
          <a:p>
            <a:pPr lvl="1"/>
            <a:endParaRPr lang="bg-BG" sz="1800" b="1" dirty="0">
              <a:solidFill>
                <a:srgbClr val="1B5A89"/>
              </a:solidFill>
            </a:endParaRPr>
          </a:p>
          <a:p>
            <a:pPr marL="457200" lvl="1" indent="0">
              <a:buNone/>
            </a:pPr>
            <a:r>
              <a:rPr lang="bg-BG" sz="1800" b="1" dirty="0" smtClean="0">
                <a:solidFill>
                  <a:srgbClr val="1B5A89"/>
                </a:solidFill>
              </a:rPr>
              <a:t>След </a:t>
            </a:r>
            <a:r>
              <a:rPr lang="bg-BG" sz="1800" b="1" dirty="0">
                <a:solidFill>
                  <a:srgbClr val="1B5A89"/>
                </a:solidFill>
              </a:rPr>
              <a:t>приемане на итерация Т2 на Фаза Предаване започва да тече 12-месечен </a:t>
            </a:r>
            <a:r>
              <a:rPr lang="bg-BG" sz="1800" b="1" dirty="0" smtClean="0">
                <a:solidFill>
                  <a:srgbClr val="1B5A89"/>
                </a:solidFill>
              </a:rPr>
              <a:t>гаранционна поддръжка</a:t>
            </a:r>
            <a:endParaRPr lang="bg-BG" sz="1800" b="1" dirty="0">
              <a:solidFill>
                <a:srgbClr val="1B5A89"/>
              </a:solidFill>
            </a:endParaRP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8092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57200"/>
            <a:ext cx="8229600" cy="1143000"/>
          </a:xfrm>
        </p:spPr>
        <p:txBody>
          <a:bodyPr/>
          <a:lstStyle/>
          <a:p>
            <a:r>
              <a:rPr lang="bg-BG" b="1" dirty="0">
                <a:solidFill>
                  <a:srgbClr val="0D4165"/>
                </a:solidFill>
              </a:rPr>
              <a:t>ДЕЙНОСТИ И ФАЗИ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z="2400" b="1" u="sng" dirty="0">
                <a:solidFill>
                  <a:srgbClr val="1B5A89"/>
                </a:solidFill>
              </a:rPr>
              <a:t>ОСНОВНА ДЕЙНОСТ </a:t>
            </a:r>
            <a:r>
              <a:rPr lang="bg-BG" sz="2400" b="1" u="sng" dirty="0" smtClean="0">
                <a:solidFill>
                  <a:srgbClr val="1B5A89"/>
                </a:solidFill>
              </a:rPr>
              <a:t>3 </a:t>
            </a:r>
          </a:p>
          <a:p>
            <a:pPr marL="800100" lvl="2" indent="0">
              <a:buNone/>
            </a:pPr>
            <a:endParaRPr lang="ru-RU" altLang="bg-BG" sz="1300" b="1" dirty="0" smtClean="0">
              <a:solidFill>
                <a:srgbClr val="1B5A89"/>
              </a:solidFill>
            </a:endParaRPr>
          </a:p>
          <a:p>
            <a:pPr marL="800100" lvl="2" indent="0">
              <a:buNone/>
            </a:pPr>
            <a:r>
              <a:rPr lang="ru-RU" altLang="bg-BG" b="1" dirty="0" smtClean="0">
                <a:solidFill>
                  <a:srgbClr val="1B5A89"/>
                </a:solidFill>
              </a:rPr>
              <a:t>Обучение </a:t>
            </a:r>
            <a:r>
              <a:rPr lang="ru-RU" altLang="bg-BG" b="1" dirty="0">
                <a:solidFill>
                  <a:srgbClr val="1B5A89"/>
                </a:solidFill>
              </a:rPr>
              <a:t>на 80 служители на АМ </a:t>
            </a:r>
            <a:endParaRPr lang="ru-RU" altLang="bg-BG" b="1" dirty="0" smtClean="0">
              <a:solidFill>
                <a:srgbClr val="1B5A89"/>
              </a:solidFill>
            </a:endParaRPr>
          </a:p>
          <a:p>
            <a:pPr lvl="2" indent="-342900"/>
            <a:r>
              <a:rPr lang="ru-RU" altLang="bg-BG" b="1" dirty="0" smtClean="0">
                <a:solidFill>
                  <a:srgbClr val="1B5A89"/>
                </a:solidFill>
              </a:rPr>
              <a:t>60 </a:t>
            </a:r>
            <a:r>
              <a:rPr lang="ru-RU" altLang="bg-BG" b="1" dirty="0">
                <a:solidFill>
                  <a:srgbClr val="1B5A89"/>
                </a:solidFill>
              </a:rPr>
              <a:t>потребители за работа с реализираните функционалности по дейността</a:t>
            </a:r>
          </a:p>
          <a:p>
            <a:pPr lvl="2" indent="-342900"/>
            <a:r>
              <a:rPr lang="ru-RU" altLang="bg-BG" b="1" dirty="0" smtClean="0">
                <a:solidFill>
                  <a:srgbClr val="1B5A89"/>
                </a:solidFill>
              </a:rPr>
              <a:t>20 администратори</a:t>
            </a:r>
            <a:endParaRPr lang="bg-BG" b="1" dirty="0">
              <a:solidFill>
                <a:srgbClr val="1B5A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8631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998984"/>
          </a:xfrm>
        </p:spPr>
        <p:txBody>
          <a:bodyPr>
            <a:normAutofit/>
          </a:bodyPr>
          <a:lstStyle/>
          <a:p>
            <a:r>
              <a:rPr lang="bg-BG" b="1" dirty="0">
                <a:solidFill>
                  <a:srgbClr val="0D4165"/>
                </a:solidFill>
              </a:rPr>
              <a:t>Очаквани резултати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8076" y="1556792"/>
            <a:ext cx="9133843" cy="3888432"/>
            <a:chOff x="1719139" y="1946796"/>
            <a:chExt cx="9433350" cy="4025091"/>
          </a:xfrm>
        </p:grpSpPr>
        <p:sp>
          <p:nvSpPr>
            <p:cNvPr id="5" name="Freeform 4"/>
            <p:cNvSpPr/>
            <p:nvPr/>
          </p:nvSpPr>
          <p:spPr>
            <a:xfrm>
              <a:off x="2095161" y="2677760"/>
              <a:ext cx="2581828" cy="3294127"/>
            </a:xfrm>
            <a:custGeom>
              <a:avLst/>
              <a:gdLst>
                <a:gd name="connsiteX0" fmla="*/ 0 w 2581827"/>
                <a:gd name="connsiteY0" fmla="*/ 0 h 3294127"/>
                <a:gd name="connsiteX1" fmla="*/ 2581827 w 2581827"/>
                <a:gd name="connsiteY1" fmla="*/ 0 h 3294127"/>
                <a:gd name="connsiteX2" fmla="*/ 2581827 w 2581827"/>
                <a:gd name="connsiteY2" fmla="*/ 3294127 h 3294127"/>
                <a:gd name="connsiteX3" fmla="*/ 0 w 2581827"/>
                <a:gd name="connsiteY3" fmla="*/ 3294127 h 3294127"/>
                <a:gd name="connsiteX4" fmla="*/ 0 w 2581827"/>
                <a:gd name="connsiteY4" fmla="*/ 0 h 3294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1827" h="3294127">
                  <a:moveTo>
                    <a:pt x="0" y="0"/>
                  </a:moveTo>
                  <a:lnTo>
                    <a:pt x="2581827" y="0"/>
                  </a:lnTo>
                  <a:lnTo>
                    <a:pt x="2581827" y="3294127"/>
                  </a:lnTo>
                  <a:lnTo>
                    <a:pt x="0" y="329412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3092" tIns="142240" rIns="142241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bg-BG" sz="2000" kern="1200" dirty="0" smtClean="0">
                <a:latin typeface="+mn-lt"/>
              </a:endParaRP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dirty="0">
                  <a:solidFill>
                    <a:srgbClr val="0D4165"/>
                  </a:solidFill>
                </a:rPr>
                <a:t>Развитие на ИА на АМ за:</a:t>
              </a: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dirty="0">
                  <a:solidFill>
                    <a:srgbClr val="0D4165"/>
                  </a:solidFill>
                </a:rPr>
                <a:t>- </a:t>
              </a:r>
              <a:r>
                <a:rPr lang="ru-RU" sz="2000" dirty="0" smtClean="0">
                  <a:solidFill>
                    <a:srgbClr val="0D4165"/>
                  </a:solidFill>
                </a:rPr>
                <a:t>Анали на риска</a:t>
              </a:r>
              <a:endParaRPr lang="ru-RU" sz="2000" dirty="0">
                <a:solidFill>
                  <a:srgbClr val="0D4165"/>
                </a:solidFill>
              </a:endParaRP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solidFill>
                    <a:srgbClr val="0D4165"/>
                  </a:solidFill>
                </a:rPr>
                <a:t>- </a:t>
              </a:r>
              <a:r>
                <a:rPr lang="ru-RU" sz="2000" dirty="0" smtClean="0">
                  <a:solidFill>
                    <a:srgbClr val="0D4165"/>
                  </a:solidFill>
                </a:rPr>
                <a:t>ОРИ</a:t>
              </a:r>
              <a:endParaRPr lang="ru-RU" sz="2000" dirty="0">
                <a:solidFill>
                  <a:srgbClr val="0D4165"/>
                </a:solidFill>
              </a:endParaRP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solidFill>
                    <a:srgbClr val="0D4165"/>
                  </a:solidFill>
                </a:rPr>
                <a:t>- </a:t>
              </a:r>
              <a:r>
                <a:rPr lang="ru-RU" sz="2000" dirty="0" smtClean="0">
                  <a:solidFill>
                    <a:srgbClr val="0D4165"/>
                  </a:solidFill>
                </a:rPr>
                <a:t>АНП</a:t>
              </a:r>
              <a:endParaRPr lang="ru-RU" sz="2000" dirty="0">
                <a:solidFill>
                  <a:srgbClr val="0D4165"/>
                </a:solidFill>
              </a:endParaRP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solidFill>
                    <a:srgbClr val="0D4165"/>
                  </a:solidFill>
                </a:rPr>
                <a:t>- </a:t>
              </a:r>
              <a:r>
                <a:rPr lang="ru-RU" sz="2000" dirty="0" smtClean="0">
                  <a:solidFill>
                    <a:srgbClr val="0D4165"/>
                  </a:solidFill>
                </a:rPr>
                <a:t>ДПС</a:t>
              </a:r>
              <a:endParaRPr lang="ru-RU" sz="2000" dirty="0">
                <a:solidFill>
                  <a:srgbClr val="0D4165"/>
                </a:solidFill>
              </a:endParaRPr>
            </a:p>
            <a:p>
              <a:pPr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solidFill>
                    <a:srgbClr val="0D4165"/>
                  </a:solidFill>
                </a:rPr>
                <a:t>- </a:t>
              </a:r>
              <a:r>
                <a:rPr lang="ru-RU" sz="2000" dirty="0" smtClean="0">
                  <a:solidFill>
                    <a:srgbClr val="0D4165"/>
                  </a:solidFill>
                </a:rPr>
                <a:t>РЕЗМА </a:t>
              </a:r>
              <a:r>
                <a:rPr lang="en-US" sz="2000" dirty="0">
                  <a:solidFill>
                    <a:srgbClr val="0D4165"/>
                  </a:solidFill>
                </a:rPr>
                <a:t>(</a:t>
              </a:r>
              <a:r>
                <a:rPr lang="ru-RU" sz="2000" dirty="0">
                  <a:solidFill>
                    <a:srgbClr val="0D4165"/>
                  </a:solidFill>
                </a:rPr>
                <a:t>RegiX</a:t>
              </a:r>
              <a:r>
                <a:rPr lang="en-US" sz="2000" dirty="0">
                  <a:solidFill>
                    <a:srgbClr val="0D4165"/>
                  </a:solidFill>
                </a:rPr>
                <a:t>)</a:t>
              </a:r>
            </a:p>
          </p:txBody>
        </p:sp>
        <p:sp>
          <p:nvSpPr>
            <p:cNvPr id="6" name="Freeform 5"/>
            <p:cNvSpPr/>
            <p:nvPr/>
          </p:nvSpPr>
          <p:spPr>
            <a:xfrm>
              <a:off x="1719139" y="2041612"/>
              <a:ext cx="957151" cy="992856"/>
            </a:xfrm>
            <a:custGeom>
              <a:avLst/>
              <a:gdLst>
                <a:gd name="connsiteX0" fmla="*/ 0 w 957151"/>
                <a:gd name="connsiteY0" fmla="*/ 496428 h 992856"/>
                <a:gd name="connsiteX1" fmla="*/ 478576 w 957151"/>
                <a:gd name="connsiteY1" fmla="*/ 0 h 992856"/>
                <a:gd name="connsiteX2" fmla="*/ 957152 w 957151"/>
                <a:gd name="connsiteY2" fmla="*/ 496428 h 992856"/>
                <a:gd name="connsiteX3" fmla="*/ 478576 w 957151"/>
                <a:gd name="connsiteY3" fmla="*/ 992856 h 992856"/>
                <a:gd name="connsiteX4" fmla="*/ 0 w 957151"/>
                <a:gd name="connsiteY4" fmla="*/ 496428 h 99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151" h="992856">
                  <a:moveTo>
                    <a:pt x="0" y="496428"/>
                  </a:moveTo>
                  <a:cubicBezTo>
                    <a:pt x="0" y="222258"/>
                    <a:pt x="214266" y="0"/>
                    <a:pt x="478576" y="0"/>
                  </a:cubicBezTo>
                  <a:cubicBezTo>
                    <a:pt x="742886" y="0"/>
                    <a:pt x="957152" y="222258"/>
                    <a:pt x="957152" y="496428"/>
                  </a:cubicBezTo>
                  <a:cubicBezTo>
                    <a:pt x="957152" y="770598"/>
                    <a:pt x="742886" y="992856"/>
                    <a:pt x="478576" y="992856"/>
                  </a:cubicBezTo>
                  <a:cubicBezTo>
                    <a:pt x="214266" y="992856"/>
                    <a:pt x="0" y="770598"/>
                    <a:pt x="0" y="49642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0172" tIns="145400" rIns="140172" bIns="14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b="1" kern="1200" dirty="0" smtClean="0">
                  <a:latin typeface="+mn-lt"/>
                </a:rPr>
                <a:t>ОД 1</a:t>
              </a:r>
              <a:endParaRPr lang="en-US" sz="2000" b="1" kern="1200" dirty="0">
                <a:latin typeface="+mn-lt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5360273" y="2751944"/>
              <a:ext cx="2589336" cy="3198433"/>
            </a:xfrm>
            <a:custGeom>
              <a:avLst/>
              <a:gdLst>
                <a:gd name="connsiteX0" fmla="*/ 0 w 2589336"/>
                <a:gd name="connsiteY0" fmla="*/ 0 h 3198433"/>
                <a:gd name="connsiteX1" fmla="*/ 2589336 w 2589336"/>
                <a:gd name="connsiteY1" fmla="*/ 0 h 3198433"/>
                <a:gd name="connsiteX2" fmla="*/ 2589336 w 2589336"/>
                <a:gd name="connsiteY2" fmla="*/ 3198433 h 3198433"/>
                <a:gd name="connsiteX3" fmla="*/ 0 w 2589336"/>
                <a:gd name="connsiteY3" fmla="*/ 3198433 h 3198433"/>
                <a:gd name="connsiteX4" fmla="*/ 0 w 2589336"/>
                <a:gd name="connsiteY4" fmla="*/ 0 h 31984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9336" h="3198433">
                  <a:moveTo>
                    <a:pt x="0" y="0"/>
                  </a:moveTo>
                  <a:lnTo>
                    <a:pt x="2589336" y="0"/>
                  </a:lnTo>
                  <a:lnTo>
                    <a:pt x="2589336" y="3198433"/>
                  </a:lnTo>
                  <a:lnTo>
                    <a:pt x="0" y="319843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4293" tIns="142240" rIns="142241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bg-BG" sz="2000" kern="1200" dirty="0" smtClean="0">
                <a:solidFill>
                  <a:srgbClr val="0D4165"/>
                </a:solidFill>
                <a:latin typeface="+mn-lt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kern="1200" dirty="0" smtClean="0">
                  <a:solidFill>
                    <a:srgbClr val="0D4165"/>
                  </a:solidFill>
                  <a:latin typeface="+mn-lt"/>
                </a:rPr>
                <a:t>Въвеждане на ИА на АМ за: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 smtClean="0">
                  <a:solidFill>
                    <a:srgbClr val="0D4165"/>
                  </a:solidFill>
                  <a:latin typeface="+mn-lt"/>
                </a:rPr>
                <a:t>- </a:t>
              </a:r>
              <a:r>
                <a:rPr lang="ru-RU" sz="2000" kern="1200" dirty="0" smtClean="0">
                  <a:solidFill>
                    <a:srgbClr val="0D4165"/>
                  </a:solidFill>
                  <a:latin typeface="+mn-lt"/>
                </a:rPr>
                <a:t>Модул А</a:t>
              </a:r>
              <a:r>
                <a:rPr lang="bg-BG" sz="2000" kern="1200" dirty="0" smtClean="0">
                  <a:solidFill>
                    <a:srgbClr val="0D4165"/>
                  </a:solidFill>
                  <a:latin typeface="+mn-lt"/>
                </a:rPr>
                <a:t>Р</a:t>
              </a:r>
              <a:endParaRPr lang="ru-RU" sz="2000" kern="1200" dirty="0" smtClean="0">
                <a:solidFill>
                  <a:srgbClr val="0D4165"/>
                </a:solidFill>
                <a:latin typeface="+mn-lt"/>
              </a:endParaRP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0D4165"/>
                  </a:solidFill>
                  <a:latin typeface="+mn-lt"/>
                </a:rPr>
                <a:t>- Модул ОРИ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0D4165"/>
                  </a:solidFill>
                  <a:latin typeface="+mn-lt"/>
                </a:rPr>
                <a:t>- Модул АНП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0D4165"/>
                  </a:solidFill>
                  <a:latin typeface="+mn-lt"/>
                </a:rPr>
                <a:t>- Модул ДПС</a:t>
              </a:r>
            </a:p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rgbClr val="0D4165"/>
                  </a:solidFill>
                  <a:latin typeface="+mn-lt"/>
                </a:rPr>
                <a:t>- Модул РЕЗМА </a:t>
              </a:r>
              <a:r>
                <a:rPr lang="en-US" sz="2000" kern="1200" dirty="0" smtClean="0">
                  <a:solidFill>
                    <a:srgbClr val="0D4165"/>
                  </a:solidFill>
                  <a:latin typeface="+mn-lt"/>
                </a:rPr>
                <a:t>(</a:t>
              </a:r>
              <a:r>
                <a:rPr lang="ru-RU" sz="2000" kern="1200" dirty="0" smtClean="0">
                  <a:solidFill>
                    <a:srgbClr val="0D4165"/>
                  </a:solidFill>
                  <a:latin typeface="+mn-lt"/>
                </a:rPr>
                <a:t>RegiX</a:t>
              </a:r>
              <a:r>
                <a:rPr lang="en-US" sz="2000" kern="1200" dirty="0" smtClean="0">
                  <a:solidFill>
                    <a:srgbClr val="0D4165"/>
                  </a:solidFill>
                  <a:latin typeface="+mn-lt"/>
                </a:rPr>
                <a:t>)</a:t>
              </a:r>
              <a:endParaRPr lang="en-US" sz="2000" kern="1200" dirty="0">
                <a:latin typeface="+mn-lt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4934094" y="1946796"/>
              <a:ext cx="957108" cy="991039"/>
            </a:xfrm>
            <a:custGeom>
              <a:avLst/>
              <a:gdLst>
                <a:gd name="connsiteX0" fmla="*/ 0 w 957108"/>
                <a:gd name="connsiteY0" fmla="*/ 495520 h 991039"/>
                <a:gd name="connsiteX1" fmla="*/ 478554 w 957108"/>
                <a:gd name="connsiteY1" fmla="*/ 0 h 991039"/>
                <a:gd name="connsiteX2" fmla="*/ 957108 w 957108"/>
                <a:gd name="connsiteY2" fmla="*/ 495520 h 991039"/>
                <a:gd name="connsiteX3" fmla="*/ 478554 w 957108"/>
                <a:gd name="connsiteY3" fmla="*/ 991040 h 991039"/>
                <a:gd name="connsiteX4" fmla="*/ 0 w 957108"/>
                <a:gd name="connsiteY4" fmla="*/ 495520 h 991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108" h="991039">
                  <a:moveTo>
                    <a:pt x="0" y="495520"/>
                  </a:moveTo>
                  <a:cubicBezTo>
                    <a:pt x="0" y="221852"/>
                    <a:pt x="214256" y="0"/>
                    <a:pt x="478554" y="0"/>
                  </a:cubicBezTo>
                  <a:cubicBezTo>
                    <a:pt x="742852" y="0"/>
                    <a:pt x="957108" y="221852"/>
                    <a:pt x="957108" y="495520"/>
                  </a:cubicBezTo>
                  <a:cubicBezTo>
                    <a:pt x="957108" y="769188"/>
                    <a:pt x="742852" y="991040"/>
                    <a:pt x="478554" y="991040"/>
                  </a:cubicBezTo>
                  <a:cubicBezTo>
                    <a:pt x="214256" y="991040"/>
                    <a:pt x="0" y="769188"/>
                    <a:pt x="0" y="495520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0165" tIns="145134" rIns="140165" bIns="145134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b="1" kern="1200" dirty="0" smtClean="0">
                  <a:latin typeface="+mn-lt"/>
                </a:rPr>
                <a:t>ОД 2</a:t>
              </a:r>
              <a:endParaRPr lang="en-US" sz="2000" b="1" kern="1200" dirty="0">
                <a:latin typeface="+mn-lt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8599936" y="2629568"/>
              <a:ext cx="2552553" cy="3226203"/>
            </a:xfrm>
            <a:custGeom>
              <a:avLst/>
              <a:gdLst>
                <a:gd name="connsiteX0" fmla="*/ 0 w 2552553"/>
                <a:gd name="connsiteY0" fmla="*/ 0 h 3226203"/>
                <a:gd name="connsiteX1" fmla="*/ 2552553 w 2552553"/>
                <a:gd name="connsiteY1" fmla="*/ 0 h 3226203"/>
                <a:gd name="connsiteX2" fmla="*/ 2552553 w 2552553"/>
                <a:gd name="connsiteY2" fmla="*/ 3226203 h 3226203"/>
                <a:gd name="connsiteX3" fmla="*/ 0 w 2552553"/>
                <a:gd name="connsiteY3" fmla="*/ 3226203 h 3226203"/>
                <a:gd name="connsiteX4" fmla="*/ 0 w 2552553"/>
                <a:gd name="connsiteY4" fmla="*/ 0 h 3226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52553" h="3226203">
                  <a:moveTo>
                    <a:pt x="0" y="0"/>
                  </a:moveTo>
                  <a:lnTo>
                    <a:pt x="2552553" y="0"/>
                  </a:lnTo>
                  <a:lnTo>
                    <a:pt x="2552553" y="3226203"/>
                  </a:lnTo>
                  <a:lnTo>
                    <a:pt x="0" y="3226203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8409" tIns="142240" rIns="-1" bIns="14224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kern="1200" dirty="0" smtClean="0">
                  <a:solidFill>
                    <a:srgbClr val="0D4165"/>
                  </a:solidFill>
                  <a:latin typeface="+mn-lt"/>
                </a:rPr>
                <a:t>Обучени </a:t>
              </a:r>
              <a:r>
                <a:rPr lang="bg-BG" sz="1800" kern="1200" dirty="0" smtClean="0">
                  <a:solidFill>
                    <a:srgbClr val="0D4165"/>
                  </a:solidFill>
                  <a:latin typeface="+mn-lt"/>
                </a:rPr>
                <a:t>60 потребителя и 20 администратора</a:t>
              </a:r>
              <a:endParaRPr lang="en-US" sz="1800" kern="1200" dirty="0">
                <a:solidFill>
                  <a:srgbClr val="0D4165"/>
                </a:solidFill>
                <a:latin typeface="+mn-lt"/>
              </a:endParaRPr>
            </a:p>
          </p:txBody>
        </p:sp>
        <p:sp>
          <p:nvSpPr>
            <p:cNvPr id="10" name="Freeform 9"/>
            <p:cNvSpPr/>
            <p:nvPr/>
          </p:nvSpPr>
          <p:spPr>
            <a:xfrm>
              <a:off x="8419671" y="2034599"/>
              <a:ext cx="957151" cy="992856"/>
            </a:xfrm>
            <a:custGeom>
              <a:avLst/>
              <a:gdLst>
                <a:gd name="connsiteX0" fmla="*/ 0 w 957151"/>
                <a:gd name="connsiteY0" fmla="*/ 496428 h 992856"/>
                <a:gd name="connsiteX1" fmla="*/ 478576 w 957151"/>
                <a:gd name="connsiteY1" fmla="*/ 0 h 992856"/>
                <a:gd name="connsiteX2" fmla="*/ 957152 w 957151"/>
                <a:gd name="connsiteY2" fmla="*/ 496428 h 992856"/>
                <a:gd name="connsiteX3" fmla="*/ 478576 w 957151"/>
                <a:gd name="connsiteY3" fmla="*/ 992856 h 992856"/>
                <a:gd name="connsiteX4" fmla="*/ 0 w 957151"/>
                <a:gd name="connsiteY4" fmla="*/ 496428 h 992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7151" h="992856">
                  <a:moveTo>
                    <a:pt x="0" y="496428"/>
                  </a:moveTo>
                  <a:cubicBezTo>
                    <a:pt x="0" y="222258"/>
                    <a:pt x="214266" y="0"/>
                    <a:pt x="478576" y="0"/>
                  </a:cubicBezTo>
                  <a:cubicBezTo>
                    <a:pt x="742886" y="0"/>
                    <a:pt x="957152" y="222258"/>
                    <a:pt x="957152" y="496428"/>
                  </a:cubicBezTo>
                  <a:cubicBezTo>
                    <a:pt x="957152" y="770598"/>
                    <a:pt x="742886" y="992856"/>
                    <a:pt x="478576" y="992856"/>
                  </a:cubicBezTo>
                  <a:cubicBezTo>
                    <a:pt x="214266" y="992856"/>
                    <a:pt x="0" y="770598"/>
                    <a:pt x="0" y="496428"/>
                  </a:cubicBez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0172" tIns="145400" rIns="140172" bIns="14540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bg-BG" sz="2000" b="1" kern="1200" dirty="0" smtClean="0">
                  <a:latin typeface="+mn-lt"/>
                </a:rPr>
                <a:t>ОД 3</a:t>
              </a:r>
              <a:endParaRPr lang="en-US" sz="2000" b="1" kern="120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584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955</TotalTime>
  <Words>736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тема</vt:lpstr>
      <vt:lpstr>PowerPoint Presentation</vt:lpstr>
      <vt:lpstr>ДЕЙНОСТ 3 </vt:lpstr>
      <vt:lpstr>PowerPoint Presentation</vt:lpstr>
      <vt:lpstr>ЦЕЛ НА ДЕЙНОСТ 3 </vt:lpstr>
      <vt:lpstr>ЦЕЛ НА ДЕЙНОСТ 3 </vt:lpstr>
      <vt:lpstr> ДЕЙНОСТИ И ФАЗИ</vt:lpstr>
      <vt:lpstr>ДЕЙНОСТИ И ФАЗИ</vt:lpstr>
      <vt:lpstr>ДЕЙНОСТИ И ФАЗИ</vt:lpstr>
      <vt:lpstr>Очаквани резултати</vt:lpstr>
      <vt:lpstr>Очаквани резултати</vt:lpstr>
      <vt:lpstr>СРОК ЗА ИЗПЪЛНЕНИЕ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Genova</cp:lastModifiedBy>
  <cp:revision>38</cp:revision>
  <cp:lastPrinted>2020-06-14T15:22:38Z</cp:lastPrinted>
  <dcterms:created xsi:type="dcterms:W3CDTF">2020-05-12T09:06:58Z</dcterms:created>
  <dcterms:modified xsi:type="dcterms:W3CDTF">2020-06-19T07:35:27Z</dcterms:modified>
</cp:coreProperties>
</file>