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75" r:id="rId3"/>
    <p:sldId id="277" r:id="rId4"/>
    <p:sldId id="278" r:id="rId5"/>
    <p:sldId id="279" r:id="rId6"/>
    <p:sldId id="280" r:id="rId7"/>
    <p:sldId id="281" r:id="rId8"/>
    <p:sldId id="282" r:id="rId9"/>
    <p:sldId id="286" r:id="rId10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66191-5F95-4FEE-850D-5C33C1880AED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3812F-3BE7-4E64-AEA7-42C419FEF0E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096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280920" cy="4032448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 4:</a:t>
            </a:r>
            <a:r>
              <a:rPr lang="en-US" sz="2000" b="1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en-US" sz="2000" b="1" dirty="0" smtClean="0">
                <a:solidFill>
                  <a:schemeClr val="tx2"/>
                </a:solidFill>
                <a:latin typeface="+mn-lt"/>
              </a:rPr>
            </a:b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 „Развитие </a:t>
            </a:r>
            <a:r>
              <a:rPr lang="ru-RU" sz="2000" b="1" dirty="0">
                <a:solidFill>
                  <a:schemeClr val="tx2"/>
                </a:solidFill>
                <a:latin typeface="+mn-lt"/>
              </a:rPr>
              <a:t>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</a:t>
            </a:r>
            <a:r>
              <a:rPr lang="ru-RU" sz="2000" b="1" dirty="0" smtClean="0">
                <a:solidFill>
                  <a:schemeClr val="tx2"/>
                </a:solidFill>
                <a:latin typeface="+mn-lt"/>
              </a:rPr>
              <a:t>)”</a:t>
            </a:r>
            <a:endParaRPr lang="bg-BG" sz="22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936104"/>
          </a:xfrm>
        </p:spPr>
        <p:txBody>
          <a:bodyPr>
            <a:normAutofit/>
          </a:bodyPr>
          <a:lstStyle/>
          <a:p>
            <a:r>
              <a:rPr lang="bg-BG" sz="3200" b="1" dirty="0" smtClean="0">
                <a:solidFill>
                  <a:schemeClr val="tx2"/>
                </a:solidFill>
                <a:latin typeface="+mn-lt"/>
              </a:rPr>
              <a:t>Цел и очаквани резултати от проекта</a:t>
            </a:r>
            <a:endParaRPr lang="en-US" sz="32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sz="1100" dirty="0" smtClean="0">
                <a:solidFill>
                  <a:schemeClr val="tx2"/>
                </a:solidFill>
              </a:rPr>
              <a:t>Основна цел е </a:t>
            </a:r>
            <a:r>
              <a:rPr lang="bg-BG" sz="1100" dirty="0">
                <a:solidFill>
                  <a:schemeClr val="tx2"/>
                </a:solidFill>
              </a:rPr>
              <a:t>Трансформиране на митническата администрация в цифрова администрация посредством интеграция на информационни процеси и данни и реализиране на съюзните и национални функционални изисквания към БИМИС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 smtClean="0">
                <a:solidFill>
                  <a:schemeClr val="tx2"/>
                </a:solidFill>
              </a:rPr>
              <a:t>Резултати: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 smtClean="0">
                <a:solidFill>
                  <a:schemeClr val="tx2"/>
                </a:solidFill>
              </a:rPr>
              <a:t>1.Развита </a:t>
            </a:r>
            <a:r>
              <a:rPr lang="bg-BG" sz="1100" dirty="0">
                <a:solidFill>
                  <a:schemeClr val="tx2"/>
                </a:solidFill>
              </a:rPr>
              <a:t>Институционална архитектура на АМ за митнически процеси, свързани с разширяване на склада от данни (Data </a:t>
            </a:r>
            <a:r>
              <a:rPr lang="bg-BG" sz="1100" dirty="0" err="1">
                <a:solidFill>
                  <a:schemeClr val="tx2"/>
                </a:solidFill>
              </a:rPr>
              <a:t>Warehouse</a:t>
            </a:r>
            <a:r>
              <a:rPr lang="bg-BG" sz="1100" dirty="0">
                <a:solidFill>
                  <a:schemeClr val="tx2"/>
                </a:solidFill>
              </a:rPr>
              <a:t>) по отношение на справочно-аналитичните изисквания на целева област „Развитие на митническата информационна система – БИМИС 2020“ и </a:t>
            </a:r>
            <a:r>
              <a:rPr lang="bg-BG" sz="1100" dirty="0" smtClean="0">
                <a:solidFill>
                  <a:schemeClr val="tx2"/>
                </a:solidFill>
              </a:rPr>
              <a:t>по-конкретно</a:t>
            </a:r>
            <a:r>
              <a:rPr lang="bg-BG" sz="1100" dirty="0">
                <a:solidFill>
                  <a:schemeClr val="tx2"/>
                </a:solidFill>
              </a:rPr>
              <a:t>, по отношение на МИСВ, МЗ, МИСТ и МИСИ, чрез изготвени и одобрени 6 бр. документи: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1.1.Анализ на съществуващата архитектура и модел на данните в склада от данни (Data </a:t>
            </a:r>
            <a:r>
              <a:rPr lang="bg-BG" sz="1100" dirty="0" err="1">
                <a:solidFill>
                  <a:schemeClr val="tx2"/>
                </a:solidFill>
              </a:rPr>
              <a:t>Warehouse</a:t>
            </a:r>
            <a:r>
              <a:rPr lang="bg-BG" sz="1100" dirty="0">
                <a:solidFill>
                  <a:schemeClr val="tx2"/>
                </a:solidFill>
              </a:rPr>
              <a:t>)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1.2.Анализ на процесите по интеграция на данните и етапите на захранване на склада от данни 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1.3.Анализ на източниците, каталог на активите от данни за основните митнически процеси 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1.4.Бизнес речник на данните и атрибутите за основните митнически процеси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1.5.Дефиниции, формулировки и методи за измерване на ключовите индикатори за основните митнически процеси </a:t>
            </a:r>
            <a:endParaRPr lang="en-US" sz="1100" dirty="0">
              <a:solidFill>
                <a:schemeClr val="tx2"/>
              </a:solidFill>
            </a:endParaRPr>
          </a:p>
          <a:p>
            <a:pPr marL="0" lvl="0" indent="0" fontAlgn="base">
              <a:buNone/>
            </a:pPr>
            <a:r>
              <a:rPr lang="bg-BG" sz="1100" dirty="0">
                <a:solidFill>
                  <a:schemeClr val="tx2"/>
                </a:solidFill>
              </a:rPr>
              <a:t>6.Логически модели на склада от данни.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2.Въведена Институционална архитектура на АМ, чрез: </a:t>
            </a:r>
            <a:endParaRPr lang="en-US" sz="1100" dirty="0">
              <a:solidFill>
                <a:schemeClr val="tx2"/>
              </a:solidFill>
            </a:endParaRPr>
          </a:p>
          <a:p>
            <a:pPr marL="0" lvl="0" indent="0" fontAlgn="base">
              <a:buNone/>
            </a:pPr>
            <a:r>
              <a:rPr lang="bg-BG" sz="1100" dirty="0">
                <a:solidFill>
                  <a:schemeClr val="tx2"/>
                </a:solidFill>
              </a:rPr>
              <a:t>1.Реализирани, тествани и внедрени 3 броя процеси/функции/процедури: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2.1.1.Процедури по интеграция на данните в митническата област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2.1.2.Изграден физически модел на склада от данни в митническата област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2.1.3.Реализирана визуализация на данните: Изградени оперативни отчети и аналитични справки и </a:t>
            </a:r>
            <a:r>
              <a:rPr lang="bg-BG" sz="1100" dirty="0" err="1">
                <a:solidFill>
                  <a:schemeClr val="tx2"/>
                </a:solidFill>
              </a:rPr>
              <a:t>дашборди</a:t>
            </a:r>
            <a:r>
              <a:rPr lang="bg-BG" sz="1100" dirty="0">
                <a:solidFill>
                  <a:schemeClr val="tx2"/>
                </a:solidFill>
              </a:rPr>
              <a:t> в митническата област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2.2.Реализирана интеграция между склада от данни и СУИД на базата на адаптирания подход за предоставяне на права за достъп до склада от данни с правилата и принципите при създаване на роли в ИС на АМ. </a:t>
            </a:r>
            <a:endParaRPr lang="en-US" sz="11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1100" dirty="0">
                <a:solidFill>
                  <a:schemeClr val="tx2"/>
                </a:solidFill>
              </a:rPr>
              <a:t>3.Обучени 37 бр. служители на АМ (5 бр. администратори, 12 бр. анализатори на данни, 20 бр. крайни потребители).</a:t>
            </a:r>
            <a:endParaRPr lang="en-US" sz="1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81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>
                <a:solidFill>
                  <a:schemeClr val="tx2"/>
                </a:solidFill>
                <a:latin typeface="+mn-lt"/>
              </a:rPr>
              <a:t>Склад данни</a:t>
            </a:r>
            <a:endParaRPr lang="en-US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bg-BG" sz="2000" dirty="0">
                <a:solidFill>
                  <a:schemeClr val="tx2"/>
                </a:solidFill>
              </a:rPr>
              <a:t>Дефиниция: дефиницията на </a:t>
            </a:r>
            <a:r>
              <a:rPr lang="en-US" sz="2000" dirty="0" err="1">
                <a:solidFill>
                  <a:schemeClr val="tx2"/>
                </a:solidFill>
              </a:rPr>
              <a:t>Уилям</a:t>
            </a:r>
            <a:r>
              <a:rPr lang="en-US" sz="2000" dirty="0">
                <a:solidFill>
                  <a:schemeClr val="tx2"/>
                </a:solidFill>
              </a:rPr>
              <a:t> Х. </a:t>
            </a:r>
            <a:r>
              <a:rPr lang="en-US" sz="2000" dirty="0" err="1" smtClean="0">
                <a:solidFill>
                  <a:schemeClr val="tx2"/>
                </a:solidFill>
              </a:rPr>
              <a:t>Инмон</a:t>
            </a:r>
            <a:r>
              <a:rPr lang="bg-BG" sz="2000" dirty="0" smtClean="0">
                <a:solidFill>
                  <a:schemeClr val="tx2"/>
                </a:solidFill>
              </a:rPr>
              <a:t>:</a:t>
            </a:r>
            <a:r>
              <a:rPr lang="en-US" sz="2000" dirty="0" smtClean="0">
                <a:solidFill>
                  <a:schemeClr val="tx2"/>
                </a:solidFill>
              </a:rPr>
              <a:t>  </a:t>
            </a:r>
            <a:r>
              <a:rPr lang="bg-BG" sz="2000" dirty="0">
                <a:solidFill>
                  <a:schemeClr val="tx2"/>
                </a:solidFill>
              </a:rPr>
              <a:t>Складовете от данни са </a:t>
            </a:r>
            <a:r>
              <a:rPr lang="bg-BG" sz="2000" b="1" dirty="0">
                <a:solidFill>
                  <a:schemeClr val="tx2"/>
                </a:solidFill>
              </a:rPr>
              <a:t>предметно-ориентирани</a:t>
            </a:r>
            <a:r>
              <a:rPr lang="bg-BG" sz="2000" dirty="0">
                <a:solidFill>
                  <a:schemeClr val="tx2"/>
                </a:solidFill>
              </a:rPr>
              <a:t>, </a:t>
            </a:r>
            <a:r>
              <a:rPr lang="bg-BG" sz="2000" b="1" dirty="0">
                <a:solidFill>
                  <a:schemeClr val="tx2"/>
                </a:solidFill>
              </a:rPr>
              <a:t>интегрирани</a:t>
            </a:r>
            <a:r>
              <a:rPr lang="bg-BG" sz="2000" dirty="0">
                <a:solidFill>
                  <a:schemeClr val="tx2"/>
                </a:solidFill>
              </a:rPr>
              <a:t>, </a:t>
            </a:r>
            <a:r>
              <a:rPr lang="bg-BG" sz="2000" b="1" dirty="0">
                <a:solidFill>
                  <a:schemeClr val="tx2"/>
                </a:solidFill>
              </a:rPr>
              <a:t>зависещи от времето</a:t>
            </a:r>
            <a:r>
              <a:rPr lang="bg-BG" sz="2000" dirty="0">
                <a:solidFill>
                  <a:schemeClr val="tx2"/>
                </a:solidFill>
              </a:rPr>
              <a:t> (</a:t>
            </a:r>
            <a:r>
              <a:rPr lang="en-US" sz="2000" dirty="0">
                <a:solidFill>
                  <a:schemeClr val="tx2"/>
                </a:solidFill>
              </a:rPr>
              <a:t>time</a:t>
            </a:r>
            <a:r>
              <a:rPr lang="bg-BG" sz="2000" dirty="0">
                <a:solidFill>
                  <a:schemeClr val="tx2"/>
                </a:solidFill>
              </a:rPr>
              <a:t>-</a:t>
            </a:r>
            <a:r>
              <a:rPr lang="en-US" sz="2000" dirty="0">
                <a:solidFill>
                  <a:schemeClr val="tx2"/>
                </a:solidFill>
              </a:rPr>
              <a:t>variant</a:t>
            </a:r>
            <a:r>
              <a:rPr lang="bg-BG" sz="2000" dirty="0">
                <a:solidFill>
                  <a:schemeClr val="tx2"/>
                </a:solidFill>
              </a:rPr>
              <a:t>) и </a:t>
            </a:r>
            <a:r>
              <a:rPr lang="bg-BG" sz="2000" b="1" dirty="0">
                <a:solidFill>
                  <a:schemeClr val="tx2"/>
                </a:solidFill>
              </a:rPr>
              <a:t>статични</a:t>
            </a:r>
            <a:r>
              <a:rPr lang="bg-BG" sz="2000" dirty="0">
                <a:solidFill>
                  <a:schemeClr val="tx2"/>
                </a:solidFill>
              </a:rPr>
              <a:t> (</a:t>
            </a:r>
            <a:r>
              <a:rPr lang="en-US" sz="2000" dirty="0">
                <a:solidFill>
                  <a:schemeClr val="tx2"/>
                </a:solidFill>
              </a:rPr>
              <a:t>non</a:t>
            </a:r>
            <a:r>
              <a:rPr lang="bg-BG" sz="2000" dirty="0">
                <a:solidFill>
                  <a:schemeClr val="tx2"/>
                </a:solidFill>
              </a:rPr>
              <a:t>-</a:t>
            </a:r>
            <a:r>
              <a:rPr lang="en-US" sz="2000" dirty="0">
                <a:solidFill>
                  <a:schemeClr val="tx2"/>
                </a:solidFill>
              </a:rPr>
              <a:t>volatile</a:t>
            </a:r>
            <a:r>
              <a:rPr lang="bg-BG" sz="2000" dirty="0">
                <a:solidFill>
                  <a:schemeClr val="tx2"/>
                </a:solidFill>
              </a:rPr>
              <a:t>) колекции от данни за подпомагане процеса на вземане на управленски решения</a:t>
            </a:r>
            <a:r>
              <a:rPr lang="bg-BG" sz="2000" dirty="0" smtClean="0">
                <a:solidFill>
                  <a:schemeClr val="tx2"/>
                </a:solidFill>
              </a:rPr>
              <a:t>.</a:t>
            </a:r>
          </a:p>
          <a:p>
            <a:pPr algn="just"/>
            <a:r>
              <a:rPr lang="bg-BG" sz="2000" dirty="0" smtClean="0">
                <a:solidFill>
                  <a:schemeClr val="tx2"/>
                </a:solidFill>
              </a:rPr>
              <a:t>Казано по-просто, склада данни </a:t>
            </a:r>
            <a:r>
              <a:rPr lang="ru-RU" sz="2000" dirty="0" err="1" smtClean="0">
                <a:solidFill>
                  <a:schemeClr val="tx2"/>
                </a:solidFill>
              </a:rPr>
              <a:t>съхранява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информация </a:t>
            </a:r>
            <a:r>
              <a:rPr lang="ru-RU" sz="2000" dirty="0" err="1">
                <a:solidFill>
                  <a:schemeClr val="tx2"/>
                </a:solidFill>
              </a:rPr>
              <a:t>като</a:t>
            </a:r>
            <a:r>
              <a:rPr lang="ru-RU" sz="2000" dirty="0">
                <a:solidFill>
                  <a:schemeClr val="tx2"/>
                </a:solidFill>
              </a:rPr>
              <a:t> хранилище за </a:t>
            </a:r>
            <a:r>
              <a:rPr lang="ru-RU" sz="2000" dirty="0" err="1">
                <a:solidFill>
                  <a:schemeClr val="tx2"/>
                </a:solidFill>
              </a:rPr>
              <a:t>данни</a:t>
            </a:r>
            <a:r>
              <a:rPr lang="ru-RU" sz="2000" dirty="0">
                <a:solidFill>
                  <a:schemeClr val="tx2"/>
                </a:solidFill>
              </a:rPr>
              <a:t>, но </a:t>
            </a:r>
            <a:r>
              <a:rPr lang="ru-RU" sz="2000" dirty="0" err="1">
                <a:solidFill>
                  <a:schemeClr val="tx2"/>
                </a:solidFill>
              </a:rPr>
              <a:t>отива</a:t>
            </a:r>
            <a:r>
              <a:rPr lang="ru-RU" sz="2000" dirty="0">
                <a:solidFill>
                  <a:schemeClr val="tx2"/>
                </a:solidFill>
              </a:rPr>
              <a:t> с </a:t>
            </a:r>
            <a:r>
              <a:rPr lang="ru-RU" sz="2000" dirty="0" err="1">
                <a:solidFill>
                  <a:schemeClr val="tx2"/>
                </a:solidFill>
              </a:rPr>
              <a:t>една</a:t>
            </a:r>
            <a:r>
              <a:rPr lang="ru-RU" sz="2000" dirty="0">
                <a:solidFill>
                  <a:schemeClr val="tx2"/>
                </a:solidFill>
              </a:rPr>
              <a:t> крачка </a:t>
            </a:r>
            <a:r>
              <a:rPr lang="ru-RU" sz="2000" dirty="0" err="1">
                <a:solidFill>
                  <a:schemeClr val="tx2"/>
                </a:solidFill>
              </a:rPr>
              <a:t>по-далеч</a:t>
            </a:r>
            <a:r>
              <a:rPr lang="ru-RU" sz="2000" dirty="0">
                <a:solidFill>
                  <a:schemeClr val="tx2"/>
                </a:solidFill>
              </a:rPr>
              <a:t>: </a:t>
            </a:r>
            <a:r>
              <a:rPr lang="ru-RU" sz="2000" dirty="0" err="1">
                <a:solidFill>
                  <a:schemeClr val="tx2"/>
                </a:solidFill>
              </a:rPr>
              <a:t>дава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потребителите</a:t>
            </a:r>
            <a:r>
              <a:rPr lang="ru-RU" sz="2000" dirty="0">
                <a:solidFill>
                  <a:schemeClr val="tx2"/>
                </a:solidFill>
              </a:rPr>
              <a:t> си </a:t>
            </a:r>
            <a:r>
              <a:rPr lang="ru-RU" sz="2000" dirty="0" err="1" smtClean="0">
                <a:solidFill>
                  <a:schemeClr val="tx2"/>
                </a:solidFill>
              </a:rPr>
              <a:t>възможности</a:t>
            </a:r>
            <a:r>
              <a:rPr lang="ru-RU" sz="2000" dirty="0" smtClean="0">
                <a:solidFill>
                  <a:schemeClr val="tx2"/>
                </a:solidFill>
              </a:rPr>
              <a:t> за </a:t>
            </a:r>
            <a:r>
              <a:rPr lang="ru-RU" sz="2000" dirty="0" err="1">
                <a:solidFill>
                  <a:schemeClr val="tx2"/>
                </a:solidFill>
              </a:rPr>
              <a:t>извършване</a:t>
            </a:r>
            <a:r>
              <a:rPr lang="ru-RU" sz="2000" dirty="0">
                <a:solidFill>
                  <a:schemeClr val="tx2"/>
                </a:solidFill>
              </a:rPr>
              <a:t> на </a:t>
            </a:r>
            <a:r>
              <a:rPr lang="ru-RU" sz="2000" dirty="0" err="1">
                <a:solidFill>
                  <a:schemeClr val="tx2"/>
                </a:solidFill>
              </a:rPr>
              <a:t>изследователски</a:t>
            </a:r>
            <a:r>
              <a:rPr lang="ru-RU" sz="2000" dirty="0">
                <a:solidFill>
                  <a:schemeClr val="tx2"/>
                </a:solidFill>
              </a:rPr>
              <a:t> анализ. 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28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bg-BG" sz="1600" dirty="0">
                <a:solidFill>
                  <a:schemeClr val="tx2"/>
                </a:solidFill>
              </a:rPr>
              <a:t>Предимство на организацията на данните в склад е, че може да се съхранява голям обем от информация, да се координира обновяването на данните и взаимовръзките между информацията, събирана от различните информационни системи, организирана така, че да позволява обработката на данни, необходими за вземане на решения за управленски цели да става бързо, качествено и лесно. Позволява използване на различни средства и методи за създаване и администриране на справочна информация, изготвяне на прогнози, без това да затруднява и натоварва сървърите, обслужващи оперативните бази данни и да забавя бързодействието на информационните системи</a:t>
            </a:r>
            <a:r>
              <a:rPr lang="bg-BG" sz="1600" dirty="0" smtClean="0">
                <a:solidFill>
                  <a:schemeClr val="tx2"/>
                </a:solidFill>
              </a:rPr>
              <a:t>.</a:t>
            </a:r>
          </a:p>
          <a:p>
            <a:pPr marL="0" lvl="0" indent="457200" algn="just">
              <a:buNone/>
            </a:pPr>
            <a:r>
              <a:rPr lang="bg-BG" sz="1600" dirty="0">
                <a:solidFill>
                  <a:schemeClr val="tx2"/>
                </a:solidFill>
              </a:rPr>
              <a:t>Данните, помествани в склада данни </a:t>
            </a:r>
            <a:r>
              <a:rPr lang="en-US" sz="1600" dirty="0">
                <a:solidFill>
                  <a:schemeClr val="tx2"/>
                </a:solidFill>
              </a:rPr>
              <a:t>(DWH)</a:t>
            </a:r>
            <a:r>
              <a:rPr lang="bg-BG" sz="1600" dirty="0">
                <a:solidFill>
                  <a:schemeClr val="tx2"/>
                </a:solidFill>
              </a:rPr>
              <a:t> се събират от различни бази данни, след което се анализират, сортират, обединяват и се разполагат в порядък удобен за търсене и подбор.</a:t>
            </a:r>
            <a:endParaRPr lang="en-US" sz="1600" dirty="0">
              <a:solidFill>
                <a:schemeClr val="tx2"/>
              </a:solidFill>
            </a:endParaRPr>
          </a:p>
          <a:p>
            <a:pPr algn="just"/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21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>
                <a:solidFill>
                  <a:schemeClr val="tx2"/>
                </a:solidFill>
                <a:latin typeface="+mn-lt"/>
              </a:rPr>
              <a:t>Склада данни в Агенция „Митници“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bg-BG" sz="1800" dirty="0">
                <a:solidFill>
                  <a:schemeClr val="tx2"/>
                </a:solidFill>
              </a:rPr>
              <a:t>Начало през 2011 година със стартиране на проекта „И</a:t>
            </a:r>
            <a:r>
              <a:rPr lang="en-US" sz="1800" dirty="0" err="1">
                <a:solidFill>
                  <a:schemeClr val="tx2"/>
                </a:solidFill>
              </a:rPr>
              <a:t>зграждане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българска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акцизна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централизирана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информационна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система</a:t>
            </a:r>
            <a:r>
              <a:rPr lang="bg-BG" sz="1800" dirty="0">
                <a:solidFill>
                  <a:schemeClr val="tx2"/>
                </a:solidFill>
              </a:rPr>
              <a:t>“ /БАЦИС/ </a:t>
            </a:r>
            <a:r>
              <a:rPr lang="bg-BG" sz="1800" dirty="0" smtClean="0">
                <a:solidFill>
                  <a:schemeClr val="tx2"/>
                </a:solidFill>
              </a:rPr>
              <a:t>за данните </a:t>
            </a:r>
            <a:r>
              <a:rPr lang="bg-BG" sz="1800" dirty="0">
                <a:solidFill>
                  <a:schemeClr val="tx2"/>
                </a:solidFill>
              </a:rPr>
              <a:t>от измервателните </a:t>
            </a:r>
            <a:r>
              <a:rPr lang="bg-BG" sz="1800" dirty="0" smtClean="0">
                <a:solidFill>
                  <a:schemeClr val="tx2"/>
                </a:solidFill>
              </a:rPr>
              <a:t>устройства.</a:t>
            </a:r>
            <a:endParaRPr lang="en-US" sz="1800" dirty="0">
              <a:solidFill>
                <a:schemeClr val="tx2"/>
              </a:solidFill>
            </a:endParaRPr>
          </a:p>
          <a:p>
            <a:pPr algn="just"/>
            <a:r>
              <a:rPr lang="bg-BG" sz="1800" dirty="0" smtClean="0">
                <a:solidFill>
                  <a:schemeClr val="tx2"/>
                </a:solidFill>
              </a:rPr>
              <a:t>2015: проект </a:t>
            </a:r>
            <a:r>
              <a:rPr lang="bg-BG" sz="1800" dirty="0">
                <a:solidFill>
                  <a:schemeClr val="tx2"/>
                </a:solidFill>
              </a:rPr>
              <a:t>„У</a:t>
            </a:r>
            <a:r>
              <a:rPr lang="en-US" sz="1800" dirty="0" err="1">
                <a:solidFill>
                  <a:schemeClr val="tx2"/>
                </a:solidFill>
              </a:rPr>
              <a:t>съвършенстване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българска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акцизна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централизирана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информационна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система</a:t>
            </a:r>
            <a:r>
              <a:rPr lang="en-US" sz="1800" dirty="0">
                <a:solidFill>
                  <a:schemeClr val="tx2"/>
                </a:solidFill>
              </a:rPr>
              <a:t> (</a:t>
            </a:r>
            <a:r>
              <a:rPr lang="bg-BG" sz="1800" dirty="0">
                <a:solidFill>
                  <a:schemeClr val="tx2"/>
                </a:solidFill>
              </a:rPr>
              <a:t>БАЦИС</a:t>
            </a:r>
            <a:r>
              <a:rPr lang="en-US" sz="1800" dirty="0">
                <a:solidFill>
                  <a:schemeClr val="tx2"/>
                </a:solidFill>
              </a:rPr>
              <a:t>) </a:t>
            </a:r>
            <a:r>
              <a:rPr lang="en-US" sz="1800" dirty="0" err="1">
                <a:solidFill>
                  <a:schemeClr val="tx2"/>
                </a:solidFill>
              </a:rPr>
              <a:t>за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А</a:t>
            </a:r>
            <a:r>
              <a:rPr lang="en-US" sz="1800" dirty="0" err="1">
                <a:solidFill>
                  <a:schemeClr val="tx2"/>
                </a:solidFill>
              </a:rPr>
              <a:t>генция</a:t>
            </a:r>
            <a:r>
              <a:rPr lang="en-US" sz="1800" dirty="0">
                <a:solidFill>
                  <a:schemeClr val="tx2"/>
                </a:solidFill>
              </a:rPr>
              <a:t> „</a:t>
            </a:r>
            <a:r>
              <a:rPr lang="bg-BG" sz="1800" dirty="0">
                <a:solidFill>
                  <a:schemeClr val="tx2"/>
                </a:solidFill>
              </a:rPr>
              <a:t>М</a:t>
            </a:r>
            <a:r>
              <a:rPr lang="en-US" sz="1800" dirty="0" err="1">
                <a:solidFill>
                  <a:schemeClr val="tx2"/>
                </a:solidFill>
              </a:rPr>
              <a:t>итници</a:t>
            </a:r>
            <a:r>
              <a:rPr lang="en-US" sz="1800" dirty="0" smtClean="0">
                <a:solidFill>
                  <a:schemeClr val="tx2"/>
                </a:solidFill>
              </a:rPr>
              <a:t>”</a:t>
            </a:r>
            <a:r>
              <a:rPr lang="bg-BG" sz="1800" dirty="0" smtClean="0">
                <a:solidFill>
                  <a:schemeClr val="tx2"/>
                </a:solidFill>
              </a:rPr>
              <a:t>.</a:t>
            </a:r>
            <a:endParaRPr lang="en-US" sz="1800" dirty="0">
              <a:solidFill>
                <a:schemeClr val="tx2"/>
              </a:solidFill>
            </a:endParaRPr>
          </a:p>
          <a:p>
            <a:pPr algn="just"/>
            <a:r>
              <a:rPr lang="bg-BG" sz="1800" dirty="0">
                <a:solidFill>
                  <a:schemeClr val="tx2"/>
                </a:solidFill>
              </a:rPr>
              <a:t>2018: проект „</a:t>
            </a:r>
            <a:r>
              <a:rPr lang="ru-RU" sz="1800" dirty="0">
                <a:solidFill>
                  <a:schemeClr val="tx2"/>
                </a:solidFill>
              </a:rPr>
              <a:t>Развитие на </a:t>
            </a:r>
            <a:r>
              <a:rPr lang="ru-RU" sz="1800" dirty="0" err="1">
                <a:solidFill>
                  <a:schemeClr val="tx2"/>
                </a:solidFill>
              </a:rPr>
              <a:t>единния</a:t>
            </a:r>
            <a:r>
              <a:rPr lang="ru-RU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Data </a:t>
            </a:r>
            <a:r>
              <a:rPr lang="en-US" sz="1800" dirty="0">
                <a:solidFill>
                  <a:schemeClr val="tx2"/>
                </a:solidFill>
              </a:rPr>
              <a:t>warehouse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bg-BG" sz="1800" dirty="0">
                <a:solidFill>
                  <a:schemeClr val="tx2"/>
                </a:solidFill>
              </a:rPr>
              <a:t>А</a:t>
            </a:r>
            <a:r>
              <a:rPr lang="en-US" sz="1800" dirty="0" err="1">
                <a:solidFill>
                  <a:schemeClr val="tx2"/>
                </a:solidFill>
              </a:rPr>
              <a:t>генция</a:t>
            </a:r>
            <a:r>
              <a:rPr lang="en-US" sz="1800" dirty="0">
                <a:solidFill>
                  <a:schemeClr val="tx2"/>
                </a:solidFill>
              </a:rPr>
              <a:t> „</a:t>
            </a:r>
            <a:r>
              <a:rPr lang="bg-BG" sz="1800" dirty="0">
                <a:solidFill>
                  <a:schemeClr val="tx2"/>
                </a:solidFill>
              </a:rPr>
              <a:t>М</a:t>
            </a:r>
            <a:r>
              <a:rPr lang="en-US" sz="1800" dirty="0" err="1">
                <a:solidFill>
                  <a:schemeClr val="tx2"/>
                </a:solidFill>
              </a:rPr>
              <a:t>итници</a:t>
            </a:r>
            <a:r>
              <a:rPr lang="en-US" sz="1800" dirty="0">
                <a:solidFill>
                  <a:schemeClr val="tx2"/>
                </a:solidFill>
              </a:rPr>
              <a:t>“ и </a:t>
            </a:r>
            <a:r>
              <a:rPr lang="en-US" sz="1800" dirty="0" err="1">
                <a:solidFill>
                  <a:schemeClr val="tx2"/>
                </a:solidFill>
              </a:rPr>
              <a:t>надграждане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на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справки</a:t>
            </a:r>
            <a:r>
              <a:rPr lang="en-US" sz="1800" dirty="0">
                <a:solidFill>
                  <a:schemeClr val="tx2"/>
                </a:solidFill>
              </a:rPr>
              <a:t> в </a:t>
            </a:r>
            <a:r>
              <a:rPr lang="en-US" sz="1800" dirty="0" err="1">
                <a:solidFill>
                  <a:schemeClr val="tx2"/>
                </a:solidFill>
              </a:rPr>
              <a:t>информационната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платформа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err="1">
                <a:solidFill>
                  <a:schemeClr val="tx2"/>
                </a:solidFill>
              </a:rPr>
              <a:t>Cognos</a:t>
            </a:r>
            <a:r>
              <a:rPr lang="en-US" sz="1800" dirty="0">
                <a:solidFill>
                  <a:schemeClr val="tx2"/>
                </a:solidFill>
              </a:rPr>
              <a:t>.</a:t>
            </a:r>
            <a:r>
              <a:rPr lang="bg-BG" sz="1800" dirty="0">
                <a:solidFill>
                  <a:schemeClr val="tx2"/>
                </a:solidFill>
              </a:rPr>
              <a:t>“</a:t>
            </a:r>
            <a:endParaRPr lang="en-US" sz="1800" dirty="0">
              <a:solidFill>
                <a:schemeClr val="tx2"/>
              </a:solidFill>
            </a:endParaRPr>
          </a:p>
          <a:p>
            <a:endParaRPr lang="en-US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355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sz="3200" dirty="0" smtClean="0">
                <a:solidFill>
                  <a:schemeClr val="tx2"/>
                </a:solidFill>
                <a:latin typeface="+mn-lt"/>
              </a:rPr>
              <a:t>Нормативно-стратегическа рамка</a:t>
            </a:r>
            <a:endParaRPr lang="en-US" sz="3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bg-BG" sz="2000" dirty="0">
                <a:solidFill>
                  <a:schemeClr val="tx2"/>
                </a:solidFill>
              </a:rPr>
              <a:t>Секторна стратегия за развитие на електронното управление в Агенция „Митници” </a:t>
            </a:r>
            <a:r>
              <a:rPr lang="bg-BG" sz="2000" dirty="0" smtClean="0">
                <a:solidFill>
                  <a:schemeClr val="tx2"/>
                </a:solidFill>
              </a:rPr>
              <a:t>- „</a:t>
            </a:r>
            <a:r>
              <a:rPr lang="bg-BG" sz="2000" dirty="0">
                <a:solidFill>
                  <a:schemeClr val="tx2"/>
                </a:solidFill>
              </a:rPr>
              <a:t> е-Митници</a:t>
            </a:r>
            <a:r>
              <a:rPr lang="bg-BG" sz="2000" dirty="0" smtClean="0">
                <a:solidFill>
                  <a:schemeClr val="tx2"/>
                </a:solidFill>
              </a:rPr>
              <a:t>” </a:t>
            </a:r>
            <a:r>
              <a:rPr lang="bg-BG" sz="2000" dirty="0">
                <a:solidFill>
                  <a:schemeClr val="tx2"/>
                </a:solidFill>
              </a:rPr>
              <a:t>2016 г. – 2025 </a:t>
            </a:r>
            <a:r>
              <a:rPr lang="bg-BG" sz="2000" dirty="0" smtClean="0">
                <a:solidFill>
                  <a:schemeClr val="tx2"/>
                </a:solidFill>
              </a:rPr>
              <a:t>г.</a:t>
            </a:r>
            <a:endParaRPr lang="en-US" sz="2000" dirty="0">
              <a:solidFill>
                <a:schemeClr val="tx2"/>
              </a:solidFill>
            </a:endParaRPr>
          </a:p>
          <a:p>
            <a:pPr lvl="0" algn="just"/>
            <a:r>
              <a:rPr lang="bg-BG" sz="2000" dirty="0">
                <a:solidFill>
                  <a:schemeClr val="tx2"/>
                </a:solidFill>
              </a:rPr>
              <a:t>Пътната карта за изпълнение на Секторната стратегия за развитие на електронното управление в Агенция „Митници“ - „е-Митници“ (2016-2025 г) </a:t>
            </a:r>
            <a:r>
              <a:rPr lang="bg-BG" sz="2000" dirty="0" smtClean="0">
                <a:solidFill>
                  <a:schemeClr val="tx2"/>
                </a:solidFill>
              </a:rPr>
              <a:t>.</a:t>
            </a:r>
            <a:endParaRPr lang="en-US" sz="2000" dirty="0">
              <a:solidFill>
                <a:schemeClr val="tx2"/>
              </a:solidFill>
            </a:endParaRPr>
          </a:p>
          <a:p>
            <a:pPr lvl="0" algn="just"/>
            <a:r>
              <a:rPr lang="bg-BG" sz="2000" dirty="0">
                <a:solidFill>
                  <a:schemeClr val="tx2"/>
                </a:solidFill>
              </a:rPr>
              <a:t>Концепция за развитие на Справочно-аналитичната платформа на </a:t>
            </a:r>
            <a:r>
              <a:rPr lang="bg-BG" sz="2000" dirty="0" smtClean="0">
                <a:solidFill>
                  <a:schemeClr val="tx2"/>
                </a:solidFill>
              </a:rPr>
              <a:t>АМ. </a:t>
            </a:r>
            <a:endParaRPr lang="en-US" sz="2000" dirty="0">
              <a:solidFill>
                <a:schemeClr val="tx2"/>
              </a:solidFill>
            </a:endParaRPr>
          </a:p>
          <a:p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159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4525963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bg-BG" sz="1600" dirty="0" smtClean="0">
                <a:solidFill>
                  <a:schemeClr val="tx2"/>
                </a:solidFill>
              </a:rPr>
              <a:t>Терминът ВІ като понятие, представлява знания, придобити чрез използване на различни информационни технологии, които дават възможност за превръщане на данните в информация, а информацията в знания.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0" indent="457200" algn="just">
              <a:buNone/>
            </a:pPr>
            <a:r>
              <a:rPr lang="en-US" sz="1600" dirty="0" smtClean="0">
                <a:solidFill>
                  <a:schemeClr val="tx2"/>
                </a:solidFill>
              </a:rPr>
              <a:t>BI </a:t>
            </a:r>
            <a:r>
              <a:rPr lang="ru-RU" sz="1600" dirty="0" smtClean="0">
                <a:solidFill>
                  <a:schemeClr val="tx2"/>
                </a:solidFill>
              </a:rPr>
              <a:t>и </a:t>
            </a:r>
            <a:r>
              <a:rPr lang="ru-RU" sz="1600" dirty="0" err="1" smtClean="0">
                <a:solidFill>
                  <a:schemeClr val="tx2"/>
                </a:solidFill>
              </a:rPr>
              <a:t>аналитична</a:t>
            </a:r>
            <a:r>
              <a:rPr lang="ru-RU" sz="1600" dirty="0" smtClean="0">
                <a:solidFill>
                  <a:schemeClr val="tx2"/>
                </a:solidFill>
              </a:rPr>
              <a:t> </a:t>
            </a:r>
            <a:r>
              <a:rPr lang="bg-BG" sz="1600" dirty="0" smtClean="0">
                <a:solidFill>
                  <a:schemeClr val="tx2"/>
                </a:solidFill>
              </a:rPr>
              <a:t>платформа:</a:t>
            </a:r>
            <a:endParaRPr lang="en-US" sz="1600" dirty="0" smtClean="0">
              <a:solidFill>
                <a:schemeClr val="tx2"/>
              </a:solidFill>
            </a:endParaRPr>
          </a:p>
          <a:p>
            <a:pPr algn="just"/>
            <a:endParaRPr lang="en-US" sz="1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5829300" cy="3268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5955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/>
                </a:solidFill>
              </a:rPr>
              <a:t>COGNOS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900" y="126876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bg-BG" sz="1600" dirty="0" err="1">
                <a:solidFill>
                  <a:schemeClr val="tx2"/>
                </a:solidFill>
              </a:rPr>
              <a:t>Cognos</a:t>
            </a:r>
            <a:r>
              <a:rPr lang="bg-BG" sz="1600" dirty="0">
                <a:solidFill>
                  <a:schemeClr val="tx2"/>
                </a:solidFill>
              </a:rPr>
              <a:t> BI е специализиран софтуер за извличане на информация за справки и визуализации за статистически цели, изготвяне на </a:t>
            </a:r>
            <a:r>
              <a:rPr lang="bg-BG" sz="1600" dirty="0" err="1">
                <a:solidFill>
                  <a:schemeClr val="tx2"/>
                </a:solidFill>
              </a:rPr>
              <a:t>dashboards</a:t>
            </a:r>
            <a:r>
              <a:rPr lang="bg-BG" sz="1600" dirty="0">
                <a:solidFill>
                  <a:schemeClr val="tx2"/>
                </a:solidFill>
              </a:rPr>
              <a:t> (табла с диаграми)</a:t>
            </a:r>
            <a:endParaRPr lang="en-US" sz="16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en-US" sz="1600" dirty="0">
              <a:latin typeface="Georgia" panose="0204050205040502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916832"/>
            <a:ext cx="5719189" cy="432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759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837" y="764704"/>
            <a:ext cx="7934325" cy="52959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642494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5212</TotalTime>
  <Words>663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тема</vt:lpstr>
      <vt:lpstr>Дейност 4:  „Развитие и въвеждане на Институционалната архитектура на АМ за митнически процеси, свързани с разширяване на склада от данни (Data Warehouse) по отношение на справочно-аналитичните изисквания на целева област „Развитие на митническата информационна система–БИМИС 2020“ и по-конкретно, по отношение на МИСВ, МЗ, МИСТ и МИСИ (етап 2.2. от Концепцията за развитие на справочно-аналитична платформа на АМ)”</vt:lpstr>
      <vt:lpstr>Цел и очаквани резултати от проекта</vt:lpstr>
      <vt:lpstr>Склад данни</vt:lpstr>
      <vt:lpstr>PowerPoint Presentation</vt:lpstr>
      <vt:lpstr>Склада данни в Агенция „Митници“</vt:lpstr>
      <vt:lpstr>Нормативно-стратегическа рамка</vt:lpstr>
      <vt:lpstr>PowerPoint Presentation</vt:lpstr>
      <vt:lpstr>COGNOS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83</cp:revision>
  <dcterms:created xsi:type="dcterms:W3CDTF">2020-05-12T09:06:58Z</dcterms:created>
  <dcterms:modified xsi:type="dcterms:W3CDTF">2020-06-19T08:57:16Z</dcterms:modified>
</cp:coreProperties>
</file>