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64" r:id="rId2"/>
    <p:sldId id="276" r:id="rId3"/>
    <p:sldId id="268" r:id="rId4"/>
    <p:sldId id="277" r:id="rId5"/>
    <p:sldId id="279" r:id="rId6"/>
    <p:sldId id="278" r:id="rId7"/>
    <p:sldId id="269" r:id="rId8"/>
    <p:sldId id="270" r:id="rId9"/>
    <p:sldId id="271" r:id="rId10"/>
    <p:sldId id="272" r:id="rId11"/>
    <p:sldId id="273" r:id="rId12"/>
    <p:sldId id="274" r:id="rId13"/>
    <p:sldId id="275" r:id="rId14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D461FD-EA54-4264-9647-7337D6EC418E}" type="datetimeFigureOut">
              <a:rPr lang="en-US" smtClean="0"/>
              <a:t>6/19/2020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25E03-69B6-4829-A50A-C373BB00A5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397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Регистрация покрива изискванията, свързани с проверките за идентичност, гарантирането на необходимите нива на сигурност при предоставяне на достъп до информационните системи, както и изисквани свързани с GDPR</a:t>
            </a:r>
            <a:endParaRPr lang="en-US" sz="12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5E03-69B6-4829-A50A-C373BB00A50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842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Регистрация покрива изискванията, свързани с проверките за идентичност, гарантирането на необходимите нива на сигурност при предоставяне на достъп до информационните системи, както и изисквани свързани с GDPR</a:t>
            </a:r>
            <a:endParaRPr lang="en-US" sz="12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5E03-69B6-4829-A50A-C373BB00A50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98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Регистрация покрива изискванията, свързани с проверките за идентичност, гарантирането на необходимите нива на сигурност при предоставяне на достъп до информационните системи, както и изисквани свързани с GDPR</a:t>
            </a:r>
            <a:endParaRPr lang="en-US" sz="12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5E03-69B6-4829-A50A-C373BB00A50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0847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accent5">
                    <a:lumMod val="50000"/>
                  </a:schemeClr>
                </a:solidFill>
              </a:rPr>
              <a:t>Регистрация покрива изискванията, свързани с проверките за идентичност, гарантирането на необходимите нива на сигурност при предоставяне на достъп до информационните системи, както и изисквани свързани с GDPR</a:t>
            </a:r>
            <a:endParaRPr lang="en-US" sz="12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525E03-69B6-4829-A50A-C373BB00A50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933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64000"/>
          </a:xfrm>
          <a:effectLst>
            <a:softEdge rad="6350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sz="2000" dirty="0">
              <a:solidFill>
                <a:srgbClr val="FF0000"/>
              </a:solidFill>
            </a:endParaRPr>
          </a:p>
          <a:p>
            <a:endParaRPr lang="bg-BG" sz="20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7524" y="1988840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5"/>
                </a:solidFill>
              </a:rPr>
              <a:t>Надграждане </a:t>
            </a:r>
            <a:r>
              <a:rPr lang="ru-RU" sz="3600" b="1" dirty="0">
                <a:solidFill>
                  <a:schemeClr val="accent5"/>
                </a:solidFill>
              </a:rPr>
              <a:t>на </a:t>
            </a:r>
            <a:r>
              <a:rPr lang="ru-RU" sz="3600" b="1" dirty="0" smtClean="0">
                <a:solidFill>
                  <a:schemeClr val="accent5"/>
                </a:solidFill>
              </a:rPr>
              <a:t>основните</a:t>
            </a:r>
            <a:r>
              <a:rPr lang="en-US" sz="3600" b="1" dirty="0" smtClean="0">
                <a:solidFill>
                  <a:schemeClr val="accent5"/>
                </a:solidFill>
              </a:rPr>
              <a:t> </a:t>
            </a:r>
            <a:r>
              <a:rPr lang="ru-RU" sz="3600" b="1" dirty="0" smtClean="0">
                <a:solidFill>
                  <a:schemeClr val="accent5"/>
                </a:solidFill>
              </a:rPr>
              <a:t>системи </a:t>
            </a:r>
            <a:r>
              <a:rPr lang="ru-RU" sz="3600" b="1" dirty="0">
                <a:solidFill>
                  <a:schemeClr val="accent5"/>
                </a:solidFill>
              </a:rPr>
              <a:t>на Агенция „Митници</a:t>
            </a:r>
            <a:r>
              <a:rPr lang="ru-RU" sz="3600" b="1" dirty="0" smtClean="0">
                <a:solidFill>
                  <a:schemeClr val="accent5"/>
                </a:solidFill>
              </a:rPr>
              <a:t>“</a:t>
            </a:r>
            <a:r>
              <a:rPr lang="en-US" sz="3600" b="1" dirty="0" smtClean="0">
                <a:solidFill>
                  <a:schemeClr val="accent5"/>
                </a:solidFill>
              </a:rPr>
              <a:t> </a:t>
            </a:r>
            <a:endParaRPr lang="bg-BG" sz="3600" b="1" dirty="0" smtClean="0">
              <a:solidFill>
                <a:schemeClr val="accent5"/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accent5"/>
                </a:solidFill>
              </a:rPr>
              <a:t>за </a:t>
            </a:r>
            <a:r>
              <a:rPr lang="ru-RU" sz="3600" b="1" dirty="0">
                <a:solidFill>
                  <a:schemeClr val="accent5"/>
                </a:solidFill>
              </a:rPr>
              <a:t>предоставяне на данни </a:t>
            </a:r>
            <a:r>
              <a:rPr lang="ru-RU" sz="3600" b="1" dirty="0" smtClean="0">
                <a:solidFill>
                  <a:schemeClr val="accent5"/>
                </a:solidFill>
              </a:rPr>
              <a:t>и</a:t>
            </a:r>
            <a:r>
              <a:rPr lang="en-US" sz="3600" b="1" dirty="0" smtClean="0">
                <a:solidFill>
                  <a:schemeClr val="accent5"/>
                </a:solidFill>
              </a:rPr>
              <a:t> </a:t>
            </a:r>
            <a:r>
              <a:rPr lang="ru-RU" sz="3600" b="1" dirty="0" smtClean="0">
                <a:solidFill>
                  <a:schemeClr val="accent5"/>
                </a:solidFill>
              </a:rPr>
              <a:t>услуги –</a:t>
            </a:r>
            <a:r>
              <a:rPr lang="en-US" sz="3600" b="1" dirty="0" smtClean="0">
                <a:solidFill>
                  <a:schemeClr val="accent5"/>
                </a:solidFill>
              </a:rPr>
              <a:t> </a:t>
            </a:r>
            <a:r>
              <a:rPr lang="ru-RU" sz="3600" b="1" dirty="0" smtClean="0">
                <a:solidFill>
                  <a:schemeClr val="accent5"/>
                </a:solidFill>
              </a:rPr>
              <a:t>БИМИС </a:t>
            </a:r>
            <a:r>
              <a:rPr lang="ru-RU" sz="3600" b="1" dirty="0">
                <a:solidFill>
                  <a:schemeClr val="accent5"/>
                </a:solidFill>
              </a:rPr>
              <a:t>2020 (фаза </a:t>
            </a:r>
            <a:r>
              <a:rPr lang="en-US" sz="3600" b="1" dirty="0" smtClean="0">
                <a:solidFill>
                  <a:schemeClr val="accent5"/>
                </a:solidFill>
              </a:rPr>
              <a:t>2</a:t>
            </a:r>
            <a:r>
              <a:rPr lang="ru-RU" sz="3600" b="1" dirty="0" smtClean="0">
                <a:solidFill>
                  <a:schemeClr val="accent5"/>
                </a:solidFill>
              </a:rPr>
              <a:t>)</a:t>
            </a:r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60032" y="5615582"/>
            <a:ext cx="38267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Дейност 1</a:t>
            </a:r>
          </a:p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Мая Енчева – Агенция „Митници“</a:t>
            </a:r>
          </a:p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18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.0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6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.20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20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</a:rPr>
              <a:t>г., гр. София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194" y="5107281"/>
            <a:ext cx="8791194" cy="146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39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64000"/>
          </a:xfrm>
          <a:effectLst>
            <a:softEdge rad="63500"/>
          </a:effectLst>
        </p:spPr>
      </p:pic>
      <p:sp>
        <p:nvSpPr>
          <p:cNvPr id="5" name="Rectangle 4"/>
          <p:cNvSpPr/>
          <p:nvPr/>
        </p:nvSpPr>
        <p:spPr>
          <a:xfrm>
            <a:off x="181182" y="1283863"/>
            <a:ext cx="8655496" cy="5203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Осигуряване на </a:t>
            </a:r>
            <a:r>
              <a:rPr lang="bg-BG" sz="2400" b="1" dirty="0">
                <a:solidFill>
                  <a:schemeClr val="accent5">
                    <a:lumMod val="50000"/>
                  </a:schemeClr>
                </a:solidFill>
              </a:rPr>
              <a:t>възможности </a:t>
            </a:r>
            <a:r>
              <a:rPr lang="bg-BG" sz="2400" b="1" dirty="0" smtClean="0">
                <a:solidFill>
                  <a:schemeClr val="accent5">
                    <a:lumMod val="50000"/>
                  </a:schemeClr>
                </a:solidFill>
              </a:rPr>
              <a:t>за </a:t>
            </a:r>
            <a:r>
              <a:rPr lang="bg-BG" sz="2400" b="1" dirty="0">
                <a:solidFill>
                  <a:schemeClr val="accent5">
                    <a:lumMod val="50000"/>
                  </a:schemeClr>
                </a:solidFill>
              </a:rPr>
              <a:t>икономическите </a:t>
            </a:r>
            <a:r>
              <a:rPr lang="bg-BG" sz="2400" b="1" dirty="0" smtClean="0">
                <a:solidFill>
                  <a:schemeClr val="accent5">
                    <a:lumMod val="50000"/>
                  </a:schemeClr>
                </a:solidFill>
              </a:rPr>
              <a:t>оператори</a:t>
            </a:r>
            <a:endParaRPr lang="en-US" dirty="0"/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е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днократна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и унифицирана регистрация за всички информационни системи и електронни услуги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АМ и DG TAXUD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с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амостоятелно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управление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от ИО 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по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елекронен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път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на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регистрацията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на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лицето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регистрацията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и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правата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на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достъп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на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неговите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служителите</a:t>
            </a: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и делегациите.</a:t>
            </a:r>
            <a:endParaRPr lang="bg-BG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bg-BG" sz="2400" dirty="0" err="1">
                <a:solidFill>
                  <a:schemeClr val="accent5">
                    <a:lumMod val="50000"/>
                  </a:schemeClr>
                </a:solidFill>
              </a:rPr>
              <a:t>и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зползване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на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първичните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регистри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на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ДА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REGIX) 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при 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проверка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на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идентичност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та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и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поддържане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на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актуалн</a:t>
            </a:r>
            <a:r>
              <a:rPr lang="bg-BG" sz="2400" dirty="0" err="1" smtClean="0">
                <a:solidFill>
                  <a:schemeClr val="accent5">
                    <a:lumMod val="50000"/>
                  </a:schemeClr>
                </a:solidFill>
              </a:rPr>
              <a:t>остта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 н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а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регистрацията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на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sz="2400" dirty="0" err="1" smtClean="0">
                <a:solidFill>
                  <a:schemeClr val="accent5">
                    <a:lumMod val="50000"/>
                  </a:schemeClr>
                </a:solidFill>
              </a:rPr>
              <a:t>търговците</a:t>
            </a:r>
            <a:endParaRPr lang="bg-BG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п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окриване на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изискванията, свързани с проверките за идентичност, гарантирането на необходимите нива на сигурност при предоставяне на достъп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до ИС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872765"/>
            <a:ext cx="8655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2000" b="1" dirty="0" smtClean="0">
                <a:solidFill>
                  <a:schemeClr val="accent5"/>
                </a:solidFill>
              </a:rPr>
              <a:t>Дейност 1 – основни цели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z="2000" smtClean="0">
                <a:solidFill>
                  <a:srgbClr val="FF0000"/>
                </a:solidFill>
              </a:rPr>
              <a:t>10</a:t>
            </a:fld>
            <a:endParaRPr lang="bg-BG" sz="2000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79512" y="1272875"/>
            <a:ext cx="8655496" cy="0"/>
          </a:xfrm>
          <a:prstGeom prst="line">
            <a:avLst/>
          </a:prstGeom>
          <a:noFill/>
          <a:ln w="25400" cap="flat" cmpd="sng" algn="ctr">
            <a:solidFill>
              <a:schemeClr val="accent5">
                <a:lumMod val="50000"/>
              </a:schemeClr>
            </a:solidFill>
            <a:prstDash val="solid"/>
          </a:ln>
          <a:effectLst>
            <a:outerShdw blurRad="57150" dist="38100" dir="5400000" algn="ctr" rotWithShape="0">
              <a:srgbClr val="0F6FC6">
                <a:shade val="9000"/>
                <a:alpha val="48000"/>
                <a:satMod val="10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19086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64000"/>
          </a:xfrm>
          <a:effectLst>
            <a:softEdge rad="63500"/>
          </a:effectLst>
        </p:spPr>
      </p:pic>
      <p:sp>
        <p:nvSpPr>
          <p:cNvPr id="5" name="Rectangle 4"/>
          <p:cNvSpPr/>
          <p:nvPr/>
        </p:nvSpPr>
        <p:spPr>
          <a:xfrm>
            <a:off x="244252" y="1818424"/>
            <a:ext cx="8655496" cy="3597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Други възможности на решението:</a:t>
            </a:r>
          </a:p>
          <a:p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одит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и проследяване на потребителски действия по отношение на достъпа до информационни системи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о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сигуряване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на необходимото за институционалната архитектурата на Агенция „Митници“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цялостно технологично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решение по отношение на управлението на идентичностите и достъпа</a:t>
            </a:r>
          </a:p>
        </p:txBody>
      </p:sp>
      <p:sp>
        <p:nvSpPr>
          <p:cNvPr id="2" name="Rectangle 1"/>
          <p:cNvSpPr/>
          <p:nvPr/>
        </p:nvSpPr>
        <p:spPr>
          <a:xfrm>
            <a:off x="179512" y="872765"/>
            <a:ext cx="8655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2000" b="1" dirty="0" smtClean="0">
                <a:solidFill>
                  <a:schemeClr val="accent5"/>
                </a:solidFill>
              </a:rPr>
              <a:t>Дейност 1 – основни цели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z="2000" smtClean="0">
                <a:solidFill>
                  <a:srgbClr val="FF0000"/>
                </a:solidFill>
              </a:rPr>
              <a:t>11</a:t>
            </a:fld>
            <a:endParaRPr lang="bg-BG" sz="2000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79512" y="1272875"/>
            <a:ext cx="8655496" cy="0"/>
          </a:xfrm>
          <a:prstGeom prst="line">
            <a:avLst/>
          </a:prstGeom>
          <a:noFill/>
          <a:ln w="25400" cap="flat" cmpd="sng" algn="ctr">
            <a:solidFill>
              <a:schemeClr val="accent5">
                <a:lumMod val="50000"/>
              </a:schemeClr>
            </a:solidFill>
            <a:prstDash val="solid"/>
          </a:ln>
          <a:effectLst>
            <a:outerShdw blurRad="57150" dist="38100" dir="5400000" algn="ctr" rotWithShape="0">
              <a:srgbClr val="0F6FC6">
                <a:shade val="9000"/>
                <a:alpha val="48000"/>
                <a:satMod val="10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233182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64000"/>
          </a:xfrm>
          <a:effectLst>
            <a:softEdge rad="63500"/>
          </a:effectLst>
        </p:spPr>
      </p:pic>
      <p:sp>
        <p:nvSpPr>
          <p:cNvPr id="5" name="Rectangle 4"/>
          <p:cNvSpPr/>
          <p:nvPr/>
        </p:nvSpPr>
        <p:spPr>
          <a:xfrm>
            <a:off x="244252" y="1541903"/>
            <a:ext cx="8655496" cy="4627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Развита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Институционална архитектура на АМ по отношение на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UUM&amp;DS R2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, включваща следните отчетни резултати: Бизнес архитектура, Архитектура на данните, Архитектура на приложенията и Технологична архитектура</a:t>
            </a: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Въведена Институционална архитектура на АМ по 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UUM&amp;DS R2 </a:t>
            </a: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чрез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н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адградена </a:t>
            </a: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СУИД, в съответствие със съюзните функционални 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изисквания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а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ктуализирани </a:t>
            </a: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2 бр. спецификации, свързани </a:t>
            </a:r>
            <a:r>
              <a:rPr lang="bg-BG" sz="2400">
                <a:solidFill>
                  <a:schemeClr val="accent5">
                    <a:lumMod val="50000"/>
                  </a:schemeClr>
                </a:solidFill>
              </a:rPr>
              <a:t>със </a:t>
            </a:r>
            <a:r>
              <a:rPr lang="bg-BG" sz="2400" smtClean="0">
                <a:solidFill>
                  <a:schemeClr val="accent5">
                    <a:lumMod val="50000"/>
                  </a:schemeClr>
                </a:solidFill>
              </a:rPr>
              <a:t>СУИД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р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еализирана </a:t>
            </a: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1 бр. интеграция между СУИД и 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UUM&amp;DS R2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Обучени 37 служители на АМ (30 приложни и 7 системни администратори)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872765"/>
            <a:ext cx="8655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2000" b="1" dirty="0" smtClean="0">
                <a:solidFill>
                  <a:schemeClr val="accent5"/>
                </a:solidFill>
              </a:rPr>
              <a:t>Дейност 1 – заложени резултати 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z="2000" smtClean="0">
                <a:solidFill>
                  <a:srgbClr val="FF0000"/>
                </a:solidFill>
              </a:rPr>
              <a:t>12</a:t>
            </a:fld>
            <a:endParaRPr lang="bg-BG" sz="2000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79512" y="1272875"/>
            <a:ext cx="8655496" cy="0"/>
          </a:xfrm>
          <a:prstGeom prst="line">
            <a:avLst/>
          </a:prstGeom>
          <a:noFill/>
          <a:ln w="25400" cap="flat" cmpd="sng" algn="ctr">
            <a:solidFill>
              <a:schemeClr val="accent5">
                <a:lumMod val="50000"/>
              </a:schemeClr>
            </a:solidFill>
            <a:prstDash val="solid"/>
          </a:ln>
          <a:effectLst>
            <a:outerShdw blurRad="57150" dist="38100" dir="5400000" algn="ctr" rotWithShape="0">
              <a:srgbClr val="0F6FC6">
                <a:shade val="9000"/>
                <a:alpha val="48000"/>
                <a:satMod val="10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32901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64000"/>
          </a:xfrm>
          <a:effectLst>
            <a:softEdge rad="63500"/>
          </a:effectLst>
        </p:spPr>
      </p:pic>
      <p:sp>
        <p:nvSpPr>
          <p:cNvPr id="5" name="Rectangle 4"/>
          <p:cNvSpPr/>
          <p:nvPr/>
        </p:nvSpPr>
        <p:spPr>
          <a:xfrm>
            <a:off x="488504" y="2204864"/>
            <a:ext cx="8655496" cy="3648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q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Прилагане на решението към всички бъдещи информационни системи и услуги  на Агенция „Митници“ и DG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TAXUD</a:t>
            </a:r>
            <a:endParaRPr lang="en-US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q"/>
            </a:pP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q"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Интеграция с бъдещи версии на 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UUM&amp;DS</a:t>
            </a: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q"/>
            </a:pPr>
            <a:endParaRPr lang="en-US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q"/>
            </a:pPr>
            <a:r>
              <a:rPr lang="ru-RU" sz="2400" dirty="0">
                <a:solidFill>
                  <a:srgbClr val="4BACC6">
                    <a:lumMod val="50000"/>
                  </a:srgbClr>
                </a:solidFill>
              </a:rPr>
              <a:t>Интеграция с </a:t>
            </a:r>
            <a:r>
              <a:rPr lang="ru-RU" sz="2400" dirty="0" smtClean="0">
                <a:solidFill>
                  <a:srgbClr val="4BACC6">
                    <a:lumMod val="50000"/>
                  </a:srgbClr>
                </a:solidFill>
              </a:rPr>
              <a:t>бъдещата електронна идентичност на лицата в съотвествие със Закона за електронната идентификация</a:t>
            </a:r>
            <a:endParaRPr lang="ru-RU" sz="2400" dirty="0">
              <a:solidFill>
                <a:srgbClr val="4BACC6">
                  <a:lumMod val="50000"/>
                </a:srgbClr>
              </a:solidFill>
            </a:endParaRPr>
          </a:p>
          <a:p>
            <a:pPr marL="342900" indent="-342900">
              <a:lnSpc>
                <a:spcPct val="107000"/>
              </a:lnSpc>
              <a:buFont typeface="Wingdings" panose="05000000000000000000" pitchFamily="2" charset="2"/>
              <a:buChar char="q"/>
            </a:pP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872765"/>
            <a:ext cx="8655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2000" b="1" dirty="0" smtClean="0">
                <a:solidFill>
                  <a:schemeClr val="accent5"/>
                </a:solidFill>
              </a:rPr>
              <a:t>Дейност 1 – бъдещо развитие 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z="2000" smtClean="0">
                <a:solidFill>
                  <a:srgbClr val="FF0000"/>
                </a:solidFill>
              </a:rPr>
              <a:t>13</a:t>
            </a:fld>
            <a:endParaRPr lang="bg-BG" sz="2000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79512" y="1272875"/>
            <a:ext cx="8655496" cy="0"/>
          </a:xfrm>
          <a:prstGeom prst="line">
            <a:avLst/>
          </a:prstGeom>
          <a:noFill/>
          <a:ln w="25400" cap="flat" cmpd="sng" algn="ctr">
            <a:solidFill>
              <a:schemeClr val="accent5">
                <a:lumMod val="50000"/>
              </a:schemeClr>
            </a:solidFill>
            <a:prstDash val="solid"/>
          </a:ln>
          <a:effectLst>
            <a:outerShdw blurRad="57150" dist="38100" dir="5400000" algn="ctr" rotWithShape="0">
              <a:srgbClr val="0F6FC6">
                <a:shade val="9000"/>
                <a:alpha val="48000"/>
                <a:satMod val="10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85121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64000"/>
          </a:xfrm>
          <a:effectLst>
            <a:softEdge rad="63500"/>
          </a:effectLst>
        </p:spPr>
      </p:pic>
      <p:sp>
        <p:nvSpPr>
          <p:cNvPr id="5" name="Rectangle 4"/>
          <p:cNvSpPr/>
          <p:nvPr/>
        </p:nvSpPr>
        <p:spPr>
          <a:xfrm>
            <a:off x="244252" y="2679641"/>
            <a:ext cx="865549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bg-BG" sz="2800" b="1" dirty="0">
                <a:solidFill>
                  <a:schemeClr val="accent5">
                    <a:lumMod val="50000"/>
                  </a:schemeClr>
                </a:solidFill>
              </a:rPr>
              <a:t>Дейност 1 - Развитие и въвеждане на Институционалната архитектура на АМ по отношение на Системата за директен достъп на търговците до европейските ИС - UUM&amp;DS, </a:t>
            </a:r>
            <a:r>
              <a:rPr lang="bg-BG" sz="2800" b="1" dirty="0" err="1">
                <a:solidFill>
                  <a:schemeClr val="accent5">
                    <a:lumMod val="50000"/>
                  </a:schemeClr>
                </a:solidFill>
              </a:rPr>
              <a:t>Release</a:t>
            </a:r>
            <a:r>
              <a:rPr lang="bg-BG" sz="2800" b="1" dirty="0">
                <a:solidFill>
                  <a:schemeClr val="accent5">
                    <a:lumMod val="50000"/>
                  </a:schemeClr>
                </a:solidFill>
              </a:rPr>
              <a:t> 2</a:t>
            </a:r>
            <a:endParaRPr lang="en-US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z="2000" smtClean="0">
                <a:solidFill>
                  <a:srgbClr val="FF0000"/>
                </a:solidFill>
              </a:rPr>
              <a:t>2</a:t>
            </a:fld>
            <a:endParaRPr lang="bg-BG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79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64000"/>
          </a:xfrm>
          <a:effectLst>
            <a:softEdge rad="63500"/>
          </a:effectLst>
        </p:spPr>
      </p:pic>
      <p:sp>
        <p:nvSpPr>
          <p:cNvPr id="5" name="Rectangle 4"/>
          <p:cNvSpPr/>
          <p:nvPr/>
        </p:nvSpPr>
        <p:spPr>
          <a:xfrm>
            <a:off x="323528" y="2924944"/>
            <a:ext cx="86554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0" lvl="3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Фази,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дейности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и срокове по проекта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1714500" lvl="3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Обхват</a:t>
            </a:r>
            <a:endParaRPr lang="en-US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1714500" lvl="3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Основни цели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1714500" lvl="3" indent="-342900"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Заложени резултати по проекта</a:t>
            </a:r>
          </a:p>
          <a:p>
            <a:pPr marL="1714500" lvl="3" indent="-342900"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Бъдещо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развитие</a:t>
            </a:r>
          </a:p>
        </p:txBody>
      </p:sp>
      <p:sp>
        <p:nvSpPr>
          <p:cNvPr id="2" name="Rectangle 1"/>
          <p:cNvSpPr/>
          <p:nvPr/>
        </p:nvSpPr>
        <p:spPr>
          <a:xfrm>
            <a:off x="179512" y="872765"/>
            <a:ext cx="8655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2000" b="1" dirty="0" smtClean="0">
                <a:solidFill>
                  <a:schemeClr val="accent5"/>
                </a:solidFill>
              </a:rPr>
              <a:t>Дейност 1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z="2000" smtClean="0">
                <a:solidFill>
                  <a:srgbClr val="FF0000"/>
                </a:solidFill>
              </a:rPr>
              <a:t>3</a:t>
            </a:fld>
            <a:endParaRPr lang="bg-BG" sz="2000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79512" y="1272875"/>
            <a:ext cx="8655496" cy="0"/>
          </a:xfrm>
          <a:prstGeom prst="line">
            <a:avLst/>
          </a:prstGeom>
          <a:noFill/>
          <a:ln w="25400" cap="flat" cmpd="sng" algn="ctr">
            <a:solidFill>
              <a:schemeClr val="accent5">
                <a:lumMod val="50000"/>
              </a:schemeClr>
            </a:solidFill>
            <a:prstDash val="solid"/>
          </a:ln>
          <a:effectLst>
            <a:outerShdw blurRad="57150" dist="38100" dir="5400000" algn="ctr" rotWithShape="0">
              <a:srgbClr val="0F6FC6">
                <a:shade val="9000"/>
                <a:alpha val="48000"/>
                <a:satMod val="10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1786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64000"/>
          </a:xfrm>
          <a:effectLst>
            <a:softEdge rad="63500"/>
          </a:effectLst>
        </p:spPr>
      </p:pic>
      <p:sp>
        <p:nvSpPr>
          <p:cNvPr id="5" name="Rectangle 4"/>
          <p:cNvSpPr/>
          <p:nvPr/>
        </p:nvSpPr>
        <p:spPr>
          <a:xfrm>
            <a:off x="161927" y="1462702"/>
            <a:ext cx="86554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bg-BG" sz="2400" b="1" dirty="0" smtClean="0">
                <a:solidFill>
                  <a:schemeClr val="accent5">
                    <a:lumMod val="50000"/>
                  </a:schemeClr>
                </a:solidFill>
              </a:rPr>
              <a:t>Проектът включва следните основни дейности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  <a:endParaRPr lang="bg-BG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/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bg-BG" sz="2400" b="1" dirty="0">
                <a:solidFill>
                  <a:schemeClr val="accent5">
                    <a:lumMod val="50000"/>
                  </a:schemeClr>
                </a:solidFill>
              </a:rPr>
              <a:t>Основна дейност 1: 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Развитие </a:t>
            </a: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на Институционалната архитектура на АМ по отношение на Системата за директен достъп на търговците до европейските ИС - UUM&amp;DS, </a:t>
            </a:r>
            <a:r>
              <a:rPr lang="bg-BG" sz="2400" dirty="0" err="1">
                <a:solidFill>
                  <a:schemeClr val="accent5">
                    <a:lumMod val="50000"/>
                  </a:schemeClr>
                </a:solidFill>
              </a:rPr>
              <a:t>Release</a:t>
            </a: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2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bg-BG" sz="2400" b="1" dirty="0" smtClean="0">
                <a:solidFill>
                  <a:schemeClr val="accent5">
                    <a:lumMod val="50000"/>
                  </a:schemeClr>
                </a:solidFill>
              </a:rPr>
              <a:t>Основна </a:t>
            </a:r>
            <a:r>
              <a:rPr lang="bg-BG" sz="2400" b="1" dirty="0">
                <a:solidFill>
                  <a:schemeClr val="accent5">
                    <a:lumMod val="50000"/>
                  </a:schemeClr>
                </a:solidFill>
              </a:rPr>
              <a:t>дейност 2: 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Въвеждане </a:t>
            </a: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на Институционална архитектура на АМ по отношение на Системата за директен достъп на търговците до европейските ИС - UUM&amp;DS, </a:t>
            </a:r>
            <a:r>
              <a:rPr lang="bg-BG" sz="2400" dirty="0" err="1">
                <a:solidFill>
                  <a:schemeClr val="accent5">
                    <a:lumMod val="50000"/>
                  </a:schemeClr>
                </a:solidFill>
              </a:rPr>
              <a:t>Release</a:t>
            </a: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2</a:t>
            </a:r>
            <a:endParaRPr lang="bg-BG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Основна дейност 3: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Обучение на 37 служители на АМ (30 приложни и 7 системни администратори) </a:t>
            </a:r>
            <a:endParaRPr lang="bg-BG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872765"/>
            <a:ext cx="8655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2000" b="1" dirty="0" smtClean="0">
                <a:solidFill>
                  <a:schemeClr val="accent5"/>
                </a:solidFill>
              </a:rPr>
              <a:t>Дейност 1 – фази, дейности и срокове по проекта 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z="2000" smtClean="0">
                <a:solidFill>
                  <a:srgbClr val="FF0000"/>
                </a:solidFill>
              </a:rPr>
              <a:t>4</a:t>
            </a:fld>
            <a:endParaRPr lang="bg-BG" sz="2000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79512" y="1272875"/>
            <a:ext cx="8655496" cy="0"/>
          </a:xfrm>
          <a:prstGeom prst="line">
            <a:avLst/>
          </a:prstGeom>
          <a:noFill/>
          <a:ln w="25400" cap="flat" cmpd="sng" algn="ctr">
            <a:solidFill>
              <a:schemeClr val="accent5">
                <a:lumMod val="50000"/>
              </a:schemeClr>
            </a:solidFill>
            <a:prstDash val="solid"/>
          </a:ln>
          <a:effectLst>
            <a:outerShdw blurRad="57150" dist="38100" dir="5400000" algn="ctr" rotWithShape="0">
              <a:srgbClr val="0F6FC6">
                <a:shade val="9000"/>
                <a:alpha val="48000"/>
                <a:satMod val="10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10711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64000"/>
          </a:xfrm>
          <a:effectLst>
            <a:softEdge rad="63500"/>
          </a:effectLst>
        </p:spPr>
      </p:pic>
      <p:sp>
        <p:nvSpPr>
          <p:cNvPr id="5" name="Rectangle 4"/>
          <p:cNvSpPr/>
          <p:nvPr/>
        </p:nvSpPr>
        <p:spPr>
          <a:xfrm>
            <a:off x="395536" y="2564904"/>
            <a:ext cx="86554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Фазите по проекта 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са </a:t>
            </a: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в съответствие с 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избраните </a:t>
            </a: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методологии за управление 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- </a:t>
            </a:r>
            <a:r>
              <a:rPr lang="en-US" sz="2400" dirty="0" err="1">
                <a:solidFill>
                  <a:schemeClr val="accent5">
                    <a:lumMod val="50000"/>
                  </a:schemeClr>
                </a:solidFill>
              </a:rPr>
              <a:t>Методиката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 TOGAF/ADM (Architecture Development Method) </a:t>
            </a: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и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RUP (Rational Unified Process</a:t>
            </a:r>
            <a:r>
              <a:rPr lang="en-US" sz="2400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  <a:endParaRPr lang="bg-BG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bg-BG" sz="24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Срок за изпълнение на проекта – 09.11.2020 г.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bg-BG" sz="2400" dirty="0">
              <a:solidFill>
                <a:schemeClr val="accent5">
                  <a:lumMod val="50000"/>
                </a:schemeClr>
              </a:solidFill>
            </a:endParaRPr>
          </a:p>
          <a:p>
            <a:pPr lvl="0"/>
            <a:endParaRPr lang="en-US" sz="24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872765"/>
            <a:ext cx="8655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2000" b="1" dirty="0" smtClean="0">
                <a:solidFill>
                  <a:schemeClr val="accent5"/>
                </a:solidFill>
              </a:rPr>
              <a:t>Дейност 1 – фази, дейности и срокове по проекта 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z="2000" smtClean="0">
                <a:solidFill>
                  <a:srgbClr val="FF0000"/>
                </a:solidFill>
              </a:rPr>
              <a:t>5</a:t>
            </a:fld>
            <a:endParaRPr lang="bg-BG" sz="2000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79512" y="1272875"/>
            <a:ext cx="8655496" cy="0"/>
          </a:xfrm>
          <a:prstGeom prst="line">
            <a:avLst/>
          </a:prstGeom>
          <a:noFill/>
          <a:ln w="25400" cap="flat" cmpd="sng" algn="ctr">
            <a:solidFill>
              <a:schemeClr val="accent5">
                <a:lumMod val="50000"/>
              </a:schemeClr>
            </a:solidFill>
            <a:prstDash val="solid"/>
          </a:ln>
          <a:effectLst>
            <a:outerShdw blurRad="57150" dist="38100" dir="5400000" algn="ctr" rotWithShape="0">
              <a:srgbClr val="0F6FC6">
                <a:shade val="9000"/>
                <a:alpha val="48000"/>
                <a:satMod val="10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419693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64000"/>
          </a:xfrm>
          <a:effectLst>
            <a:softEdge rad="63500"/>
          </a:effectLst>
        </p:spPr>
      </p:pic>
      <p:sp>
        <p:nvSpPr>
          <p:cNvPr id="5" name="Rectangle 4"/>
          <p:cNvSpPr/>
          <p:nvPr/>
        </p:nvSpPr>
        <p:spPr>
          <a:xfrm>
            <a:off x="179512" y="1844824"/>
            <a:ext cx="86554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bg-BG" sz="2400" b="1" dirty="0">
                <a:solidFill>
                  <a:schemeClr val="accent5">
                    <a:lumMod val="50000"/>
                  </a:schemeClr>
                </a:solidFill>
              </a:rPr>
              <a:t>Надграждане на СУИД на АМ, в съответствие със съюзните функционални изисквания, произтичащи от Системата за директен достъп на търговците до европейските ИС UUM&amp;DS  R2 (S2S комуникация)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, </a:t>
            </a:r>
            <a:r>
              <a:rPr lang="en-US" sz="2400" b="1" dirty="0" err="1">
                <a:solidFill>
                  <a:schemeClr val="accent5">
                    <a:lumMod val="50000"/>
                  </a:schemeClr>
                </a:solidFill>
              </a:rPr>
              <a:t>включващ</a:t>
            </a:r>
            <a:r>
              <a:rPr lang="en-US" sz="2400" b="1" dirty="0" smtClean="0">
                <a:solidFill>
                  <a:schemeClr val="accent5">
                    <a:lumMod val="50000"/>
                  </a:schemeClr>
                </a:solidFill>
              </a:rPr>
              <a:t>:</a:t>
            </a:r>
            <a:endParaRPr lang="bg-BG" sz="24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0"/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регистрация и управление на цифрови сертификати на потребители и на системи (</a:t>
            </a:r>
            <a:r>
              <a:rPr lang="bg-BG" sz="2400" dirty="0" err="1">
                <a:solidFill>
                  <a:schemeClr val="accent5">
                    <a:lumMod val="50000"/>
                  </a:schemeClr>
                </a:solidFill>
              </a:rPr>
              <a:t>сървиси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управление </a:t>
            </a: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на оторизацията  в случаите на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S2S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регистрация на </a:t>
            </a:r>
            <a:r>
              <a:rPr lang="bg-BG" sz="2400" dirty="0" err="1">
                <a:solidFill>
                  <a:schemeClr val="accent5">
                    <a:lumMod val="50000"/>
                  </a:schemeClr>
                </a:solidFill>
              </a:rPr>
              <a:t>сървиз</a:t>
            </a: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bg-BG" sz="2400" dirty="0" err="1">
                <a:solidFill>
                  <a:schemeClr val="accent5">
                    <a:lumMod val="50000"/>
                  </a:schemeClr>
                </a:solidFill>
              </a:rPr>
              <a:t>провайдъри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и</a:t>
            </a:r>
            <a:r>
              <a:rPr lang="bg-BG" sz="2400" smtClean="0">
                <a:solidFill>
                  <a:schemeClr val="accent5">
                    <a:lumMod val="50000"/>
                  </a:schemeClr>
                </a:solidFill>
              </a:rPr>
              <a:t>нтеграцията </a:t>
            </a: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на СУИД с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UUM&amp;DS 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с цел осъществяване </a:t>
            </a: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на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S2S 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федериран </a:t>
            </a: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достъп (чрез </a:t>
            </a:r>
            <a:r>
              <a:rPr lang="en-US" sz="2400" dirty="0">
                <a:solidFill>
                  <a:schemeClr val="accent5">
                    <a:lumMod val="50000"/>
                  </a:schemeClr>
                </a:solidFill>
              </a:rPr>
              <a:t>UUM&amp;DS) </a:t>
            </a: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на ИО до централните системи и услуги предоставяни от DG TAXUD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872765"/>
            <a:ext cx="8655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2000" b="1" dirty="0" smtClean="0">
                <a:solidFill>
                  <a:schemeClr val="accent5"/>
                </a:solidFill>
              </a:rPr>
              <a:t>Дейност 1 - обхват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z="2000" smtClean="0">
                <a:solidFill>
                  <a:srgbClr val="FF0000"/>
                </a:solidFill>
              </a:rPr>
              <a:t>6</a:t>
            </a:fld>
            <a:endParaRPr lang="bg-BG" sz="2000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79512" y="1272875"/>
            <a:ext cx="8655496" cy="0"/>
          </a:xfrm>
          <a:prstGeom prst="line">
            <a:avLst/>
          </a:prstGeom>
          <a:noFill/>
          <a:ln w="25400" cap="flat" cmpd="sng" algn="ctr">
            <a:solidFill>
              <a:schemeClr val="accent5">
                <a:lumMod val="50000"/>
              </a:schemeClr>
            </a:solidFill>
            <a:prstDash val="solid"/>
          </a:ln>
          <a:effectLst>
            <a:outerShdw blurRad="57150" dist="38100" dir="5400000" algn="ctr" rotWithShape="0">
              <a:srgbClr val="0F6FC6">
                <a:shade val="9000"/>
                <a:alpha val="48000"/>
                <a:satMod val="10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26714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64000"/>
          </a:xfrm>
          <a:effectLst>
            <a:softEdge rad="63500"/>
          </a:effectLst>
        </p:spPr>
      </p:pic>
      <p:sp>
        <p:nvSpPr>
          <p:cNvPr id="5" name="Rectangle 4"/>
          <p:cNvSpPr/>
          <p:nvPr/>
        </p:nvSpPr>
        <p:spPr>
          <a:xfrm>
            <a:off x="179512" y="1844824"/>
            <a:ext cx="8655496" cy="4026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bg-BG" sz="2400" b="1" dirty="0">
                <a:solidFill>
                  <a:schemeClr val="accent5">
                    <a:lumMod val="50000"/>
                  </a:schemeClr>
                </a:solidFill>
              </a:rPr>
              <a:t>Надграждане на СУИД на АМ по отношение на управление на идентичностите и достъпа в случаите на </a:t>
            </a: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</a:rPr>
              <a:t>S2S </a:t>
            </a:r>
            <a:r>
              <a:rPr lang="bg-BG" sz="2400" b="1" dirty="0">
                <a:solidFill>
                  <a:schemeClr val="accent5">
                    <a:lumMod val="50000"/>
                  </a:schemeClr>
                </a:solidFill>
              </a:rPr>
              <a:t>комуникация с информационните системи на </a:t>
            </a:r>
            <a:r>
              <a:rPr lang="bg-BG" sz="2400" b="1" dirty="0" smtClean="0">
                <a:solidFill>
                  <a:schemeClr val="accent5">
                    <a:lumMod val="50000"/>
                  </a:schemeClr>
                </a:solidFill>
              </a:rPr>
              <a:t>АМ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marR="0" lvl="1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регистрация и управление на сертификати на информационните системи на потребителите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marR="0" lvl="1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изграждане на S2S връзка до информационните системи на митническата администрация по SSL комуникация</a:t>
            </a:r>
            <a:endParaRPr lang="en-US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marR="0" lvl="1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о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сигуряване </a:t>
            </a:r>
            <a:r>
              <a:rPr lang="bg-BG" sz="2400" dirty="0">
                <a:solidFill>
                  <a:schemeClr val="accent5">
                    <a:lumMod val="50000"/>
                  </a:schemeClr>
                </a:solidFill>
              </a:rPr>
              <a:t>на необходимото ниво на сигурност при S2S  обмена на </a:t>
            </a:r>
            <a:r>
              <a:rPr lang="bg-BG" sz="2400" dirty="0" smtClean="0">
                <a:solidFill>
                  <a:schemeClr val="accent5">
                    <a:lumMod val="50000"/>
                  </a:schemeClr>
                </a:solidFill>
              </a:rPr>
              <a:t>информация</a:t>
            </a:r>
            <a:endParaRPr lang="en-US" sz="2400" dirty="0">
              <a:solidFill>
                <a:schemeClr val="accent5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872765"/>
            <a:ext cx="8655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2000" b="1" dirty="0" smtClean="0">
                <a:solidFill>
                  <a:schemeClr val="accent5"/>
                </a:solidFill>
              </a:rPr>
              <a:t>Дейност 1 - обхват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z="2000" smtClean="0">
                <a:solidFill>
                  <a:srgbClr val="FF0000"/>
                </a:solidFill>
              </a:rPr>
              <a:t>7</a:t>
            </a:fld>
            <a:endParaRPr lang="bg-BG" sz="2000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79512" y="1272875"/>
            <a:ext cx="8655496" cy="0"/>
          </a:xfrm>
          <a:prstGeom prst="line">
            <a:avLst/>
          </a:prstGeom>
          <a:noFill/>
          <a:ln w="25400" cap="flat" cmpd="sng" algn="ctr">
            <a:solidFill>
              <a:schemeClr val="accent5">
                <a:lumMod val="50000"/>
              </a:schemeClr>
            </a:solidFill>
            <a:prstDash val="solid"/>
          </a:ln>
          <a:effectLst>
            <a:outerShdw blurRad="57150" dist="38100" dir="5400000" algn="ctr" rotWithShape="0">
              <a:srgbClr val="0F6FC6">
                <a:shade val="9000"/>
                <a:alpha val="48000"/>
                <a:satMod val="10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45248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64000"/>
          </a:xfrm>
          <a:effectLst>
            <a:softEdge rad="63500"/>
          </a:effectLst>
        </p:spPr>
      </p:pic>
      <p:sp>
        <p:nvSpPr>
          <p:cNvPr id="5" name="Rectangle 4"/>
          <p:cNvSpPr/>
          <p:nvPr/>
        </p:nvSpPr>
        <p:spPr>
          <a:xfrm>
            <a:off x="323528" y="2420888"/>
            <a:ext cx="8655496" cy="2858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Оптимизиране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на функционалността на СУИД, по отношение на услугите предоставяни на икономическите оператори и митническите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служители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Актуализация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на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спецификации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, свързани със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СУИД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Обучение</a:t>
            </a: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872765"/>
            <a:ext cx="8655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2000" b="1" dirty="0" smtClean="0">
                <a:solidFill>
                  <a:schemeClr val="accent5"/>
                </a:solidFill>
              </a:rPr>
              <a:t>Дейност 1 - обхват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z="2000" smtClean="0">
                <a:solidFill>
                  <a:srgbClr val="FF0000"/>
                </a:solidFill>
              </a:rPr>
              <a:t>8</a:t>
            </a:fld>
            <a:endParaRPr lang="bg-BG" sz="2000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79512" y="1272875"/>
            <a:ext cx="8655496" cy="0"/>
          </a:xfrm>
          <a:prstGeom prst="line">
            <a:avLst/>
          </a:prstGeom>
          <a:noFill/>
          <a:ln w="25400" cap="flat" cmpd="sng" algn="ctr">
            <a:solidFill>
              <a:schemeClr val="accent5">
                <a:lumMod val="50000"/>
              </a:schemeClr>
            </a:solidFill>
            <a:prstDash val="solid"/>
          </a:ln>
          <a:effectLst>
            <a:outerShdw blurRad="57150" dist="38100" dir="5400000" algn="ctr" rotWithShape="0">
              <a:srgbClr val="0F6FC6">
                <a:shade val="9000"/>
                <a:alpha val="48000"/>
                <a:satMod val="10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4004161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64000"/>
          </a:xfrm>
          <a:effectLst>
            <a:softEdge rad="63500"/>
          </a:effectLst>
        </p:spPr>
      </p:pic>
      <p:sp>
        <p:nvSpPr>
          <p:cNvPr id="5" name="Rectangle 4"/>
          <p:cNvSpPr/>
          <p:nvPr/>
        </p:nvSpPr>
        <p:spPr>
          <a:xfrm>
            <a:off x="179512" y="1653840"/>
            <a:ext cx="8655496" cy="4834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Покриване на изисквания на нормативни </a:t>
            </a: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</a:rPr>
              <a:t>документи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ru-RU" sz="24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МКС - Регламент (ЕС) № 952/2013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Electronic Customs Multi-Annual Strategic Plan (MASP)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РЕШЕНИЕ ЗА ИЗПЪЛНЕНИЕ НА КОМИСИЯТА (2019/2151/ЕС), относно създаване на работна програма за Митническия кодекс на Съюза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Регламент (ЕС) № 910/2014 относно електронната идентификация и удостоверителните услуги при електронни трансакции на вътрешния пазар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Закон за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киберсигурност</a:t>
            </a:r>
          </a:p>
          <a:p>
            <a:pPr marL="800100" lvl="1" indent="-342900">
              <a:lnSpc>
                <a:spcPct val="107000"/>
              </a:lnSpc>
              <a:buFont typeface="Wingdings" panose="05000000000000000000" pitchFamily="2" charset="2"/>
              <a:buChar char="§"/>
            </a:pPr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Закон за електронното управление</a:t>
            </a:r>
          </a:p>
        </p:txBody>
      </p:sp>
      <p:sp>
        <p:nvSpPr>
          <p:cNvPr id="2" name="Rectangle 1"/>
          <p:cNvSpPr/>
          <p:nvPr/>
        </p:nvSpPr>
        <p:spPr>
          <a:xfrm>
            <a:off x="179512" y="872765"/>
            <a:ext cx="8655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2000" b="1" dirty="0" smtClean="0">
                <a:solidFill>
                  <a:schemeClr val="accent5"/>
                </a:solidFill>
              </a:rPr>
              <a:t>Дейност 1 – основни цели</a:t>
            </a:r>
            <a:endParaRPr lang="en-US" sz="2000" b="1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z="2000" smtClean="0">
                <a:solidFill>
                  <a:srgbClr val="FF0000"/>
                </a:solidFill>
              </a:rPr>
              <a:t>9</a:t>
            </a:fld>
            <a:endParaRPr lang="bg-BG" sz="2000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79512" y="1272875"/>
            <a:ext cx="8655496" cy="0"/>
          </a:xfrm>
          <a:prstGeom prst="line">
            <a:avLst/>
          </a:prstGeom>
          <a:noFill/>
          <a:ln w="25400" cap="flat" cmpd="sng" algn="ctr">
            <a:solidFill>
              <a:schemeClr val="accent5">
                <a:lumMod val="50000"/>
              </a:schemeClr>
            </a:solidFill>
            <a:prstDash val="solid"/>
          </a:ln>
          <a:effectLst>
            <a:outerShdw blurRad="57150" dist="38100" dir="5400000" algn="ctr" rotWithShape="0">
              <a:srgbClr val="0F6FC6">
                <a:shade val="9000"/>
                <a:alpha val="48000"/>
                <a:satMod val="105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112692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876</Words>
  <Application>Microsoft Office PowerPoint</Application>
  <PresentationFormat>On-screen Show (4:3)</PresentationFormat>
  <Paragraphs>95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тема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Genova</cp:lastModifiedBy>
  <cp:revision>35</cp:revision>
  <dcterms:created xsi:type="dcterms:W3CDTF">2020-05-12T09:06:58Z</dcterms:created>
  <dcterms:modified xsi:type="dcterms:W3CDTF">2020-06-19T07:23:35Z</dcterms:modified>
</cp:coreProperties>
</file>