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72" r:id="rId12"/>
    <p:sldId id="274" r:id="rId13"/>
    <p:sldId id="264" r:id="rId14"/>
    <p:sldId id="269" r:id="rId15"/>
    <p:sldId id="270" r:id="rId16"/>
    <p:sldId id="271" r:id="rId17"/>
    <p:sldId id="273" r:id="rId18"/>
    <p:sldId id="268" r:id="rId19"/>
    <p:sldId id="275" r:id="rId20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/>
              <a:t>Щракнете, за да редактирате стила на подзаглавията в образеца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/>
              <a:t>Щракнете, за да редактирате стила на заглавието в образеца</a:t>
            </a:r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/>
              <a:t>Щракн., за да ред. стил на загл. в обр.</a:t>
            </a:r>
          </a:p>
          <a:p>
            <a:pPr lvl="1"/>
            <a:r>
              <a:rPr lang="bg-BG"/>
              <a:t>Второ ниво</a:t>
            </a:r>
          </a:p>
          <a:p>
            <a:pPr lvl="2"/>
            <a:r>
              <a:rPr lang="bg-BG"/>
              <a:t>Трето ниво</a:t>
            </a:r>
          </a:p>
          <a:p>
            <a:pPr lvl="3"/>
            <a:r>
              <a:rPr lang="bg-BG"/>
              <a:t>Четвърто ниво</a:t>
            </a:r>
          </a:p>
          <a:p>
            <a:pPr lvl="4"/>
            <a:r>
              <a:rPr lang="bg-BG"/>
              <a:t>Пето ниво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887981"/>
            <a:ext cx="7772400" cy="1512167"/>
          </a:xfrm>
        </p:spPr>
        <p:txBody>
          <a:bodyPr>
            <a:normAutofit/>
          </a:bodyPr>
          <a:lstStyle/>
          <a:p>
            <a:r>
              <a:rPr lang="bg-BG" sz="2400" b="1" dirty="0">
                <a:solidFill>
                  <a:schemeClr val="tx2"/>
                </a:solidFill>
              </a:rPr>
              <a:t>Проект: „</a:t>
            </a:r>
            <a:r>
              <a:rPr lang="ru-RU" sz="2400" b="1" dirty="0" err="1">
                <a:solidFill>
                  <a:schemeClr val="tx2"/>
                </a:solidFill>
              </a:rPr>
              <a:t>Надграждане</a:t>
            </a:r>
            <a:r>
              <a:rPr lang="ru-RU" sz="2400" b="1" dirty="0">
                <a:solidFill>
                  <a:schemeClr val="tx2"/>
                </a:solidFill>
              </a:rPr>
              <a:t> на </a:t>
            </a:r>
            <a:r>
              <a:rPr lang="ru-RU" sz="2400" b="1" dirty="0" err="1">
                <a:solidFill>
                  <a:schemeClr val="tx2"/>
                </a:solidFill>
              </a:rPr>
              <a:t>основните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системи</a:t>
            </a:r>
            <a:r>
              <a:rPr lang="ru-RU" sz="2400" b="1" dirty="0">
                <a:solidFill>
                  <a:schemeClr val="tx2"/>
                </a:solidFill>
              </a:rPr>
              <a:t> на </a:t>
            </a:r>
            <a:r>
              <a:rPr lang="ru-RU" sz="2400" b="1" dirty="0" err="1">
                <a:solidFill>
                  <a:schemeClr val="tx2"/>
                </a:solidFill>
              </a:rPr>
              <a:t>Агенция</a:t>
            </a:r>
            <a:r>
              <a:rPr lang="ru-RU" sz="2400" b="1" dirty="0">
                <a:solidFill>
                  <a:schemeClr val="tx2"/>
                </a:solidFill>
              </a:rPr>
              <a:t> "</a:t>
            </a:r>
            <a:r>
              <a:rPr lang="ru-RU" sz="2400" b="1" dirty="0" err="1">
                <a:solidFill>
                  <a:schemeClr val="tx2"/>
                </a:solidFill>
              </a:rPr>
              <a:t>Митници</a:t>
            </a:r>
            <a:r>
              <a:rPr lang="ru-RU" sz="2400" b="1" dirty="0">
                <a:solidFill>
                  <a:schemeClr val="tx2"/>
                </a:solidFill>
              </a:rPr>
              <a:t>" за </a:t>
            </a:r>
            <a:r>
              <a:rPr lang="ru-RU" sz="2400" b="1" dirty="0" err="1">
                <a:solidFill>
                  <a:schemeClr val="tx2"/>
                </a:solidFill>
              </a:rPr>
              <a:t>предоставяне</a:t>
            </a:r>
            <a:r>
              <a:rPr lang="ru-RU" sz="2400" b="1" dirty="0">
                <a:solidFill>
                  <a:schemeClr val="tx2"/>
                </a:solidFill>
              </a:rPr>
              <a:t> на </a:t>
            </a:r>
            <a:r>
              <a:rPr lang="ru-RU" sz="2400" b="1" dirty="0" err="1">
                <a:solidFill>
                  <a:schemeClr val="tx2"/>
                </a:solidFill>
              </a:rPr>
              <a:t>данни</a:t>
            </a:r>
            <a:r>
              <a:rPr lang="ru-RU" sz="2400" b="1" dirty="0">
                <a:solidFill>
                  <a:schemeClr val="tx2"/>
                </a:solidFill>
              </a:rPr>
              <a:t> и услуги – БИМИС (фаза 2)</a:t>
            </a:r>
            <a:r>
              <a:rPr lang="bg-BG" sz="2400" b="1" dirty="0">
                <a:solidFill>
                  <a:schemeClr val="tx2"/>
                </a:solidFill>
              </a:rPr>
              <a:t>“</a:t>
            </a: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685800" y="2379936"/>
            <a:ext cx="7988424" cy="2915680"/>
          </a:xfrm>
        </p:spPr>
        <p:txBody>
          <a:bodyPr>
            <a:noAutofit/>
          </a:bodyPr>
          <a:lstStyle/>
          <a:p>
            <a:pPr algn="l"/>
            <a:r>
              <a:rPr lang="bg-BG" sz="2200" b="1" u="sng" dirty="0">
                <a:solidFill>
                  <a:schemeClr val="tx2"/>
                </a:solidFill>
              </a:rPr>
              <a:t>Дейност 1 </a:t>
            </a:r>
            <a:r>
              <a:rPr lang="bg-BG" sz="2200" b="1" dirty="0">
                <a:solidFill>
                  <a:schemeClr val="tx2"/>
                </a:solidFill>
              </a:rPr>
              <a:t>„</a:t>
            </a:r>
            <a:r>
              <a:rPr lang="ru-RU" sz="2200" b="1" dirty="0">
                <a:solidFill>
                  <a:schemeClr val="tx2"/>
                </a:solidFill>
              </a:rPr>
              <a:t>Развитие и </a:t>
            </a:r>
            <a:r>
              <a:rPr lang="ru-RU" sz="2200" b="1" dirty="0" err="1">
                <a:solidFill>
                  <a:schemeClr val="tx2"/>
                </a:solidFill>
              </a:rPr>
              <a:t>въвеждане</a:t>
            </a:r>
            <a:r>
              <a:rPr lang="ru-RU" sz="2200" b="1" dirty="0">
                <a:solidFill>
                  <a:schemeClr val="tx2"/>
                </a:solidFill>
              </a:rPr>
              <a:t> на </a:t>
            </a:r>
            <a:r>
              <a:rPr lang="ru-RU" sz="2200" b="1" dirty="0" err="1">
                <a:solidFill>
                  <a:schemeClr val="tx2"/>
                </a:solidFill>
              </a:rPr>
              <a:t>Институционалната</a:t>
            </a:r>
            <a:r>
              <a:rPr lang="ru-RU" sz="2200" b="1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2200" b="1" dirty="0" err="1">
                <a:solidFill>
                  <a:schemeClr val="tx2"/>
                </a:solidFill>
              </a:rPr>
              <a:t>Системата</a:t>
            </a:r>
            <a:r>
              <a:rPr lang="ru-RU" sz="2200" b="1" dirty="0">
                <a:solidFill>
                  <a:schemeClr val="tx2"/>
                </a:solidFill>
              </a:rPr>
              <a:t> за </a:t>
            </a:r>
            <a:r>
              <a:rPr lang="ru-RU" sz="2200" b="1" dirty="0" err="1">
                <a:solidFill>
                  <a:schemeClr val="tx2"/>
                </a:solidFill>
              </a:rPr>
              <a:t>директен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достъп</a:t>
            </a:r>
            <a:r>
              <a:rPr lang="ru-RU" sz="2200" b="1" dirty="0">
                <a:solidFill>
                  <a:schemeClr val="tx2"/>
                </a:solidFill>
              </a:rPr>
              <a:t> на </a:t>
            </a:r>
            <a:r>
              <a:rPr lang="ru-RU" sz="2200" b="1" dirty="0" err="1">
                <a:solidFill>
                  <a:schemeClr val="tx2"/>
                </a:solidFill>
              </a:rPr>
              <a:t>търговците</a:t>
            </a:r>
            <a:r>
              <a:rPr lang="ru-RU" sz="2200" b="1" dirty="0">
                <a:solidFill>
                  <a:schemeClr val="tx2"/>
                </a:solidFill>
              </a:rPr>
              <a:t> до </a:t>
            </a:r>
            <a:r>
              <a:rPr lang="ru-RU" sz="2200" b="1" dirty="0" err="1">
                <a:solidFill>
                  <a:schemeClr val="tx2"/>
                </a:solidFill>
              </a:rPr>
              <a:t>европейските</a:t>
            </a:r>
            <a:r>
              <a:rPr lang="ru-RU" sz="2200" b="1" dirty="0">
                <a:solidFill>
                  <a:schemeClr val="tx2"/>
                </a:solidFill>
              </a:rPr>
              <a:t> ИС - UUM&amp;DS, </a:t>
            </a:r>
            <a:r>
              <a:rPr lang="ru-RU" sz="2200" b="1" dirty="0" err="1">
                <a:solidFill>
                  <a:schemeClr val="tx2"/>
                </a:solidFill>
              </a:rPr>
              <a:t>Release</a:t>
            </a:r>
            <a:r>
              <a:rPr lang="ru-RU" sz="2200" b="1" dirty="0">
                <a:solidFill>
                  <a:schemeClr val="tx2"/>
                </a:solidFill>
              </a:rPr>
              <a:t> 2 </a:t>
            </a:r>
            <a:r>
              <a:rPr lang="bg-BG" sz="2200" b="1" dirty="0">
                <a:solidFill>
                  <a:schemeClr val="tx2"/>
                </a:solidFill>
              </a:rPr>
              <a:t>“</a:t>
            </a:r>
          </a:p>
          <a:p>
            <a:pPr algn="l"/>
            <a:r>
              <a:rPr lang="bg-BG" sz="2200" b="1" u="sng" dirty="0">
                <a:solidFill>
                  <a:schemeClr val="tx2"/>
                </a:solidFill>
              </a:rPr>
              <a:t>Дейност 2 </a:t>
            </a:r>
            <a:r>
              <a:rPr lang="bg-BG" sz="2200" b="1" dirty="0">
                <a:solidFill>
                  <a:schemeClr val="tx2"/>
                </a:solidFill>
              </a:rPr>
              <a:t>„</a:t>
            </a:r>
            <a:r>
              <a:rPr lang="ru-RU" sz="2200" b="1" dirty="0">
                <a:solidFill>
                  <a:schemeClr val="tx2"/>
                </a:solidFill>
              </a:rPr>
              <a:t>Развитие и </a:t>
            </a:r>
            <a:r>
              <a:rPr lang="ru-RU" sz="2200" b="1" dirty="0" err="1">
                <a:solidFill>
                  <a:schemeClr val="tx2"/>
                </a:solidFill>
              </a:rPr>
              <a:t>въвеждане</a:t>
            </a:r>
            <a:r>
              <a:rPr lang="ru-RU" sz="2200" b="1" dirty="0">
                <a:solidFill>
                  <a:schemeClr val="tx2"/>
                </a:solidFill>
              </a:rPr>
              <a:t> на </a:t>
            </a:r>
            <a:r>
              <a:rPr lang="ru-RU" sz="2200" b="1" dirty="0" err="1">
                <a:solidFill>
                  <a:schemeClr val="tx2"/>
                </a:solidFill>
              </a:rPr>
              <a:t>Институционалната</a:t>
            </a:r>
            <a:r>
              <a:rPr lang="ru-RU" sz="2200" b="1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2200" b="1" dirty="0" err="1">
                <a:solidFill>
                  <a:schemeClr val="tx2"/>
                </a:solidFill>
              </a:rPr>
              <a:t>Модул</a:t>
            </a:r>
            <a:r>
              <a:rPr lang="ru-RU" sz="2200" b="1" dirty="0">
                <a:solidFill>
                  <a:schemeClr val="tx2"/>
                </a:solidFill>
              </a:rPr>
              <a:t> ICS 2 - </a:t>
            </a:r>
            <a:r>
              <a:rPr lang="ru-RU" sz="2200" b="1" dirty="0" err="1">
                <a:solidFill>
                  <a:schemeClr val="tx2"/>
                </a:solidFill>
              </a:rPr>
              <a:t>Release</a:t>
            </a:r>
            <a:r>
              <a:rPr lang="ru-RU" sz="2200" b="1" dirty="0">
                <a:solidFill>
                  <a:schemeClr val="tx2"/>
                </a:solidFill>
              </a:rPr>
              <a:t> 1 (</a:t>
            </a:r>
            <a:r>
              <a:rPr lang="ru-RU" sz="2200" b="1" dirty="0" err="1">
                <a:solidFill>
                  <a:schemeClr val="tx2"/>
                </a:solidFill>
              </a:rPr>
              <a:t>postal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and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express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consignments</a:t>
            </a:r>
            <a:r>
              <a:rPr lang="ru-RU" sz="2200" b="1" dirty="0">
                <a:solidFill>
                  <a:schemeClr val="tx2"/>
                </a:solidFill>
              </a:rPr>
              <a:t>) и по отношение на </a:t>
            </a:r>
            <a:r>
              <a:rPr lang="ru-RU" sz="2200" b="1" dirty="0" err="1">
                <a:solidFill>
                  <a:schemeClr val="tx2"/>
                </a:solidFill>
              </a:rPr>
              <a:t>Универсалния</a:t>
            </a:r>
            <a:r>
              <a:rPr lang="ru-RU" sz="2200" b="1" dirty="0">
                <a:solidFill>
                  <a:schemeClr val="tx2"/>
                </a:solidFill>
              </a:rPr>
              <a:t> CCN 1/2 шлюз за интеграция на </a:t>
            </a:r>
            <a:r>
              <a:rPr lang="ru-RU" sz="2200" b="1" dirty="0" err="1">
                <a:solidFill>
                  <a:schemeClr val="tx2"/>
                </a:solidFill>
              </a:rPr>
              <a:t>националния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домейн</a:t>
            </a:r>
            <a:r>
              <a:rPr lang="ru-RU" sz="2200" b="1" dirty="0">
                <a:solidFill>
                  <a:schemeClr val="tx2"/>
                </a:solidFill>
              </a:rPr>
              <a:t> на Транс-</a:t>
            </a:r>
            <a:r>
              <a:rPr lang="ru-RU" sz="2200" b="1" dirty="0" err="1">
                <a:solidFill>
                  <a:schemeClr val="tx2"/>
                </a:solidFill>
              </a:rPr>
              <a:t>европейските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системи</a:t>
            </a:r>
            <a:r>
              <a:rPr lang="ru-RU" sz="2200" b="1" dirty="0">
                <a:solidFill>
                  <a:schemeClr val="tx2"/>
                </a:solidFill>
              </a:rPr>
              <a:t> на </a:t>
            </a:r>
            <a:r>
              <a:rPr lang="ru-RU" sz="2200" b="1" dirty="0" err="1">
                <a:solidFill>
                  <a:schemeClr val="tx2"/>
                </a:solidFill>
              </a:rPr>
              <a:t>Агенция</a:t>
            </a:r>
            <a:r>
              <a:rPr lang="ru-RU" sz="2200" b="1" dirty="0">
                <a:solidFill>
                  <a:schemeClr val="tx2"/>
                </a:solidFill>
              </a:rPr>
              <a:t> „</a:t>
            </a:r>
            <a:r>
              <a:rPr lang="ru-RU" sz="2200" b="1" dirty="0" err="1">
                <a:solidFill>
                  <a:schemeClr val="tx2"/>
                </a:solidFill>
              </a:rPr>
              <a:t>Митници</a:t>
            </a:r>
            <a:r>
              <a:rPr lang="ru-RU" sz="2200" b="1" dirty="0">
                <a:solidFill>
                  <a:schemeClr val="tx2"/>
                </a:solidFill>
              </a:rPr>
              <a:t>“ с </a:t>
            </a:r>
            <a:r>
              <a:rPr lang="ru-RU" sz="2200" b="1" dirty="0" err="1">
                <a:solidFill>
                  <a:schemeClr val="tx2"/>
                </a:solidFill>
              </a:rPr>
              <a:t>Общия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домейн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bg-BG" sz="2200" b="1" dirty="0">
                <a:solidFill>
                  <a:schemeClr val="tx2"/>
                </a:solidFill>
              </a:rPr>
              <a:t>“</a:t>
            </a:r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3680ED52-9A0F-4513-8CC9-57105FE136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171"/>
            <a:ext cx="8229600" cy="568613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tx2"/>
                </a:solidFill>
              </a:rPr>
              <a:t>Очаквани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резултати</a:t>
            </a:r>
            <a:r>
              <a:rPr lang="ru-RU" sz="2400" b="1" dirty="0">
                <a:solidFill>
                  <a:schemeClr val="tx2"/>
                </a:solidFill>
              </a:rPr>
              <a:t> от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1</a:t>
            </a: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72816"/>
            <a:ext cx="8712968" cy="4207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>
                <a:solidFill>
                  <a:schemeClr val="tx2"/>
                </a:solidFill>
              </a:rPr>
              <a:t>За </a:t>
            </a:r>
            <a:r>
              <a:rPr lang="ru-RU" sz="2200" b="1" dirty="0" err="1">
                <a:solidFill>
                  <a:schemeClr val="tx2"/>
                </a:solidFill>
              </a:rPr>
              <a:t>основна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дейност</a:t>
            </a:r>
            <a:r>
              <a:rPr lang="ru-RU" sz="2200" b="1" dirty="0">
                <a:solidFill>
                  <a:schemeClr val="tx2"/>
                </a:solidFill>
              </a:rPr>
              <a:t> 2 „</a:t>
            </a:r>
            <a:r>
              <a:rPr lang="ru-RU" sz="2200" b="1" dirty="0" err="1">
                <a:solidFill>
                  <a:schemeClr val="tx2"/>
                </a:solidFill>
              </a:rPr>
              <a:t>Въвеждане</a:t>
            </a:r>
            <a:r>
              <a:rPr lang="ru-RU" sz="2200" b="1" dirty="0">
                <a:solidFill>
                  <a:schemeClr val="tx2"/>
                </a:solidFill>
              </a:rPr>
              <a:t> на </a:t>
            </a:r>
            <a:r>
              <a:rPr lang="ru-RU" sz="2200" b="1" dirty="0" err="1">
                <a:solidFill>
                  <a:schemeClr val="tx2"/>
                </a:solidFill>
              </a:rPr>
              <a:t>Институционална</a:t>
            </a:r>
            <a:r>
              <a:rPr lang="ru-RU" sz="2200" b="1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2200" b="1" dirty="0" err="1">
                <a:solidFill>
                  <a:schemeClr val="tx2"/>
                </a:solidFill>
              </a:rPr>
              <a:t>Системата</a:t>
            </a:r>
            <a:r>
              <a:rPr lang="ru-RU" sz="2200" b="1" dirty="0">
                <a:solidFill>
                  <a:schemeClr val="tx2"/>
                </a:solidFill>
              </a:rPr>
              <a:t> за </a:t>
            </a:r>
            <a:r>
              <a:rPr lang="ru-RU" sz="2200" b="1" dirty="0" err="1">
                <a:solidFill>
                  <a:schemeClr val="tx2"/>
                </a:solidFill>
              </a:rPr>
              <a:t>директен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достъп</a:t>
            </a:r>
            <a:r>
              <a:rPr lang="ru-RU" sz="2200" b="1" dirty="0">
                <a:solidFill>
                  <a:schemeClr val="tx2"/>
                </a:solidFill>
              </a:rPr>
              <a:t> на </a:t>
            </a:r>
            <a:r>
              <a:rPr lang="ru-RU" sz="2200" b="1" dirty="0" err="1">
                <a:solidFill>
                  <a:schemeClr val="tx2"/>
                </a:solidFill>
              </a:rPr>
              <a:t>търговците</a:t>
            </a:r>
            <a:r>
              <a:rPr lang="ru-RU" sz="2200" b="1" dirty="0">
                <a:solidFill>
                  <a:schemeClr val="tx2"/>
                </a:solidFill>
              </a:rPr>
              <a:t> до </a:t>
            </a:r>
            <a:r>
              <a:rPr lang="ru-RU" sz="2200" b="1" dirty="0" err="1">
                <a:solidFill>
                  <a:schemeClr val="tx2"/>
                </a:solidFill>
              </a:rPr>
              <a:t>европейските</a:t>
            </a:r>
            <a:r>
              <a:rPr lang="ru-RU" sz="2200" b="1" dirty="0">
                <a:solidFill>
                  <a:schemeClr val="tx2"/>
                </a:solidFill>
              </a:rPr>
              <a:t> ИС - UUM&amp;DS, </a:t>
            </a:r>
            <a:r>
              <a:rPr lang="ru-RU" sz="2200" b="1" dirty="0" err="1">
                <a:solidFill>
                  <a:schemeClr val="tx2"/>
                </a:solidFill>
              </a:rPr>
              <a:t>Release</a:t>
            </a:r>
            <a:r>
              <a:rPr lang="ru-RU" sz="2200" b="1" dirty="0">
                <a:solidFill>
                  <a:schemeClr val="tx2"/>
                </a:solidFill>
              </a:rPr>
              <a:t> 2“:</a:t>
            </a:r>
          </a:p>
          <a:p>
            <a:r>
              <a:rPr lang="ru-RU" sz="2200" b="1" dirty="0" err="1">
                <a:solidFill>
                  <a:schemeClr val="tx2"/>
                </a:solidFill>
              </a:rPr>
              <a:t>Надградена</a:t>
            </a:r>
            <a:r>
              <a:rPr lang="ru-RU" sz="2200" b="1" dirty="0">
                <a:solidFill>
                  <a:schemeClr val="tx2"/>
                </a:solidFill>
              </a:rPr>
              <a:t> СУИД</a:t>
            </a:r>
            <a:r>
              <a:rPr lang="ru-RU" sz="2200" dirty="0">
                <a:solidFill>
                  <a:schemeClr val="tx2"/>
                </a:solidFill>
              </a:rPr>
              <a:t>, в </a:t>
            </a:r>
            <a:r>
              <a:rPr lang="ru-RU" sz="2200" dirty="0" err="1">
                <a:solidFill>
                  <a:schemeClr val="tx2"/>
                </a:solidFill>
              </a:rPr>
              <a:t>съответствие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със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съюзните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функционални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изисквания</a:t>
            </a:r>
            <a:r>
              <a:rPr lang="ru-RU" sz="2200" dirty="0">
                <a:solidFill>
                  <a:schemeClr val="tx2"/>
                </a:solidFill>
              </a:rPr>
              <a:t>, </a:t>
            </a:r>
            <a:r>
              <a:rPr lang="ru-RU" sz="2200" dirty="0" err="1">
                <a:solidFill>
                  <a:schemeClr val="tx2"/>
                </a:solidFill>
              </a:rPr>
              <a:t>произтичащи</a:t>
            </a:r>
            <a:r>
              <a:rPr lang="ru-RU" sz="2200" dirty="0">
                <a:solidFill>
                  <a:schemeClr val="tx2"/>
                </a:solidFill>
              </a:rPr>
              <a:t> от </a:t>
            </a:r>
            <a:r>
              <a:rPr lang="ru-RU" sz="2200" dirty="0" err="1">
                <a:solidFill>
                  <a:schemeClr val="tx2"/>
                </a:solidFill>
              </a:rPr>
              <a:t>Системата</a:t>
            </a:r>
            <a:r>
              <a:rPr lang="ru-RU" sz="2200" dirty="0">
                <a:solidFill>
                  <a:schemeClr val="tx2"/>
                </a:solidFill>
              </a:rPr>
              <a:t> за </a:t>
            </a:r>
            <a:r>
              <a:rPr lang="ru-RU" sz="2200" dirty="0" err="1">
                <a:solidFill>
                  <a:schemeClr val="tx2"/>
                </a:solidFill>
              </a:rPr>
              <a:t>директен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достъп</a:t>
            </a:r>
            <a:r>
              <a:rPr lang="ru-RU" sz="2200" dirty="0">
                <a:solidFill>
                  <a:schemeClr val="tx2"/>
                </a:solidFill>
              </a:rPr>
              <a:t> на </a:t>
            </a:r>
            <a:r>
              <a:rPr lang="ru-RU" sz="2200" dirty="0" err="1">
                <a:solidFill>
                  <a:schemeClr val="tx2"/>
                </a:solidFill>
              </a:rPr>
              <a:t>търговците</a:t>
            </a:r>
            <a:r>
              <a:rPr lang="ru-RU" sz="2200" dirty="0">
                <a:solidFill>
                  <a:schemeClr val="tx2"/>
                </a:solidFill>
              </a:rPr>
              <a:t> до </a:t>
            </a:r>
            <a:r>
              <a:rPr lang="ru-RU" sz="2200" dirty="0" err="1">
                <a:solidFill>
                  <a:schemeClr val="tx2"/>
                </a:solidFill>
              </a:rPr>
              <a:t>европейските</a:t>
            </a:r>
            <a:r>
              <a:rPr lang="ru-RU" sz="2200" dirty="0">
                <a:solidFill>
                  <a:schemeClr val="tx2"/>
                </a:solidFill>
              </a:rPr>
              <a:t> ИС </a:t>
            </a:r>
            <a:r>
              <a:rPr lang="ru-RU" sz="2200" b="1" dirty="0">
                <a:solidFill>
                  <a:schemeClr val="tx2"/>
                </a:solidFill>
              </a:rPr>
              <a:t>UUM&amp;DS – </a:t>
            </a:r>
            <a:r>
              <a:rPr lang="ru-RU" sz="2200" b="1" dirty="0" err="1">
                <a:solidFill>
                  <a:schemeClr val="tx2"/>
                </a:solidFill>
              </a:rPr>
              <a:t>Release</a:t>
            </a:r>
            <a:r>
              <a:rPr lang="ru-RU" sz="2200" b="1" dirty="0">
                <a:solidFill>
                  <a:schemeClr val="tx2"/>
                </a:solidFill>
              </a:rPr>
              <a:t> 2</a:t>
            </a:r>
            <a:r>
              <a:rPr lang="ru-RU" sz="2200" dirty="0">
                <a:solidFill>
                  <a:schemeClr val="tx2"/>
                </a:solidFill>
              </a:rPr>
              <a:t>;</a:t>
            </a:r>
          </a:p>
          <a:p>
            <a:r>
              <a:rPr lang="bg-BG" sz="2200" b="1" dirty="0">
                <a:solidFill>
                  <a:schemeClr val="tx2"/>
                </a:solidFill>
              </a:rPr>
              <a:t>Актуализирани</a:t>
            </a:r>
            <a:r>
              <a:rPr lang="bg-BG" sz="2200" dirty="0">
                <a:solidFill>
                  <a:schemeClr val="tx2"/>
                </a:solidFill>
              </a:rPr>
              <a:t> </a:t>
            </a:r>
            <a:r>
              <a:rPr lang="bg-BG" sz="2200" b="1" dirty="0">
                <a:solidFill>
                  <a:schemeClr val="tx2"/>
                </a:solidFill>
              </a:rPr>
              <a:t>2 бр. спецификации</a:t>
            </a:r>
            <a:r>
              <a:rPr lang="bg-BG" sz="2200" dirty="0">
                <a:solidFill>
                  <a:schemeClr val="tx2"/>
                </a:solidFill>
              </a:rPr>
              <a:t>, свързани със СУИД;</a:t>
            </a:r>
          </a:p>
          <a:p>
            <a:r>
              <a:rPr lang="bg-BG" sz="2200" dirty="0">
                <a:solidFill>
                  <a:schemeClr val="tx2"/>
                </a:solidFill>
              </a:rPr>
              <a:t>Реализирана 1 бр. </a:t>
            </a:r>
            <a:r>
              <a:rPr lang="bg-BG" sz="2200" b="1" dirty="0">
                <a:solidFill>
                  <a:schemeClr val="tx2"/>
                </a:solidFill>
              </a:rPr>
              <a:t>интеграция между СУИД </a:t>
            </a:r>
            <a:r>
              <a:rPr lang="bg-BG" sz="2200" dirty="0">
                <a:solidFill>
                  <a:schemeClr val="tx2"/>
                </a:solidFill>
              </a:rPr>
              <a:t>и Системата за директен достъп на търговците до европейските ИС - </a:t>
            </a:r>
            <a:r>
              <a:rPr lang="bg-BG" sz="2200" b="1" dirty="0">
                <a:solidFill>
                  <a:schemeClr val="tx2"/>
                </a:solidFill>
              </a:rPr>
              <a:t>UUM&amp;DS, </a:t>
            </a:r>
            <a:r>
              <a:rPr lang="bg-BG" sz="2200" b="1" dirty="0" err="1">
                <a:solidFill>
                  <a:schemeClr val="tx2"/>
                </a:solidFill>
              </a:rPr>
              <a:t>Release</a:t>
            </a:r>
            <a:r>
              <a:rPr lang="bg-BG" sz="2200" b="1" dirty="0">
                <a:solidFill>
                  <a:schemeClr val="tx2"/>
                </a:solidFill>
              </a:rPr>
              <a:t> 2.</a:t>
            </a:r>
            <a:endParaRPr lang="en-US" sz="2200" b="1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ru-RU" sz="2800" dirty="0"/>
          </a:p>
          <a:p>
            <a:endParaRPr lang="bg-BG" dirty="0"/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058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171"/>
            <a:ext cx="8229600" cy="568613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tx2"/>
                </a:solidFill>
              </a:rPr>
              <a:t>Очаквани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резултати</a:t>
            </a:r>
            <a:r>
              <a:rPr lang="ru-RU" sz="2400" b="1" dirty="0">
                <a:solidFill>
                  <a:schemeClr val="tx2"/>
                </a:solidFill>
              </a:rPr>
              <a:t> от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1</a:t>
            </a: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72816"/>
            <a:ext cx="8712968" cy="4207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>
                <a:solidFill>
                  <a:schemeClr val="tx2"/>
                </a:solidFill>
              </a:rPr>
              <a:t>За </a:t>
            </a:r>
            <a:r>
              <a:rPr lang="ru-RU" sz="2200" b="1" dirty="0" err="1">
                <a:solidFill>
                  <a:schemeClr val="tx2"/>
                </a:solidFill>
              </a:rPr>
              <a:t>основна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дейност</a:t>
            </a:r>
            <a:r>
              <a:rPr lang="ru-RU" sz="2200" b="1" dirty="0">
                <a:solidFill>
                  <a:schemeClr val="tx2"/>
                </a:solidFill>
              </a:rPr>
              <a:t> 3 „ Обучение на 37 служители на АМ (30 </a:t>
            </a:r>
            <a:r>
              <a:rPr lang="ru-RU" sz="2200" b="1" dirty="0" err="1">
                <a:solidFill>
                  <a:schemeClr val="tx2"/>
                </a:solidFill>
              </a:rPr>
              <a:t>приложни</a:t>
            </a:r>
            <a:r>
              <a:rPr lang="ru-RU" sz="2200" b="1" dirty="0">
                <a:solidFill>
                  <a:schemeClr val="tx2"/>
                </a:solidFill>
              </a:rPr>
              <a:t> и 7 </a:t>
            </a:r>
            <a:r>
              <a:rPr lang="ru-RU" sz="2200" b="1" dirty="0" err="1">
                <a:solidFill>
                  <a:schemeClr val="tx2"/>
                </a:solidFill>
              </a:rPr>
              <a:t>системни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администратори</a:t>
            </a:r>
            <a:r>
              <a:rPr lang="ru-RU" sz="2200" b="1" dirty="0">
                <a:solidFill>
                  <a:schemeClr val="tx2"/>
                </a:solidFill>
              </a:rPr>
              <a:t>) за работа с </a:t>
            </a:r>
            <a:r>
              <a:rPr lang="ru-RU" sz="2200" b="1" dirty="0" err="1">
                <a:solidFill>
                  <a:schemeClr val="tx2"/>
                </a:solidFill>
              </a:rPr>
              <a:t>реализираните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функционалности</a:t>
            </a:r>
            <a:r>
              <a:rPr lang="ru-RU" sz="2200" b="1" dirty="0">
                <a:solidFill>
                  <a:schemeClr val="tx2"/>
                </a:solidFill>
              </a:rPr>
              <a:t> по </a:t>
            </a:r>
            <a:r>
              <a:rPr lang="ru-RU" sz="2200" b="1" dirty="0" err="1">
                <a:solidFill>
                  <a:schemeClr val="tx2"/>
                </a:solidFill>
              </a:rPr>
              <a:t>дейността</a:t>
            </a:r>
            <a:r>
              <a:rPr lang="ru-RU" sz="2200" b="1" dirty="0">
                <a:solidFill>
                  <a:schemeClr val="tx2"/>
                </a:solidFill>
              </a:rPr>
              <a:t> “:</a:t>
            </a:r>
          </a:p>
          <a:p>
            <a:pPr marL="0" indent="0">
              <a:buNone/>
            </a:pPr>
            <a:endParaRPr lang="ru-RU" sz="2200" b="1" dirty="0">
              <a:solidFill>
                <a:schemeClr val="tx2"/>
              </a:solidFill>
            </a:endParaRPr>
          </a:p>
          <a:p>
            <a:r>
              <a:rPr lang="ru-RU" sz="2200" b="1" dirty="0" err="1">
                <a:solidFill>
                  <a:schemeClr val="tx2"/>
                </a:solidFill>
              </a:rPr>
              <a:t>Обучени</a:t>
            </a:r>
            <a:r>
              <a:rPr lang="ru-RU" sz="2200" b="1" dirty="0">
                <a:solidFill>
                  <a:schemeClr val="tx2"/>
                </a:solidFill>
              </a:rPr>
              <a:t> 37 служители на АМ </a:t>
            </a:r>
            <a:r>
              <a:rPr lang="ru-RU" sz="2200" dirty="0">
                <a:solidFill>
                  <a:schemeClr val="tx2"/>
                </a:solidFill>
              </a:rPr>
              <a:t>(30 </a:t>
            </a:r>
            <a:r>
              <a:rPr lang="ru-RU" sz="2200" dirty="0" err="1">
                <a:solidFill>
                  <a:schemeClr val="tx2"/>
                </a:solidFill>
              </a:rPr>
              <a:t>приложни</a:t>
            </a:r>
            <a:r>
              <a:rPr lang="ru-RU" sz="2200" dirty="0">
                <a:solidFill>
                  <a:schemeClr val="tx2"/>
                </a:solidFill>
              </a:rPr>
              <a:t> и 7 </a:t>
            </a:r>
            <a:r>
              <a:rPr lang="ru-RU" sz="2200" dirty="0" err="1">
                <a:solidFill>
                  <a:schemeClr val="tx2"/>
                </a:solidFill>
              </a:rPr>
              <a:t>системни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администратори</a:t>
            </a:r>
            <a:r>
              <a:rPr lang="ru-RU" sz="2200" dirty="0">
                <a:solidFill>
                  <a:schemeClr val="tx2"/>
                </a:solidFill>
              </a:rPr>
              <a:t>) за работа с </a:t>
            </a:r>
            <a:r>
              <a:rPr lang="ru-RU" sz="2200" dirty="0" err="1">
                <a:solidFill>
                  <a:schemeClr val="tx2"/>
                </a:solidFill>
              </a:rPr>
              <a:t>реализираните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функционалности</a:t>
            </a:r>
            <a:r>
              <a:rPr lang="ru-RU" sz="2200" dirty="0">
                <a:solidFill>
                  <a:schemeClr val="tx2"/>
                </a:solidFill>
              </a:rPr>
              <a:t> по </a:t>
            </a:r>
            <a:r>
              <a:rPr lang="ru-RU" sz="2200" dirty="0" err="1">
                <a:solidFill>
                  <a:schemeClr val="tx2"/>
                </a:solidFill>
              </a:rPr>
              <a:t>дейността</a:t>
            </a:r>
            <a:endParaRPr lang="en-US" sz="22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ru-RU" sz="2800" dirty="0"/>
          </a:p>
          <a:p>
            <a:endParaRPr lang="bg-BG" dirty="0"/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4183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171"/>
            <a:ext cx="8229600" cy="568613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tx2"/>
                </a:solidFill>
              </a:rPr>
              <a:t>Очаквани</a:t>
            </a:r>
            <a:r>
              <a:rPr lang="ru-RU" sz="2400" b="1" dirty="0">
                <a:solidFill>
                  <a:schemeClr val="tx2"/>
                </a:solidFill>
              </a:rPr>
              <a:t> ползи/</a:t>
            </a:r>
            <a:r>
              <a:rPr lang="ru-RU" sz="2400" b="1" dirty="0" err="1">
                <a:solidFill>
                  <a:schemeClr val="tx2"/>
                </a:solidFill>
              </a:rPr>
              <a:t>ефекти</a:t>
            </a:r>
            <a:r>
              <a:rPr lang="ru-RU" sz="2400" b="1" dirty="0">
                <a:solidFill>
                  <a:schemeClr val="tx2"/>
                </a:solidFill>
              </a:rPr>
              <a:t> от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1</a:t>
            </a: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772816"/>
            <a:ext cx="7941568" cy="4207863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2800" b="1" dirty="0">
                <a:solidFill>
                  <a:schemeClr val="tx2"/>
                </a:solidFill>
              </a:rPr>
              <a:t>За </a:t>
            </a:r>
            <a:r>
              <a:rPr lang="ru-RU" sz="2800" b="1" dirty="0" err="1">
                <a:solidFill>
                  <a:schemeClr val="tx2"/>
                </a:solidFill>
              </a:rPr>
              <a:t>Икономическите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оператори</a:t>
            </a:r>
            <a:r>
              <a:rPr lang="ru-RU" sz="2800" b="1" dirty="0">
                <a:solidFill>
                  <a:schemeClr val="tx2"/>
                </a:solidFill>
              </a:rPr>
              <a:t>: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2"/>
                </a:solidFill>
              </a:rPr>
              <a:t>• </a:t>
            </a:r>
            <a:r>
              <a:rPr lang="ru-RU" sz="2800" b="1" dirty="0">
                <a:solidFill>
                  <a:schemeClr val="tx2"/>
                </a:solidFill>
              </a:rPr>
              <a:t>Регистрация за </a:t>
            </a:r>
            <a:r>
              <a:rPr lang="ru-RU" sz="2800" b="1" dirty="0" err="1">
                <a:solidFill>
                  <a:schemeClr val="tx2"/>
                </a:solidFill>
              </a:rPr>
              <a:t>достъп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dirty="0">
                <a:solidFill>
                  <a:schemeClr val="tx2"/>
                </a:solidFill>
              </a:rPr>
              <a:t>до </a:t>
            </a:r>
            <a:r>
              <a:rPr lang="ru-RU" sz="2800" dirty="0" err="1">
                <a:solidFill>
                  <a:schemeClr val="tx2"/>
                </a:solidFill>
              </a:rPr>
              <a:t>всички</a:t>
            </a:r>
            <a:r>
              <a:rPr lang="ru-RU" sz="2800" dirty="0">
                <a:solidFill>
                  <a:schemeClr val="tx2"/>
                </a:solidFill>
              </a:rPr>
              <a:t> ИС на АМ и DG TAXUD на ЕК - </a:t>
            </a:r>
            <a:r>
              <a:rPr lang="ru-RU" sz="2800" b="1" dirty="0" err="1">
                <a:solidFill>
                  <a:schemeClr val="tx2"/>
                </a:solidFill>
              </a:rPr>
              <a:t>еднократна</a:t>
            </a:r>
            <a:r>
              <a:rPr lang="ru-RU" sz="2800" b="1" dirty="0">
                <a:solidFill>
                  <a:schemeClr val="tx2"/>
                </a:solidFill>
              </a:rPr>
              <a:t>, </a:t>
            </a:r>
            <a:r>
              <a:rPr lang="ru-RU" sz="2800" b="1" dirty="0" err="1">
                <a:solidFill>
                  <a:schemeClr val="tx2"/>
                </a:solidFill>
              </a:rPr>
              <a:t>улеснена</a:t>
            </a:r>
            <a:r>
              <a:rPr lang="ru-RU" sz="2800" b="1" dirty="0">
                <a:solidFill>
                  <a:schemeClr val="tx2"/>
                </a:solidFill>
              </a:rPr>
              <a:t>, </a:t>
            </a:r>
            <a:r>
              <a:rPr lang="ru-RU" sz="2800" b="1" dirty="0" err="1">
                <a:solidFill>
                  <a:schemeClr val="tx2"/>
                </a:solidFill>
              </a:rPr>
              <a:t>сигурна</a:t>
            </a:r>
            <a:r>
              <a:rPr lang="ru-RU" sz="2800" b="1" dirty="0">
                <a:solidFill>
                  <a:schemeClr val="tx2"/>
                </a:solidFill>
              </a:rPr>
              <a:t> и </a:t>
            </a:r>
            <a:r>
              <a:rPr lang="ru-RU" sz="2800" b="1" dirty="0" err="1">
                <a:solidFill>
                  <a:schemeClr val="tx2"/>
                </a:solidFill>
              </a:rPr>
              <a:t>изцяло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безхартиена</a:t>
            </a:r>
            <a:r>
              <a:rPr lang="ru-RU" sz="2800" dirty="0">
                <a:solidFill>
                  <a:schemeClr val="tx2"/>
                </a:solidFill>
              </a:rPr>
              <a:t>, в </a:t>
            </a:r>
            <a:r>
              <a:rPr lang="ru-RU" sz="2800" dirty="0" err="1">
                <a:solidFill>
                  <a:schemeClr val="tx2"/>
                </a:solidFill>
              </a:rPr>
              <a:t>съответствие</a:t>
            </a:r>
            <a:r>
              <a:rPr lang="ru-RU" sz="2800" dirty="0">
                <a:solidFill>
                  <a:schemeClr val="tx2"/>
                </a:solidFill>
              </a:rPr>
              <a:t> </a:t>
            </a:r>
            <a:r>
              <a:rPr lang="ru-RU" sz="2800" dirty="0" err="1">
                <a:solidFill>
                  <a:schemeClr val="tx2"/>
                </a:solidFill>
              </a:rPr>
              <a:t>изискванията</a:t>
            </a:r>
            <a:r>
              <a:rPr lang="ru-RU" sz="2800" dirty="0">
                <a:solidFill>
                  <a:schemeClr val="tx2"/>
                </a:solidFill>
              </a:rPr>
              <a:t> на </a:t>
            </a:r>
            <a:r>
              <a:rPr lang="ru-RU" sz="2800" b="1" dirty="0">
                <a:solidFill>
                  <a:schemeClr val="tx2"/>
                </a:solidFill>
              </a:rPr>
              <a:t>UUM&amp;DS R2</a:t>
            </a:r>
            <a:r>
              <a:rPr lang="ru-RU" sz="2800" dirty="0">
                <a:solidFill>
                  <a:schemeClr val="tx2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2"/>
                </a:solidFill>
              </a:rPr>
              <a:t>• </a:t>
            </a:r>
            <a:r>
              <a:rPr lang="ru-RU" sz="2800" b="1" dirty="0">
                <a:solidFill>
                  <a:schemeClr val="tx2"/>
                </a:solidFill>
              </a:rPr>
              <a:t>Управление на </a:t>
            </a:r>
            <a:r>
              <a:rPr lang="ru-RU" sz="2800" b="1" dirty="0" err="1">
                <a:solidFill>
                  <a:schemeClr val="tx2"/>
                </a:solidFill>
              </a:rPr>
              <a:t>правата</a:t>
            </a:r>
            <a:r>
              <a:rPr lang="ru-RU" sz="2800" b="1" dirty="0">
                <a:solidFill>
                  <a:schemeClr val="tx2"/>
                </a:solidFill>
              </a:rPr>
              <a:t> за </a:t>
            </a:r>
            <a:r>
              <a:rPr lang="ru-RU" sz="2800" b="1" dirty="0" err="1">
                <a:solidFill>
                  <a:schemeClr val="tx2"/>
                </a:solidFill>
              </a:rPr>
              <a:t>достъп</a:t>
            </a:r>
            <a:r>
              <a:rPr lang="ru-RU" sz="2800" dirty="0">
                <a:solidFill>
                  <a:schemeClr val="tx2"/>
                </a:solidFill>
              </a:rPr>
              <a:t>, </a:t>
            </a:r>
            <a:r>
              <a:rPr lang="ru-RU" sz="2800" dirty="0" err="1">
                <a:solidFill>
                  <a:schemeClr val="tx2"/>
                </a:solidFill>
              </a:rPr>
              <a:t>които</a:t>
            </a:r>
            <a:r>
              <a:rPr lang="ru-RU" sz="2800" dirty="0">
                <a:solidFill>
                  <a:schemeClr val="tx2"/>
                </a:solidFill>
              </a:rPr>
              <a:t> </a:t>
            </a:r>
            <a:r>
              <a:rPr lang="ru-RU" sz="2800" dirty="0" err="1">
                <a:solidFill>
                  <a:schemeClr val="tx2"/>
                </a:solidFill>
              </a:rPr>
              <a:t>икономическия</a:t>
            </a:r>
            <a:r>
              <a:rPr lang="ru-RU" sz="2800" dirty="0">
                <a:solidFill>
                  <a:schemeClr val="tx2"/>
                </a:solidFill>
              </a:rPr>
              <a:t> оператор </a:t>
            </a:r>
            <a:r>
              <a:rPr lang="ru-RU" sz="2800" dirty="0" err="1">
                <a:solidFill>
                  <a:schemeClr val="tx2"/>
                </a:solidFill>
              </a:rPr>
              <a:t>предоставя</a:t>
            </a:r>
            <a:r>
              <a:rPr lang="ru-RU" sz="2800" dirty="0">
                <a:solidFill>
                  <a:schemeClr val="tx2"/>
                </a:solidFill>
              </a:rPr>
              <a:t> на свои служители или при  </a:t>
            </a:r>
            <a:r>
              <a:rPr lang="ru-RU" sz="2800" dirty="0" err="1">
                <a:solidFill>
                  <a:schemeClr val="tx2"/>
                </a:solidFill>
              </a:rPr>
              <a:t>упълномощаване</a:t>
            </a:r>
            <a:r>
              <a:rPr lang="ru-RU" sz="2800" dirty="0">
                <a:solidFill>
                  <a:schemeClr val="tx2"/>
                </a:solidFill>
              </a:rPr>
              <a:t> за </a:t>
            </a:r>
            <a:r>
              <a:rPr lang="ru-RU" sz="2800" b="1" dirty="0" err="1">
                <a:solidFill>
                  <a:schemeClr val="tx2"/>
                </a:solidFill>
              </a:rPr>
              <a:t>митническо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представителство</a:t>
            </a:r>
            <a:r>
              <a:rPr lang="ru-RU" sz="2800" dirty="0">
                <a:solidFill>
                  <a:schemeClr val="tx2"/>
                </a:solidFill>
              </a:rPr>
              <a:t> на </a:t>
            </a:r>
            <a:r>
              <a:rPr lang="ru-RU" sz="2800" dirty="0" err="1">
                <a:solidFill>
                  <a:schemeClr val="tx2"/>
                </a:solidFill>
              </a:rPr>
              <a:t>други</a:t>
            </a:r>
            <a:r>
              <a:rPr lang="ru-RU" sz="2800" dirty="0">
                <a:solidFill>
                  <a:schemeClr val="tx2"/>
                </a:solidFill>
              </a:rPr>
              <a:t> ЧЛ или ФЛ - </a:t>
            </a:r>
            <a:r>
              <a:rPr lang="ru-RU" sz="2800" b="1" dirty="0" err="1">
                <a:solidFill>
                  <a:schemeClr val="tx2"/>
                </a:solidFill>
              </a:rPr>
              <a:t>гъвкаво</a:t>
            </a:r>
            <a:r>
              <a:rPr lang="ru-RU" sz="2800" b="1" dirty="0">
                <a:solidFill>
                  <a:schemeClr val="tx2"/>
                </a:solidFill>
              </a:rPr>
              <a:t> и </a:t>
            </a:r>
            <a:r>
              <a:rPr lang="ru-RU" sz="2800" b="1" dirty="0" err="1">
                <a:solidFill>
                  <a:schemeClr val="tx2"/>
                </a:solidFill>
              </a:rPr>
              <a:t>сигурно</a:t>
            </a:r>
            <a:r>
              <a:rPr lang="ru-RU" sz="2800" dirty="0">
                <a:solidFill>
                  <a:schemeClr val="tx2"/>
                </a:solidFill>
              </a:rPr>
              <a:t>. 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chemeClr val="tx2"/>
                </a:solidFill>
              </a:rPr>
              <a:t>За </a:t>
            </a:r>
            <a:r>
              <a:rPr lang="ru-RU" sz="2800" b="1" dirty="0" err="1">
                <a:solidFill>
                  <a:schemeClr val="tx2"/>
                </a:solidFill>
              </a:rPr>
              <a:t>Агенция</a:t>
            </a:r>
            <a:r>
              <a:rPr lang="ru-RU" sz="2800" b="1" dirty="0">
                <a:solidFill>
                  <a:schemeClr val="tx2"/>
                </a:solidFill>
              </a:rPr>
              <a:t> „</a:t>
            </a:r>
            <a:r>
              <a:rPr lang="ru-RU" sz="2800" b="1" dirty="0" err="1">
                <a:solidFill>
                  <a:schemeClr val="tx2"/>
                </a:solidFill>
              </a:rPr>
              <a:t>Митници</a:t>
            </a:r>
            <a:r>
              <a:rPr lang="ru-RU" sz="2800" b="1" dirty="0">
                <a:solidFill>
                  <a:schemeClr val="tx2"/>
                </a:solidFill>
              </a:rPr>
              <a:t>“: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2"/>
                </a:solidFill>
              </a:rPr>
              <a:t>• </a:t>
            </a:r>
            <a:r>
              <a:rPr lang="ru-RU" sz="2800" b="1" dirty="0" err="1">
                <a:solidFill>
                  <a:schemeClr val="tx2"/>
                </a:solidFill>
              </a:rPr>
              <a:t>Изпълнение</a:t>
            </a:r>
            <a:r>
              <a:rPr lang="ru-RU" sz="2800" b="1" dirty="0">
                <a:solidFill>
                  <a:schemeClr val="tx2"/>
                </a:solidFill>
              </a:rPr>
              <a:t> на </a:t>
            </a:r>
            <a:r>
              <a:rPr lang="ru-RU" sz="2800" b="1" dirty="0" err="1">
                <a:solidFill>
                  <a:schemeClr val="tx2"/>
                </a:solidFill>
              </a:rPr>
              <a:t>нормативни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изисквания</a:t>
            </a:r>
            <a:r>
              <a:rPr lang="ru-RU" sz="2800" b="1" dirty="0">
                <a:solidFill>
                  <a:schemeClr val="tx2"/>
                </a:solidFill>
              </a:rPr>
              <a:t> - Регламент (ЕС) № 910/2014 </a:t>
            </a:r>
            <a:r>
              <a:rPr lang="ru-RU" sz="2800" dirty="0" err="1">
                <a:solidFill>
                  <a:schemeClr val="tx2"/>
                </a:solidFill>
              </a:rPr>
              <a:t>относно</a:t>
            </a:r>
            <a:r>
              <a:rPr lang="ru-RU" sz="2800" dirty="0">
                <a:solidFill>
                  <a:schemeClr val="tx2"/>
                </a:solidFill>
              </a:rPr>
              <a:t> </a:t>
            </a:r>
            <a:r>
              <a:rPr lang="ru-RU" sz="2800" dirty="0" err="1">
                <a:solidFill>
                  <a:schemeClr val="tx2"/>
                </a:solidFill>
              </a:rPr>
              <a:t>електронната</a:t>
            </a:r>
            <a:r>
              <a:rPr lang="ru-RU" sz="2800" dirty="0">
                <a:solidFill>
                  <a:schemeClr val="tx2"/>
                </a:solidFill>
              </a:rPr>
              <a:t> идентификация и </a:t>
            </a:r>
            <a:r>
              <a:rPr lang="ru-RU" sz="2800" dirty="0" err="1">
                <a:solidFill>
                  <a:schemeClr val="tx2"/>
                </a:solidFill>
              </a:rPr>
              <a:t>удостоверителните</a:t>
            </a:r>
            <a:r>
              <a:rPr lang="ru-RU" sz="2800" dirty="0">
                <a:solidFill>
                  <a:schemeClr val="tx2"/>
                </a:solidFill>
              </a:rPr>
              <a:t> услуги при </a:t>
            </a:r>
            <a:r>
              <a:rPr lang="ru-RU" sz="2800" dirty="0" err="1">
                <a:solidFill>
                  <a:schemeClr val="tx2"/>
                </a:solidFill>
              </a:rPr>
              <a:t>електронни</a:t>
            </a:r>
            <a:r>
              <a:rPr lang="ru-RU" sz="2800" dirty="0">
                <a:solidFill>
                  <a:schemeClr val="tx2"/>
                </a:solidFill>
              </a:rPr>
              <a:t> трансакции на </a:t>
            </a:r>
            <a:r>
              <a:rPr lang="ru-RU" sz="2800" dirty="0" err="1">
                <a:solidFill>
                  <a:schemeClr val="tx2"/>
                </a:solidFill>
              </a:rPr>
              <a:t>вътрешния</a:t>
            </a:r>
            <a:r>
              <a:rPr lang="ru-RU" sz="2800" dirty="0">
                <a:solidFill>
                  <a:schemeClr val="tx2"/>
                </a:solidFill>
              </a:rPr>
              <a:t> </a:t>
            </a:r>
            <a:r>
              <a:rPr lang="ru-RU" sz="2800" dirty="0" err="1">
                <a:solidFill>
                  <a:schemeClr val="tx2"/>
                </a:solidFill>
              </a:rPr>
              <a:t>пазар</a:t>
            </a:r>
            <a:r>
              <a:rPr lang="ru-RU" sz="2800" dirty="0">
                <a:solidFill>
                  <a:schemeClr val="tx2"/>
                </a:solidFill>
              </a:rPr>
              <a:t> и </a:t>
            </a:r>
            <a:r>
              <a:rPr lang="ru-RU" sz="2800" b="1" dirty="0">
                <a:solidFill>
                  <a:schemeClr val="tx2"/>
                </a:solidFill>
              </a:rPr>
              <a:t>Закон за </a:t>
            </a:r>
            <a:r>
              <a:rPr lang="ru-RU" sz="2800" b="1" dirty="0" err="1">
                <a:solidFill>
                  <a:schemeClr val="tx2"/>
                </a:solidFill>
              </a:rPr>
              <a:t>електронната</a:t>
            </a:r>
            <a:r>
              <a:rPr lang="ru-RU" sz="2800" b="1" dirty="0">
                <a:solidFill>
                  <a:schemeClr val="tx2"/>
                </a:solidFill>
              </a:rPr>
              <a:t> идентификация</a:t>
            </a:r>
            <a:r>
              <a:rPr lang="ru-RU" sz="2800" dirty="0">
                <a:solidFill>
                  <a:schemeClr val="tx2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chemeClr val="tx2"/>
                </a:solidFill>
              </a:rPr>
              <a:t>• Управление на </a:t>
            </a:r>
            <a:r>
              <a:rPr lang="ru-RU" sz="2800" b="1" dirty="0" err="1">
                <a:solidFill>
                  <a:schemeClr val="tx2"/>
                </a:solidFill>
              </a:rPr>
              <a:t>правата</a:t>
            </a:r>
            <a:r>
              <a:rPr lang="ru-RU" sz="2800" b="1" dirty="0">
                <a:solidFill>
                  <a:schemeClr val="tx2"/>
                </a:solidFill>
              </a:rPr>
              <a:t> за </a:t>
            </a:r>
            <a:r>
              <a:rPr lang="ru-RU" sz="2800" b="1" dirty="0" err="1">
                <a:solidFill>
                  <a:schemeClr val="tx2"/>
                </a:solidFill>
              </a:rPr>
              <a:t>достъп</a:t>
            </a:r>
            <a:r>
              <a:rPr lang="ru-RU" sz="2800" dirty="0">
                <a:solidFill>
                  <a:schemeClr val="tx2"/>
                </a:solidFill>
              </a:rPr>
              <a:t>, </a:t>
            </a:r>
            <a:r>
              <a:rPr lang="ru-RU" sz="2800" dirty="0" err="1">
                <a:solidFill>
                  <a:schemeClr val="tx2"/>
                </a:solidFill>
              </a:rPr>
              <a:t>както</a:t>
            </a:r>
            <a:r>
              <a:rPr lang="ru-RU" sz="2800" dirty="0">
                <a:solidFill>
                  <a:schemeClr val="tx2"/>
                </a:solidFill>
              </a:rPr>
              <a:t> на </a:t>
            </a:r>
            <a:r>
              <a:rPr lang="ru-RU" sz="2800" b="1" dirty="0" err="1">
                <a:solidFill>
                  <a:schemeClr val="tx2"/>
                </a:solidFill>
              </a:rPr>
              <a:t>външните</a:t>
            </a:r>
            <a:r>
              <a:rPr lang="ru-RU" sz="2800" dirty="0">
                <a:solidFill>
                  <a:schemeClr val="tx2"/>
                </a:solidFill>
              </a:rPr>
              <a:t> (ИО), </a:t>
            </a:r>
            <a:r>
              <a:rPr lang="ru-RU" sz="2800" dirty="0" err="1">
                <a:solidFill>
                  <a:schemeClr val="tx2"/>
                </a:solidFill>
              </a:rPr>
              <a:t>така</a:t>
            </a:r>
            <a:r>
              <a:rPr lang="ru-RU" sz="2800" dirty="0">
                <a:solidFill>
                  <a:schemeClr val="tx2"/>
                </a:solidFill>
              </a:rPr>
              <a:t> и на </a:t>
            </a:r>
            <a:r>
              <a:rPr lang="ru-RU" sz="2800" b="1" dirty="0" err="1">
                <a:solidFill>
                  <a:schemeClr val="tx2"/>
                </a:solidFill>
              </a:rPr>
              <a:t>вътрешните</a:t>
            </a:r>
            <a:r>
              <a:rPr lang="ru-RU" sz="2800" dirty="0">
                <a:solidFill>
                  <a:schemeClr val="tx2"/>
                </a:solidFill>
              </a:rPr>
              <a:t> потребители (</a:t>
            </a:r>
            <a:r>
              <a:rPr lang="ru-RU" sz="2800" dirty="0" err="1">
                <a:solidFill>
                  <a:schemeClr val="tx2"/>
                </a:solidFill>
              </a:rPr>
              <a:t>митнически</a:t>
            </a:r>
            <a:r>
              <a:rPr lang="ru-RU" sz="2800" dirty="0">
                <a:solidFill>
                  <a:schemeClr val="tx2"/>
                </a:solidFill>
              </a:rPr>
              <a:t> служители) - </a:t>
            </a:r>
            <a:r>
              <a:rPr lang="ru-RU" sz="2800" b="1" dirty="0" err="1">
                <a:solidFill>
                  <a:schemeClr val="tx2"/>
                </a:solidFill>
              </a:rPr>
              <a:t>гъвкаво</a:t>
            </a:r>
            <a:r>
              <a:rPr lang="ru-RU" sz="2800" b="1" dirty="0">
                <a:solidFill>
                  <a:schemeClr val="tx2"/>
                </a:solidFill>
              </a:rPr>
              <a:t>, </a:t>
            </a:r>
            <a:r>
              <a:rPr lang="ru-RU" sz="2800" b="1" dirty="0" err="1">
                <a:solidFill>
                  <a:schemeClr val="tx2"/>
                </a:solidFill>
              </a:rPr>
              <a:t>сигурно</a:t>
            </a:r>
            <a:r>
              <a:rPr lang="ru-RU" sz="2800" dirty="0">
                <a:solidFill>
                  <a:schemeClr val="tx2"/>
                </a:solidFill>
              </a:rPr>
              <a:t>, с </a:t>
            </a:r>
            <a:r>
              <a:rPr lang="ru-RU" sz="2800" dirty="0" err="1">
                <a:solidFill>
                  <a:schemeClr val="tx2"/>
                </a:solidFill>
              </a:rPr>
              <a:t>възможности</a:t>
            </a:r>
            <a:r>
              <a:rPr lang="ru-RU" sz="2800" dirty="0">
                <a:solidFill>
                  <a:schemeClr val="tx2"/>
                </a:solidFill>
              </a:rPr>
              <a:t> за </a:t>
            </a:r>
            <a:r>
              <a:rPr lang="ru-RU" sz="2800" b="1" dirty="0" err="1">
                <a:solidFill>
                  <a:schemeClr val="tx2"/>
                </a:solidFill>
              </a:rPr>
              <a:t>одит</a:t>
            </a:r>
            <a:r>
              <a:rPr lang="ru-RU" sz="2800" dirty="0">
                <a:solidFill>
                  <a:schemeClr val="tx2"/>
                </a:solidFill>
              </a:rPr>
              <a:t> и  </a:t>
            </a:r>
            <a:r>
              <a:rPr lang="ru-RU" sz="2800" b="1" dirty="0" err="1">
                <a:solidFill>
                  <a:schemeClr val="tx2"/>
                </a:solidFill>
              </a:rPr>
              <a:t>проследяване</a:t>
            </a:r>
            <a:r>
              <a:rPr lang="ru-RU" sz="2800" b="1" dirty="0">
                <a:solidFill>
                  <a:schemeClr val="tx2"/>
                </a:solidFill>
              </a:rPr>
              <a:t> на </a:t>
            </a:r>
            <a:r>
              <a:rPr lang="ru-RU" sz="2800" b="1" dirty="0" err="1">
                <a:solidFill>
                  <a:schemeClr val="tx2"/>
                </a:solidFill>
              </a:rPr>
              <a:t>потребителски</a:t>
            </a:r>
            <a:r>
              <a:rPr lang="ru-RU" sz="2800" b="1" dirty="0">
                <a:solidFill>
                  <a:schemeClr val="tx2"/>
                </a:solidFill>
              </a:rPr>
              <a:t> действия </a:t>
            </a:r>
            <a:r>
              <a:rPr lang="ru-RU" sz="2800" dirty="0">
                <a:solidFill>
                  <a:schemeClr val="tx2"/>
                </a:solidFill>
              </a:rPr>
              <a:t>в ИС на АМ, в </a:t>
            </a:r>
            <a:r>
              <a:rPr lang="ru-RU" sz="2800" dirty="0" err="1">
                <a:solidFill>
                  <a:schemeClr val="tx2"/>
                </a:solidFill>
              </a:rPr>
              <a:t>съответствие</a:t>
            </a:r>
            <a:r>
              <a:rPr lang="ru-RU" sz="2800" dirty="0">
                <a:solidFill>
                  <a:schemeClr val="tx2"/>
                </a:solidFill>
              </a:rPr>
              <a:t> </a:t>
            </a:r>
            <a:r>
              <a:rPr lang="ru-RU" sz="2800" dirty="0" err="1">
                <a:solidFill>
                  <a:schemeClr val="tx2"/>
                </a:solidFill>
              </a:rPr>
              <a:t>изискванията</a:t>
            </a:r>
            <a:r>
              <a:rPr lang="ru-RU" sz="2800" dirty="0">
                <a:solidFill>
                  <a:schemeClr val="tx2"/>
                </a:solidFill>
              </a:rPr>
              <a:t> </a:t>
            </a:r>
            <a:r>
              <a:rPr lang="ru-RU" sz="2800" b="1" dirty="0">
                <a:solidFill>
                  <a:schemeClr val="tx2"/>
                </a:solidFill>
              </a:rPr>
              <a:t>на UUM&amp;DS R2</a:t>
            </a:r>
            <a:r>
              <a:rPr lang="ru-RU" sz="2800" dirty="0">
                <a:solidFill>
                  <a:schemeClr val="tx2"/>
                </a:solidFill>
              </a:rPr>
              <a:t> . </a:t>
            </a:r>
          </a:p>
          <a:p>
            <a:pPr marL="0" indent="0" algn="just">
              <a:buNone/>
            </a:pPr>
            <a:endParaRPr lang="ru-RU" sz="2800" dirty="0">
              <a:solidFill>
                <a:schemeClr val="tx2"/>
              </a:solidFill>
            </a:endParaRPr>
          </a:p>
          <a:p>
            <a:endParaRPr lang="bg-BG" dirty="0"/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7188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649" y="1229184"/>
            <a:ext cx="8229600" cy="831664"/>
          </a:xfrm>
        </p:spPr>
        <p:txBody>
          <a:bodyPr>
            <a:normAutofit/>
          </a:bodyPr>
          <a:lstStyle/>
          <a:p>
            <a:r>
              <a:rPr lang="ru-RU" sz="3200" b="1" dirty="0" err="1">
                <a:solidFill>
                  <a:schemeClr val="tx2"/>
                </a:solidFill>
              </a:rPr>
              <a:t>Дейност</a:t>
            </a:r>
            <a:r>
              <a:rPr lang="ru-RU" sz="3200" b="1" dirty="0">
                <a:solidFill>
                  <a:schemeClr val="tx2"/>
                </a:solidFill>
              </a:rPr>
              <a:t>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0061"/>
            <a:ext cx="8229600" cy="3378755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tx2"/>
                </a:solidFill>
              </a:rPr>
              <a:t>„Развитие и </a:t>
            </a:r>
            <a:r>
              <a:rPr lang="ru-RU" dirty="0" err="1">
                <a:solidFill>
                  <a:schemeClr val="tx2"/>
                </a:solidFill>
              </a:rPr>
              <a:t>въвеждане</a:t>
            </a:r>
            <a:r>
              <a:rPr lang="ru-RU" dirty="0">
                <a:solidFill>
                  <a:schemeClr val="tx2"/>
                </a:solidFill>
              </a:rPr>
              <a:t> на </a:t>
            </a:r>
            <a:r>
              <a:rPr lang="ru-RU" dirty="0" err="1">
                <a:solidFill>
                  <a:schemeClr val="tx2"/>
                </a:solidFill>
              </a:rPr>
              <a:t>Институционалната</a:t>
            </a:r>
            <a:r>
              <a:rPr lang="ru-RU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dirty="0" err="1">
                <a:solidFill>
                  <a:schemeClr val="tx2"/>
                </a:solidFill>
              </a:rPr>
              <a:t>Модул</a:t>
            </a:r>
            <a:r>
              <a:rPr lang="ru-RU" dirty="0">
                <a:solidFill>
                  <a:schemeClr val="tx2"/>
                </a:solidFill>
              </a:rPr>
              <a:t> ICS 2 - </a:t>
            </a:r>
            <a:r>
              <a:rPr lang="ru-RU" dirty="0" err="1">
                <a:solidFill>
                  <a:schemeClr val="tx2"/>
                </a:solidFill>
              </a:rPr>
              <a:t>Release</a:t>
            </a:r>
            <a:r>
              <a:rPr lang="ru-RU" dirty="0">
                <a:solidFill>
                  <a:schemeClr val="tx2"/>
                </a:solidFill>
              </a:rPr>
              <a:t> 1 (</a:t>
            </a:r>
            <a:r>
              <a:rPr lang="ru-RU" dirty="0" err="1">
                <a:solidFill>
                  <a:schemeClr val="tx2"/>
                </a:solidFill>
              </a:rPr>
              <a:t>postal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and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express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consignments</a:t>
            </a:r>
            <a:r>
              <a:rPr lang="ru-RU" dirty="0">
                <a:solidFill>
                  <a:schemeClr val="tx2"/>
                </a:solidFill>
              </a:rPr>
              <a:t>) и по отношение на </a:t>
            </a:r>
            <a:r>
              <a:rPr lang="ru-RU" dirty="0" err="1">
                <a:solidFill>
                  <a:schemeClr val="tx2"/>
                </a:solidFill>
              </a:rPr>
              <a:t>Универсалния</a:t>
            </a:r>
            <a:r>
              <a:rPr lang="ru-RU" dirty="0">
                <a:solidFill>
                  <a:schemeClr val="tx2"/>
                </a:solidFill>
              </a:rPr>
              <a:t> CCN 1/2 шлюз за интеграция на </a:t>
            </a:r>
            <a:r>
              <a:rPr lang="ru-RU" dirty="0" err="1">
                <a:solidFill>
                  <a:schemeClr val="tx2"/>
                </a:solidFill>
              </a:rPr>
              <a:t>националния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домейн</a:t>
            </a:r>
            <a:r>
              <a:rPr lang="ru-RU" dirty="0">
                <a:solidFill>
                  <a:schemeClr val="tx2"/>
                </a:solidFill>
              </a:rPr>
              <a:t> на Транс-</a:t>
            </a:r>
            <a:r>
              <a:rPr lang="ru-RU" dirty="0" err="1">
                <a:solidFill>
                  <a:schemeClr val="tx2"/>
                </a:solidFill>
              </a:rPr>
              <a:t>европейските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системи</a:t>
            </a:r>
            <a:r>
              <a:rPr lang="ru-RU" dirty="0">
                <a:solidFill>
                  <a:schemeClr val="tx2"/>
                </a:solidFill>
              </a:rPr>
              <a:t> на </a:t>
            </a:r>
            <a:r>
              <a:rPr lang="ru-RU" dirty="0" err="1">
                <a:solidFill>
                  <a:schemeClr val="tx2"/>
                </a:solidFill>
              </a:rPr>
              <a:t>Агенция</a:t>
            </a:r>
            <a:r>
              <a:rPr lang="ru-RU" dirty="0">
                <a:solidFill>
                  <a:schemeClr val="tx2"/>
                </a:solidFill>
              </a:rPr>
              <a:t> „</a:t>
            </a:r>
            <a:r>
              <a:rPr lang="ru-RU" dirty="0" err="1">
                <a:solidFill>
                  <a:schemeClr val="tx2"/>
                </a:solidFill>
              </a:rPr>
              <a:t>Митници</a:t>
            </a:r>
            <a:r>
              <a:rPr lang="ru-RU" dirty="0">
                <a:solidFill>
                  <a:schemeClr val="tx2"/>
                </a:solidFill>
              </a:rPr>
              <a:t>“ с </a:t>
            </a:r>
            <a:r>
              <a:rPr lang="ru-RU" dirty="0" err="1">
                <a:solidFill>
                  <a:schemeClr val="tx2"/>
                </a:solidFill>
              </a:rPr>
              <a:t>Общия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домейн</a:t>
            </a:r>
            <a:r>
              <a:rPr lang="ru-RU" dirty="0">
                <a:solidFill>
                  <a:schemeClr val="tx2"/>
                </a:solidFill>
              </a:rPr>
              <a:t>”</a:t>
            </a:r>
            <a:endParaRPr lang="bg-BG" dirty="0">
              <a:solidFill>
                <a:schemeClr val="tx2"/>
              </a:solidFill>
            </a:endParaRPr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59146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171"/>
            <a:ext cx="8229600" cy="496605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tx2"/>
                </a:solidFill>
              </a:rPr>
              <a:t>Специфични</a:t>
            </a:r>
            <a:r>
              <a:rPr lang="ru-RU" sz="2400" b="1" dirty="0">
                <a:solidFill>
                  <a:schemeClr val="tx2"/>
                </a:solidFill>
              </a:rPr>
              <a:t> цели на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2</a:t>
            </a: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72816"/>
            <a:ext cx="8712968" cy="4207863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tx2"/>
                </a:solidFill>
              </a:rPr>
              <a:t>Развитие на </a:t>
            </a:r>
            <a:r>
              <a:rPr lang="ru-RU" dirty="0" err="1">
                <a:solidFill>
                  <a:schemeClr val="tx2"/>
                </a:solidFill>
              </a:rPr>
              <a:t>Институционалната</a:t>
            </a:r>
            <a:r>
              <a:rPr lang="ru-RU" dirty="0">
                <a:solidFill>
                  <a:schemeClr val="tx2"/>
                </a:solidFill>
              </a:rPr>
              <a:t> архитектура на АМ до </a:t>
            </a:r>
            <a:r>
              <a:rPr lang="ru-RU" dirty="0" err="1">
                <a:solidFill>
                  <a:schemeClr val="tx2"/>
                </a:solidFill>
              </a:rPr>
              <a:t>обхващане</a:t>
            </a:r>
            <a:r>
              <a:rPr lang="ru-RU" dirty="0">
                <a:solidFill>
                  <a:schemeClr val="tx2"/>
                </a:solidFill>
              </a:rPr>
              <a:t> на </a:t>
            </a:r>
            <a:r>
              <a:rPr lang="ru-RU" dirty="0" err="1">
                <a:solidFill>
                  <a:schemeClr val="tx2"/>
                </a:solidFill>
              </a:rPr>
              <a:t>приоритетни</a:t>
            </a:r>
            <a:r>
              <a:rPr lang="ru-RU" dirty="0">
                <a:solidFill>
                  <a:schemeClr val="tx2"/>
                </a:solidFill>
              </a:rPr>
              <a:t> за Фаза 2 на БИМИС </a:t>
            </a:r>
            <a:r>
              <a:rPr lang="ru-RU" dirty="0" err="1">
                <a:solidFill>
                  <a:schemeClr val="tx2"/>
                </a:solidFill>
              </a:rPr>
              <a:t>митнически</a:t>
            </a:r>
            <a:r>
              <a:rPr lang="ru-RU" dirty="0">
                <a:solidFill>
                  <a:schemeClr val="tx2"/>
                </a:solidFill>
              </a:rPr>
              <a:t> и справочно- </a:t>
            </a:r>
            <a:r>
              <a:rPr lang="ru-RU" dirty="0" err="1">
                <a:solidFill>
                  <a:schemeClr val="tx2"/>
                </a:solidFill>
              </a:rPr>
              <a:t>аналитичните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процеси</a:t>
            </a:r>
            <a:r>
              <a:rPr lang="ru-RU" dirty="0">
                <a:solidFill>
                  <a:schemeClr val="tx2"/>
                </a:solidFill>
              </a:rPr>
              <a:t>;</a:t>
            </a:r>
          </a:p>
          <a:p>
            <a:r>
              <a:rPr lang="ru-RU" dirty="0" err="1">
                <a:solidFill>
                  <a:schemeClr val="tx2"/>
                </a:solidFill>
              </a:rPr>
              <a:t>Поетапно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въвеждане</a:t>
            </a:r>
            <a:r>
              <a:rPr lang="ru-RU" dirty="0">
                <a:solidFill>
                  <a:schemeClr val="tx2"/>
                </a:solidFill>
              </a:rPr>
              <a:t> на </a:t>
            </a:r>
            <a:r>
              <a:rPr lang="ru-RU" dirty="0" err="1">
                <a:solidFill>
                  <a:schemeClr val="tx2"/>
                </a:solidFill>
              </a:rPr>
              <a:t>Институционална</a:t>
            </a:r>
            <a:r>
              <a:rPr lang="ru-RU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dirty="0" err="1">
                <a:solidFill>
                  <a:schemeClr val="tx2"/>
                </a:solidFill>
              </a:rPr>
              <a:t>приоритетни</a:t>
            </a:r>
            <a:r>
              <a:rPr lang="ru-RU" dirty="0">
                <a:solidFill>
                  <a:schemeClr val="tx2"/>
                </a:solidFill>
              </a:rPr>
              <a:t> за Фаза 2 на БИМИС </a:t>
            </a:r>
            <a:r>
              <a:rPr lang="ru-RU" dirty="0" err="1">
                <a:solidFill>
                  <a:schemeClr val="tx2"/>
                </a:solidFill>
              </a:rPr>
              <a:t>митнически</a:t>
            </a:r>
            <a:r>
              <a:rPr lang="ru-RU" dirty="0">
                <a:solidFill>
                  <a:schemeClr val="tx2"/>
                </a:solidFill>
              </a:rPr>
              <a:t> и справочно- </a:t>
            </a:r>
            <a:r>
              <a:rPr lang="ru-RU" dirty="0" err="1">
                <a:solidFill>
                  <a:schemeClr val="tx2"/>
                </a:solidFill>
              </a:rPr>
              <a:t>аналитичните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процеси</a:t>
            </a:r>
            <a:r>
              <a:rPr lang="ru-RU" dirty="0">
                <a:solidFill>
                  <a:schemeClr val="tx2"/>
                </a:solidFill>
              </a:rPr>
              <a:t>;</a:t>
            </a:r>
          </a:p>
          <a:p>
            <a:r>
              <a:rPr lang="ru-RU" dirty="0" err="1">
                <a:solidFill>
                  <a:schemeClr val="tx2"/>
                </a:solidFill>
              </a:rPr>
              <a:t>Реализиране</a:t>
            </a:r>
            <a:r>
              <a:rPr lang="ru-RU" dirty="0">
                <a:solidFill>
                  <a:schemeClr val="tx2"/>
                </a:solidFill>
              </a:rPr>
              <a:t> на </a:t>
            </a:r>
            <a:r>
              <a:rPr lang="ru-RU" dirty="0" err="1">
                <a:solidFill>
                  <a:schemeClr val="tx2"/>
                </a:solidFill>
              </a:rPr>
              <a:t>съюзни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функционални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изисквания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към</a:t>
            </a:r>
            <a:r>
              <a:rPr lang="ru-RU" dirty="0">
                <a:solidFill>
                  <a:schemeClr val="tx2"/>
                </a:solidFill>
              </a:rPr>
              <a:t> БИМИС (фаза 2), </a:t>
            </a:r>
            <a:r>
              <a:rPr lang="ru-RU" dirty="0" err="1">
                <a:solidFill>
                  <a:schemeClr val="tx2"/>
                </a:solidFill>
              </a:rPr>
              <a:t>произтичащи</a:t>
            </a:r>
            <a:r>
              <a:rPr lang="ru-RU" dirty="0">
                <a:solidFill>
                  <a:schemeClr val="tx2"/>
                </a:solidFill>
              </a:rPr>
              <a:t> от </a:t>
            </a:r>
            <a:r>
              <a:rPr lang="ru-RU" dirty="0" err="1">
                <a:solidFill>
                  <a:schemeClr val="tx2"/>
                </a:solidFill>
              </a:rPr>
              <a:t>Митническия</a:t>
            </a:r>
            <a:r>
              <a:rPr lang="ru-RU" dirty="0">
                <a:solidFill>
                  <a:schemeClr val="tx2"/>
                </a:solidFill>
              </a:rPr>
              <a:t> Кодекс на </a:t>
            </a:r>
            <a:r>
              <a:rPr lang="ru-RU" dirty="0" err="1">
                <a:solidFill>
                  <a:schemeClr val="tx2"/>
                </a:solidFill>
              </a:rPr>
              <a:t>Съюза</a:t>
            </a:r>
            <a:r>
              <a:rPr lang="ru-RU" dirty="0">
                <a:solidFill>
                  <a:schemeClr val="tx2"/>
                </a:solidFill>
              </a:rPr>
              <a:t> (Регламент (ЕС) №952/2013, приложим от 01.05.2016 г.);</a:t>
            </a:r>
          </a:p>
          <a:p>
            <a:r>
              <a:rPr lang="ru-RU" dirty="0" err="1">
                <a:solidFill>
                  <a:schemeClr val="tx2"/>
                </a:solidFill>
              </a:rPr>
              <a:t>Реализиране</a:t>
            </a:r>
            <a:r>
              <a:rPr lang="ru-RU" dirty="0">
                <a:solidFill>
                  <a:schemeClr val="tx2"/>
                </a:solidFill>
              </a:rPr>
              <a:t> на </a:t>
            </a:r>
            <a:r>
              <a:rPr lang="ru-RU" dirty="0" err="1">
                <a:solidFill>
                  <a:schemeClr val="tx2"/>
                </a:solidFill>
              </a:rPr>
              <a:t>национални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функционални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изисквания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към</a:t>
            </a:r>
            <a:r>
              <a:rPr lang="ru-RU" dirty="0">
                <a:solidFill>
                  <a:schemeClr val="tx2"/>
                </a:solidFill>
              </a:rPr>
              <a:t> БИМИС (фаза 2).</a:t>
            </a:r>
          </a:p>
          <a:p>
            <a:endParaRPr lang="bg-BG" dirty="0"/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433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171"/>
            <a:ext cx="8229600" cy="568613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tx2"/>
                </a:solidFill>
              </a:rPr>
              <a:t>Очаквани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резултати</a:t>
            </a:r>
            <a:r>
              <a:rPr lang="ru-RU" sz="2400" b="1" dirty="0">
                <a:solidFill>
                  <a:schemeClr val="tx2"/>
                </a:solidFill>
              </a:rPr>
              <a:t> от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2</a:t>
            </a: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49589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>
                <a:solidFill>
                  <a:schemeClr val="tx2"/>
                </a:solidFill>
              </a:rPr>
              <a:t>За </a:t>
            </a:r>
            <a:r>
              <a:rPr lang="ru-RU" sz="2400" b="1" dirty="0" err="1">
                <a:solidFill>
                  <a:schemeClr val="tx2"/>
                </a:solidFill>
              </a:rPr>
              <a:t>основна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1 „Развитие на </a:t>
            </a:r>
            <a:r>
              <a:rPr lang="ru-RU" sz="2400" b="1" dirty="0" err="1">
                <a:solidFill>
                  <a:schemeClr val="tx2"/>
                </a:solidFill>
              </a:rPr>
              <a:t>Институционална</a:t>
            </a:r>
            <a:r>
              <a:rPr lang="ru-RU" sz="2400" b="1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2400" b="1" dirty="0" err="1">
                <a:solidFill>
                  <a:schemeClr val="tx2"/>
                </a:solidFill>
              </a:rPr>
              <a:t>Модул</a:t>
            </a:r>
            <a:r>
              <a:rPr lang="ru-RU" sz="2400" b="1" dirty="0">
                <a:solidFill>
                  <a:schemeClr val="tx2"/>
                </a:solidFill>
              </a:rPr>
              <a:t> ICS 2 - </a:t>
            </a:r>
            <a:r>
              <a:rPr lang="ru-RU" sz="2400" b="1" dirty="0" err="1">
                <a:solidFill>
                  <a:schemeClr val="tx2"/>
                </a:solidFill>
              </a:rPr>
              <a:t>Release</a:t>
            </a:r>
            <a:r>
              <a:rPr lang="ru-RU" sz="2400" b="1" dirty="0">
                <a:solidFill>
                  <a:schemeClr val="tx2"/>
                </a:solidFill>
              </a:rPr>
              <a:t> 1 (</a:t>
            </a:r>
            <a:r>
              <a:rPr lang="ru-RU" sz="2400" b="1" dirty="0" err="1">
                <a:solidFill>
                  <a:schemeClr val="tx2"/>
                </a:solidFill>
              </a:rPr>
              <a:t>postal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and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express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consignments</a:t>
            </a:r>
            <a:r>
              <a:rPr lang="ru-RU" sz="2400" b="1" dirty="0">
                <a:solidFill>
                  <a:schemeClr val="tx2"/>
                </a:solidFill>
              </a:rPr>
              <a:t>) и по отношение на </a:t>
            </a:r>
            <a:r>
              <a:rPr lang="ru-RU" sz="2400" b="1" dirty="0" err="1">
                <a:solidFill>
                  <a:schemeClr val="tx2"/>
                </a:solidFill>
              </a:rPr>
              <a:t>Универсалния</a:t>
            </a:r>
            <a:r>
              <a:rPr lang="ru-RU" sz="2400" b="1" dirty="0">
                <a:solidFill>
                  <a:schemeClr val="tx2"/>
                </a:solidFill>
              </a:rPr>
              <a:t> CCN 1/2 шлюз за интеграция на </a:t>
            </a:r>
            <a:r>
              <a:rPr lang="ru-RU" sz="2400" b="1" dirty="0" err="1">
                <a:solidFill>
                  <a:schemeClr val="tx2"/>
                </a:solidFill>
              </a:rPr>
              <a:t>националния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домейн</a:t>
            </a:r>
            <a:r>
              <a:rPr lang="ru-RU" sz="2400" b="1" dirty="0">
                <a:solidFill>
                  <a:schemeClr val="tx2"/>
                </a:solidFill>
              </a:rPr>
              <a:t> на Транс-</a:t>
            </a:r>
            <a:r>
              <a:rPr lang="ru-RU" sz="2400" b="1" dirty="0" err="1">
                <a:solidFill>
                  <a:schemeClr val="tx2"/>
                </a:solidFill>
              </a:rPr>
              <a:t>европейските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системи</a:t>
            </a:r>
            <a:r>
              <a:rPr lang="ru-RU" sz="2400" b="1" dirty="0">
                <a:solidFill>
                  <a:schemeClr val="tx2"/>
                </a:solidFill>
              </a:rPr>
              <a:t> на </a:t>
            </a:r>
            <a:r>
              <a:rPr lang="ru-RU" sz="2400" b="1" dirty="0" err="1">
                <a:solidFill>
                  <a:schemeClr val="tx2"/>
                </a:solidFill>
              </a:rPr>
              <a:t>Агенция</a:t>
            </a:r>
            <a:r>
              <a:rPr lang="ru-RU" sz="2400" b="1" dirty="0">
                <a:solidFill>
                  <a:schemeClr val="tx2"/>
                </a:solidFill>
              </a:rPr>
              <a:t> „</a:t>
            </a:r>
            <a:r>
              <a:rPr lang="ru-RU" sz="2400" b="1" dirty="0" err="1">
                <a:solidFill>
                  <a:schemeClr val="tx2"/>
                </a:solidFill>
              </a:rPr>
              <a:t>Митници</a:t>
            </a:r>
            <a:r>
              <a:rPr lang="ru-RU" sz="2400" b="1" dirty="0">
                <a:solidFill>
                  <a:schemeClr val="tx2"/>
                </a:solidFill>
              </a:rPr>
              <a:t>“ с </a:t>
            </a:r>
            <a:r>
              <a:rPr lang="ru-RU" sz="2400" b="1" dirty="0" err="1">
                <a:solidFill>
                  <a:schemeClr val="tx2"/>
                </a:solidFill>
              </a:rPr>
              <a:t>Общия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домейн</a:t>
            </a:r>
            <a:r>
              <a:rPr lang="ru-RU" sz="2400" b="1" dirty="0">
                <a:solidFill>
                  <a:schemeClr val="tx2"/>
                </a:solidFill>
              </a:rPr>
              <a:t>“:</a:t>
            </a:r>
          </a:p>
          <a:p>
            <a:r>
              <a:rPr lang="ru-RU" sz="2400" dirty="0">
                <a:solidFill>
                  <a:schemeClr val="tx2"/>
                </a:solidFill>
              </a:rPr>
              <a:t>Развита Бизнес архитектура;</a:t>
            </a:r>
          </a:p>
          <a:p>
            <a:r>
              <a:rPr lang="ru-RU" sz="2400" dirty="0">
                <a:solidFill>
                  <a:schemeClr val="tx2"/>
                </a:solidFill>
              </a:rPr>
              <a:t>Развита Архитектура на </a:t>
            </a:r>
            <a:r>
              <a:rPr lang="ru-RU" sz="2400" dirty="0" err="1">
                <a:solidFill>
                  <a:schemeClr val="tx2"/>
                </a:solidFill>
              </a:rPr>
              <a:t>данните</a:t>
            </a:r>
            <a:r>
              <a:rPr lang="ru-RU" sz="2400" dirty="0">
                <a:solidFill>
                  <a:schemeClr val="tx2"/>
                </a:solidFill>
              </a:rPr>
              <a:t>;</a:t>
            </a:r>
          </a:p>
          <a:p>
            <a:r>
              <a:rPr lang="ru-RU" sz="2400" dirty="0">
                <a:solidFill>
                  <a:schemeClr val="tx2"/>
                </a:solidFill>
              </a:rPr>
              <a:t>Развита Архитектура на </a:t>
            </a:r>
            <a:r>
              <a:rPr lang="ru-RU" sz="2400" dirty="0" err="1">
                <a:solidFill>
                  <a:schemeClr val="tx2"/>
                </a:solidFill>
              </a:rPr>
              <a:t>приложенията</a:t>
            </a:r>
            <a:r>
              <a:rPr lang="ru-RU" sz="2400" dirty="0">
                <a:solidFill>
                  <a:schemeClr val="tx2"/>
                </a:solidFill>
              </a:rPr>
              <a:t>;</a:t>
            </a:r>
          </a:p>
          <a:p>
            <a:r>
              <a:rPr lang="ru-RU" sz="2400" dirty="0">
                <a:solidFill>
                  <a:schemeClr val="tx2"/>
                </a:solidFill>
              </a:rPr>
              <a:t>Развита Технологична архитектура .</a:t>
            </a:r>
          </a:p>
          <a:p>
            <a:pPr marL="0" indent="0" algn="just">
              <a:buNone/>
            </a:pPr>
            <a:endParaRPr lang="ru-RU" sz="2800" dirty="0"/>
          </a:p>
          <a:p>
            <a:endParaRPr lang="bg-BG" dirty="0"/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4015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171"/>
            <a:ext cx="8229600" cy="568613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tx2"/>
                </a:solidFill>
              </a:rPr>
              <a:t>Очаквани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резултати</a:t>
            </a:r>
            <a:r>
              <a:rPr lang="ru-RU" sz="2400" b="1" dirty="0">
                <a:solidFill>
                  <a:schemeClr val="tx2"/>
                </a:solidFill>
              </a:rPr>
              <a:t> от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2</a:t>
            </a: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72816"/>
            <a:ext cx="8712968" cy="4207863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200" b="1" dirty="0">
                <a:solidFill>
                  <a:schemeClr val="tx2"/>
                </a:solidFill>
              </a:rPr>
              <a:t>За </a:t>
            </a:r>
            <a:r>
              <a:rPr lang="ru-RU" sz="2200" b="1" dirty="0" err="1">
                <a:solidFill>
                  <a:schemeClr val="tx2"/>
                </a:solidFill>
              </a:rPr>
              <a:t>основна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дейност</a:t>
            </a:r>
            <a:r>
              <a:rPr lang="ru-RU" sz="2200" b="1" dirty="0">
                <a:solidFill>
                  <a:schemeClr val="tx2"/>
                </a:solidFill>
              </a:rPr>
              <a:t> 2 „ </a:t>
            </a:r>
            <a:r>
              <a:rPr lang="ru-RU" sz="2200" b="1" dirty="0" err="1">
                <a:solidFill>
                  <a:schemeClr val="tx2"/>
                </a:solidFill>
              </a:rPr>
              <a:t>Въвеждане</a:t>
            </a:r>
            <a:r>
              <a:rPr lang="ru-RU" sz="2200" b="1" dirty="0">
                <a:solidFill>
                  <a:schemeClr val="tx2"/>
                </a:solidFill>
              </a:rPr>
              <a:t> на </a:t>
            </a:r>
            <a:r>
              <a:rPr lang="ru-RU" sz="2200" b="1" dirty="0" err="1">
                <a:solidFill>
                  <a:schemeClr val="tx2"/>
                </a:solidFill>
              </a:rPr>
              <a:t>Институционална</a:t>
            </a:r>
            <a:r>
              <a:rPr lang="ru-RU" sz="2200" b="1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2200" b="1" dirty="0" err="1">
                <a:solidFill>
                  <a:schemeClr val="tx2"/>
                </a:solidFill>
              </a:rPr>
              <a:t>Модул</a:t>
            </a:r>
            <a:r>
              <a:rPr lang="ru-RU" sz="2200" b="1" dirty="0">
                <a:solidFill>
                  <a:schemeClr val="tx2"/>
                </a:solidFill>
              </a:rPr>
              <a:t> ICS 2 - </a:t>
            </a:r>
            <a:r>
              <a:rPr lang="ru-RU" sz="2200" b="1" dirty="0" err="1">
                <a:solidFill>
                  <a:schemeClr val="tx2"/>
                </a:solidFill>
              </a:rPr>
              <a:t>Release</a:t>
            </a:r>
            <a:r>
              <a:rPr lang="ru-RU" sz="2200" b="1" dirty="0">
                <a:solidFill>
                  <a:schemeClr val="tx2"/>
                </a:solidFill>
              </a:rPr>
              <a:t> 1 (</a:t>
            </a:r>
            <a:r>
              <a:rPr lang="ru-RU" sz="2200" b="1" dirty="0" err="1">
                <a:solidFill>
                  <a:schemeClr val="tx2"/>
                </a:solidFill>
              </a:rPr>
              <a:t>postal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and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express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consignments</a:t>
            </a:r>
            <a:r>
              <a:rPr lang="ru-RU" sz="2200" b="1" dirty="0">
                <a:solidFill>
                  <a:schemeClr val="tx2"/>
                </a:solidFill>
              </a:rPr>
              <a:t>) и по отношение на </a:t>
            </a:r>
            <a:r>
              <a:rPr lang="ru-RU" sz="2200" b="1" dirty="0" err="1">
                <a:solidFill>
                  <a:schemeClr val="tx2"/>
                </a:solidFill>
              </a:rPr>
              <a:t>Универсалния</a:t>
            </a:r>
            <a:r>
              <a:rPr lang="ru-RU" sz="2200" b="1" dirty="0">
                <a:solidFill>
                  <a:schemeClr val="tx2"/>
                </a:solidFill>
              </a:rPr>
              <a:t> CCN 1/2 шлюз за интеграция на </a:t>
            </a:r>
            <a:r>
              <a:rPr lang="ru-RU" sz="2200" b="1" dirty="0" err="1">
                <a:solidFill>
                  <a:schemeClr val="tx2"/>
                </a:solidFill>
              </a:rPr>
              <a:t>националния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домейн</a:t>
            </a:r>
            <a:r>
              <a:rPr lang="ru-RU" sz="2200" b="1" dirty="0">
                <a:solidFill>
                  <a:schemeClr val="tx2"/>
                </a:solidFill>
              </a:rPr>
              <a:t> на Транс-</a:t>
            </a:r>
            <a:r>
              <a:rPr lang="ru-RU" sz="2200" b="1" dirty="0" err="1">
                <a:solidFill>
                  <a:schemeClr val="tx2"/>
                </a:solidFill>
              </a:rPr>
              <a:t>европейските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системи</a:t>
            </a:r>
            <a:r>
              <a:rPr lang="ru-RU" sz="2200" b="1" dirty="0">
                <a:solidFill>
                  <a:schemeClr val="tx2"/>
                </a:solidFill>
              </a:rPr>
              <a:t> на </a:t>
            </a:r>
            <a:r>
              <a:rPr lang="ru-RU" sz="2200" b="1" dirty="0" err="1">
                <a:solidFill>
                  <a:schemeClr val="tx2"/>
                </a:solidFill>
              </a:rPr>
              <a:t>Агенция</a:t>
            </a:r>
            <a:r>
              <a:rPr lang="ru-RU" sz="2200" b="1" dirty="0">
                <a:solidFill>
                  <a:schemeClr val="tx2"/>
                </a:solidFill>
              </a:rPr>
              <a:t> „</a:t>
            </a:r>
            <a:r>
              <a:rPr lang="ru-RU" sz="2200" b="1" dirty="0" err="1">
                <a:solidFill>
                  <a:schemeClr val="tx2"/>
                </a:solidFill>
              </a:rPr>
              <a:t>Митници</a:t>
            </a:r>
            <a:r>
              <a:rPr lang="ru-RU" sz="2200" b="1" dirty="0">
                <a:solidFill>
                  <a:schemeClr val="tx2"/>
                </a:solidFill>
              </a:rPr>
              <a:t>“ с </a:t>
            </a:r>
            <a:r>
              <a:rPr lang="ru-RU" sz="2200" b="1" dirty="0" err="1">
                <a:solidFill>
                  <a:schemeClr val="tx2"/>
                </a:solidFill>
              </a:rPr>
              <a:t>Общия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домейн</a:t>
            </a:r>
            <a:r>
              <a:rPr lang="ru-RU" sz="2200" b="1" dirty="0">
                <a:solidFill>
                  <a:schemeClr val="tx2"/>
                </a:solidFill>
              </a:rPr>
              <a:t>“:</a:t>
            </a:r>
          </a:p>
          <a:p>
            <a:r>
              <a:rPr lang="ru-RU" sz="2300" b="1" dirty="0" err="1">
                <a:solidFill>
                  <a:schemeClr val="tx2"/>
                </a:solidFill>
              </a:rPr>
              <a:t>Разработен</a:t>
            </a:r>
            <a:r>
              <a:rPr lang="ru-RU" sz="2300" b="1" dirty="0">
                <a:solidFill>
                  <a:schemeClr val="tx2"/>
                </a:solidFill>
              </a:rPr>
              <a:t> и внедрен </a:t>
            </a:r>
            <a:r>
              <a:rPr lang="ru-RU" sz="2300" dirty="0">
                <a:solidFill>
                  <a:schemeClr val="tx2"/>
                </a:solidFill>
              </a:rPr>
              <a:t>1 </a:t>
            </a:r>
            <a:r>
              <a:rPr lang="ru-RU" sz="2300" dirty="0" err="1">
                <a:solidFill>
                  <a:schemeClr val="tx2"/>
                </a:solidFill>
              </a:rPr>
              <a:t>бр</a:t>
            </a:r>
            <a:r>
              <a:rPr lang="ru-RU" sz="2300" dirty="0">
                <a:solidFill>
                  <a:schemeClr val="tx2"/>
                </a:solidFill>
              </a:rPr>
              <a:t>. </a:t>
            </a:r>
            <a:r>
              <a:rPr lang="ru-RU" sz="2300" dirty="0" err="1">
                <a:solidFill>
                  <a:schemeClr val="tx2"/>
                </a:solidFill>
              </a:rPr>
              <a:t>модул</a:t>
            </a:r>
            <a:r>
              <a:rPr lang="ru-RU" sz="2300" dirty="0">
                <a:solidFill>
                  <a:schemeClr val="tx2"/>
                </a:solidFill>
              </a:rPr>
              <a:t> „</a:t>
            </a:r>
            <a:r>
              <a:rPr lang="ru-RU" sz="2300" dirty="0" err="1">
                <a:solidFill>
                  <a:schemeClr val="tx2"/>
                </a:solidFill>
              </a:rPr>
              <a:t>Национално</a:t>
            </a:r>
            <a:r>
              <a:rPr lang="ru-RU" sz="2300" dirty="0">
                <a:solidFill>
                  <a:schemeClr val="tx2"/>
                </a:solidFill>
              </a:rPr>
              <a:t> приложение на </a:t>
            </a:r>
            <a:r>
              <a:rPr lang="ru-RU" sz="2300" dirty="0" err="1">
                <a:solidFill>
                  <a:schemeClr val="tx2"/>
                </a:solidFill>
              </a:rPr>
              <a:t>Системата</a:t>
            </a:r>
            <a:r>
              <a:rPr lang="ru-RU" sz="2300" dirty="0">
                <a:solidFill>
                  <a:schemeClr val="tx2"/>
                </a:solidFill>
              </a:rPr>
              <a:t> за </a:t>
            </a:r>
            <a:r>
              <a:rPr lang="ru-RU" sz="2300" dirty="0" err="1">
                <a:solidFill>
                  <a:schemeClr val="tx2"/>
                </a:solidFill>
              </a:rPr>
              <a:t>контрол</a:t>
            </a:r>
            <a:r>
              <a:rPr lang="ru-RU" sz="2300" dirty="0">
                <a:solidFill>
                  <a:schemeClr val="tx2"/>
                </a:solidFill>
              </a:rPr>
              <a:t> на вноса (</a:t>
            </a:r>
            <a:r>
              <a:rPr lang="ru-RU" sz="2300" b="1" dirty="0">
                <a:solidFill>
                  <a:schemeClr val="tx2"/>
                </a:solidFill>
              </a:rPr>
              <a:t>ICS2, Release1- </a:t>
            </a:r>
            <a:r>
              <a:rPr lang="ru-RU" sz="2300" b="1" dirty="0" err="1">
                <a:solidFill>
                  <a:schemeClr val="tx2"/>
                </a:solidFill>
              </a:rPr>
              <a:t>postal</a:t>
            </a:r>
            <a:r>
              <a:rPr lang="ru-RU" sz="2300" b="1" dirty="0">
                <a:solidFill>
                  <a:schemeClr val="tx2"/>
                </a:solidFill>
              </a:rPr>
              <a:t> </a:t>
            </a:r>
            <a:r>
              <a:rPr lang="ru-RU" sz="2300" b="1" dirty="0" err="1">
                <a:solidFill>
                  <a:schemeClr val="tx2"/>
                </a:solidFill>
              </a:rPr>
              <a:t>and</a:t>
            </a:r>
            <a:r>
              <a:rPr lang="ru-RU" sz="2300" b="1" dirty="0">
                <a:solidFill>
                  <a:schemeClr val="tx2"/>
                </a:solidFill>
              </a:rPr>
              <a:t> </a:t>
            </a:r>
            <a:r>
              <a:rPr lang="ru-RU" sz="2300" b="1" dirty="0" err="1">
                <a:solidFill>
                  <a:schemeClr val="tx2"/>
                </a:solidFill>
              </a:rPr>
              <a:t>express</a:t>
            </a:r>
            <a:r>
              <a:rPr lang="ru-RU" sz="2300" b="1" dirty="0">
                <a:solidFill>
                  <a:schemeClr val="tx2"/>
                </a:solidFill>
              </a:rPr>
              <a:t> </a:t>
            </a:r>
            <a:r>
              <a:rPr lang="ru-RU" sz="2300" b="1" dirty="0" err="1">
                <a:solidFill>
                  <a:schemeClr val="tx2"/>
                </a:solidFill>
              </a:rPr>
              <a:t>consignments</a:t>
            </a:r>
            <a:r>
              <a:rPr lang="ru-RU" sz="2300" dirty="0">
                <a:solidFill>
                  <a:schemeClr val="tx2"/>
                </a:solidFill>
              </a:rPr>
              <a:t>)”;</a:t>
            </a:r>
          </a:p>
          <a:p>
            <a:r>
              <a:rPr lang="ru-RU" sz="2300" b="1" dirty="0" err="1">
                <a:solidFill>
                  <a:schemeClr val="tx2"/>
                </a:solidFill>
              </a:rPr>
              <a:t>Реализирана</a:t>
            </a:r>
            <a:r>
              <a:rPr lang="ru-RU" sz="2300" b="1" dirty="0">
                <a:solidFill>
                  <a:schemeClr val="tx2"/>
                </a:solidFill>
              </a:rPr>
              <a:t> 1 </a:t>
            </a:r>
            <a:r>
              <a:rPr lang="ru-RU" sz="2300" b="1" dirty="0" err="1">
                <a:solidFill>
                  <a:schemeClr val="tx2"/>
                </a:solidFill>
              </a:rPr>
              <a:t>бр</a:t>
            </a:r>
            <a:r>
              <a:rPr lang="ru-RU" sz="2300" b="1" dirty="0">
                <a:solidFill>
                  <a:schemeClr val="tx2"/>
                </a:solidFill>
              </a:rPr>
              <a:t>. интеграция </a:t>
            </a:r>
            <a:r>
              <a:rPr lang="ru-RU" sz="2300" dirty="0">
                <a:solidFill>
                  <a:schemeClr val="tx2"/>
                </a:solidFill>
              </a:rPr>
              <a:t>на „</a:t>
            </a:r>
            <a:r>
              <a:rPr lang="ru-RU" sz="2300" dirty="0" err="1">
                <a:solidFill>
                  <a:schemeClr val="tx2"/>
                </a:solidFill>
              </a:rPr>
              <a:t>Национално</a:t>
            </a:r>
            <a:r>
              <a:rPr lang="ru-RU" sz="2300" dirty="0">
                <a:solidFill>
                  <a:schemeClr val="tx2"/>
                </a:solidFill>
              </a:rPr>
              <a:t> приложение на </a:t>
            </a:r>
            <a:r>
              <a:rPr lang="ru-RU" sz="2300" dirty="0" err="1">
                <a:solidFill>
                  <a:schemeClr val="tx2"/>
                </a:solidFill>
              </a:rPr>
              <a:t>Системата</a:t>
            </a:r>
            <a:r>
              <a:rPr lang="ru-RU" sz="2300" dirty="0">
                <a:solidFill>
                  <a:schemeClr val="tx2"/>
                </a:solidFill>
              </a:rPr>
              <a:t> за </a:t>
            </a:r>
            <a:r>
              <a:rPr lang="ru-RU" sz="2300" dirty="0" err="1">
                <a:solidFill>
                  <a:schemeClr val="tx2"/>
                </a:solidFill>
              </a:rPr>
              <a:t>контрол</a:t>
            </a:r>
            <a:r>
              <a:rPr lang="ru-RU" sz="2300" dirty="0">
                <a:solidFill>
                  <a:schemeClr val="tx2"/>
                </a:solidFill>
              </a:rPr>
              <a:t> на вноса (</a:t>
            </a:r>
            <a:r>
              <a:rPr lang="ru-RU" sz="2300" b="1" dirty="0">
                <a:solidFill>
                  <a:schemeClr val="tx2"/>
                </a:solidFill>
              </a:rPr>
              <a:t>ICS2, </a:t>
            </a:r>
            <a:r>
              <a:rPr lang="ru-RU" sz="2300" b="1" dirty="0" err="1">
                <a:solidFill>
                  <a:schemeClr val="tx2"/>
                </a:solidFill>
              </a:rPr>
              <a:t>Release</a:t>
            </a:r>
            <a:r>
              <a:rPr lang="ru-RU" sz="2300" b="1" dirty="0">
                <a:solidFill>
                  <a:schemeClr val="tx2"/>
                </a:solidFill>
              </a:rPr>
              <a:t> 1 </a:t>
            </a:r>
            <a:r>
              <a:rPr lang="ru-RU" sz="2300" dirty="0">
                <a:solidFill>
                  <a:schemeClr val="tx2"/>
                </a:solidFill>
              </a:rPr>
              <a:t>- </a:t>
            </a:r>
            <a:r>
              <a:rPr lang="ru-RU" sz="2300" dirty="0" err="1">
                <a:solidFill>
                  <a:schemeClr val="tx2"/>
                </a:solidFill>
              </a:rPr>
              <a:t>postal</a:t>
            </a:r>
            <a:r>
              <a:rPr lang="ru-RU" sz="2300" dirty="0">
                <a:solidFill>
                  <a:schemeClr val="tx2"/>
                </a:solidFill>
              </a:rPr>
              <a:t> </a:t>
            </a:r>
            <a:r>
              <a:rPr lang="ru-RU" sz="2300" dirty="0" err="1">
                <a:solidFill>
                  <a:schemeClr val="tx2"/>
                </a:solidFill>
              </a:rPr>
              <a:t>and</a:t>
            </a:r>
            <a:r>
              <a:rPr lang="ru-RU" sz="2300" dirty="0">
                <a:solidFill>
                  <a:schemeClr val="tx2"/>
                </a:solidFill>
              </a:rPr>
              <a:t> </a:t>
            </a:r>
            <a:r>
              <a:rPr lang="ru-RU" sz="2300" dirty="0" err="1">
                <a:solidFill>
                  <a:schemeClr val="tx2"/>
                </a:solidFill>
              </a:rPr>
              <a:t>express</a:t>
            </a:r>
            <a:r>
              <a:rPr lang="ru-RU" sz="2300" dirty="0">
                <a:solidFill>
                  <a:schemeClr val="tx2"/>
                </a:solidFill>
              </a:rPr>
              <a:t> </a:t>
            </a:r>
            <a:r>
              <a:rPr lang="ru-RU" sz="2300" dirty="0" err="1">
                <a:solidFill>
                  <a:schemeClr val="tx2"/>
                </a:solidFill>
              </a:rPr>
              <a:t>consignments</a:t>
            </a:r>
            <a:r>
              <a:rPr lang="ru-RU" sz="2300" dirty="0">
                <a:solidFill>
                  <a:schemeClr val="tx2"/>
                </a:solidFill>
              </a:rPr>
              <a:t>)“ </a:t>
            </a:r>
            <a:r>
              <a:rPr lang="ru-RU" sz="2300" b="1" dirty="0">
                <a:solidFill>
                  <a:schemeClr val="tx2"/>
                </a:solidFill>
              </a:rPr>
              <a:t>с </a:t>
            </a:r>
            <a:r>
              <a:rPr lang="ru-RU" sz="2300" b="1" dirty="0" err="1">
                <a:solidFill>
                  <a:schemeClr val="tx2"/>
                </a:solidFill>
              </a:rPr>
              <a:t>централната</a:t>
            </a:r>
            <a:r>
              <a:rPr lang="ru-RU" sz="2300" b="1" dirty="0">
                <a:solidFill>
                  <a:schemeClr val="tx2"/>
                </a:solidFill>
              </a:rPr>
              <a:t> компонента на ICS2 в </a:t>
            </a:r>
            <a:r>
              <a:rPr lang="ru-RU" sz="2300" b="1" dirty="0" err="1">
                <a:solidFill>
                  <a:schemeClr val="tx2"/>
                </a:solidFill>
              </a:rPr>
              <a:t>Общия</a:t>
            </a:r>
            <a:r>
              <a:rPr lang="ru-RU" sz="2300" b="1" dirty="0">
                <a:solidFill>
                  <a:schemeClr val="tx2"/>
                </a:solidFill>
              </a:rPr>
              <a:t> </a:t>
            </a:r>
            <a:r>
              <a:rPr lang="ru-RU" sz="2300" b="1" dirty="0" err="1">
                <a:solidFill>
                  <a:schemeClr val="tx2"/>
                </a:solidFill>
              </a:rPr>
              <a:t>домейн</a:t>
            </a:r>
            <a:r>
              <a:rPr lang="ru-RU" sz="2300" dirty="0">
                <a:solidFill>
                  <a:schemeClr val="tx2"/>
                </a:solidFill>
              </a:rPr>
              <a:t>;</a:t>
            </a:r>
          </a:p>
          <a:p>
            <a:r>
              <a:rPr lang="ru-RU" sz="2300" b="1" dirty="0" err="1">
                <a:solidFill>
                  <a:schemeClr val="tx2"/>
                </a:solidFill>
              </a:rPr>
              <a:t>Реализирана</a:t>
            </a:r>
            <a:r>
              <a:rPr lang="ru-RU" sz="2300" b="1" dirty="0">
                <a:solidFill>
                  <a:schemeClr val="tx2"/>
                </a:solidFill>
              </a:rPr>
              <a:t> 1 </a:t>
            </a:r>
            <a:r>
              <a:rPr lang="ru-RU" sz="2300" b="1" dirty="0" err="1">
                <a:solidFill>
                  <a:schemeClr val="tx2"/>
                </a:solidFill>
              </a:rPr>
              <a:t>бр</a:t>
            </a:r>
            <a:r>
              <a:rPr lang="ru-RU" sz="2300" b="1" dirty="0">
                <a:solidFill>
                  <a:schemeClr val="tx2"/>
                </a:solidFill>
              </a:rPr>
              <a:t>. интеграция </a:t>
            </a:r>
            <a:r>
              <a:rPr lang="ru-RU" sz="2300" dirty="0">
                <a:solidFill>
                  <a:schemeClr val="tx2"/>
                </a:solidFill>
              </a:rPr>
              <a:t>на „</a:t>
            </a:r>
            <a:r>
              <a:rPr lang="ru-RU" sz="2300" dirty="0" err="1">
                <a:solidFill>
                  <a:schemeClr val="tx2"/>
                </a:solidFill>
              </a:rPr>
              <a:t>Национално</a:t>
            </a:r>
            <a:r>
              <a:rPr lang="ru-RU" sz="2300" dirty="0">
                <a:solidFill>
                  <a:schemeClr val="tx2"/>
                </a:solidFill>
              </a:rPr>
              <a:t> приложение на </a:t>
            </a:r>
            <a:r>
              <a:rPr lang="ru-RU" sz="2300" dirty="0" err="1">
                <a:solidFill>
                  <a:schemeClr val="tx2"/>
                </a:solidFill>
              </a:rPr>
              <a:t>Системата</a:t>
            </a:r>
            <a:r>
              <a:rPr lang="ru-RU" sz="2300" dirty="0">
                <a:solidFill>
                  <a:schemeClr val="tx2"/>
                </a:solidFill>
              </a:rPr>
              <a:t> за </a:t>
            </a:r>
            <a:r>
              <a:rPr lang="ru-RU" sz="2300" dirty="0" err="1">
                <a:solidFill>
                  <a:schemeClr val="tx2"/>
                </a:solidFill>
              </a:rPr>
              <a:t>контрол</a:t>
            </a:r>
            <a:r>
              <a:rPr lang="ru-RU" sz="2300" dirty="0">
                <a:solidFill>
                  <a:schemeClr val="tx2"/>
                </a:solidFill>
              </a:rPr>
              <a:t> на вноса (</a:t>
            </a:r>
            <a:r>
              <a:rPr lang="ru-RU" sz="2300" b="1" dirty="0">
                <a:solidFill>
                  <a:schemeClr val="tx2"/>
                </a:solidFill>
              </a:rPr>
              <a:t>ICS2, </a:t>
            </a:r>
            <a:r>
              <a:rPr lang="ru-RU" sz="2300" b="1" dirty="0" err="1">
                <a:solidFill>
                  <a:schemeClr val="tx2"/>
                </a:solidFill>
              </a:rPr>
              <a:t>Release</a:t>
            </a:r>
            <a:r>
              <a:rPr lang="ru-RU" sz="2300" b="1" dirty="0">
                <a:solidFill>
                  <a:schemeClr val="tx2"/>
                </a:solidFill>
              </a:rPr>
              <a:t> 1 </a:t>
            </a:r>
            <a:r>
              <a:rPr lang="ru-RU" sz="2300" dirty="0">
                <a:solidFill>
                  <a:schemeClr val="tx2"/>
                </a:solidFill>
              </a:rPr>
              <a:t>- </a:t>
            </a:r>
            <a:r>
              <a:rPr lang="ru-RU" sz="2300" dirty="0" err="1">
                <a:solidFill>
                  <a:schemeClr val="tx2"/>
                </a:solidFill>
              </a:rPr>
              <a:t>postal</a:t>
            </a:r>
            <a:r>
              <a:rPr lang="ru-RU" sz="2300" dirty="0">
                <a:solidFill>
                  <a:schemeClr val="tx2"/>
                </a:solidFill>
              </a:rPr>
              <a:t> </a:t>
            </a:r>
            <a:r>
              <a:rPr lang="ru-RU" sz="2300" dirty="0" err="1">
                <a:solidFill>
                  <a:schemeClr val="tx2"/>
                </a:solidFill>
              </a:rPr>
              <a:t>and</a:t>
            </a:r>
            <a:r>
              <a:rPr lang="ru-RU" sz="2300" dirty="0">
                <a:solidFill>
                  <a:schemeClr val="tx2"/>
                </a:solidFill>
              </a:rPr>
              <a:t> </a:t>
            </a:r>
            <a:r>
              <a:rPr lang="ru-RU" sz="2300" dirty="0" err="1">
                <a:solidFill>
                  <a:schemeClr val="tx2"/>
                </a:solidFill>
              </a:rPr>
              <a:t>express</a:t>
            </a:r>
            <a:r>
              <a:rPr lang="ru-RU" sz="2300" dirty="0">
                <a:solidFill>
                  <a:schemeClr val="tx2"/>
                </a:solidFill>
              </a:rPr>
              <a:t> </a:t>
            </a:r>
            <a:r>
              <a:rPr lang="ru-RU" sz="2300" dirty="0" err="1">
                <a:solidFill>
                  <a:schemeClr val="tx2"/>
                </a:solidFill>
              </a:rPr>
              <a:t>consignments</a:t>
            </a:r>
            <a:r>
              <a:rPr lang="ru-RU" sz="2300" dirty="0">
                <a:solidFill>
                  <a:schemeClr val="tx2"/>
                </a:solidFill>
              </a:rPr>
              <a:t>)“ </a:t>
            </a:r>
            <a:r>
              <a:rPr lang="ru-RU" sz="2300" b="1" dirty="0">
                <a:solidFill>
                  <a:schemeClr val="tx2"/>
                </a:solidFill>
              </a:rPr>
              <a:t>с модули на БИМИС</a:t>
            </a:r>
            <a:r>
              <a:rPr lang="ru-RU" sz="2300" dirty="0">
                <a:solidFill>
                  <a:schemeClr val="tx2"/>
                </a:solidFill>
              </a:rPr>
              <a:t>;</a:t>
            </a:r>
          </a:p>
          <a:p>
            <a:endParaRPr lang="ru-RU" sz="2800" dirty="0"/>
          </a:p>
          <a:p>
            <a:endParaRPr lang="bg-BG" dirty="0"/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0758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171"/>
            <a:ext cx="8229600" cy="390571"/>
          </a:xfrm>
        </p:spPr>
        <p:txBody>
          <a:bodyPr>
            <a:normAutofit fontScale="90000"/>
          </a:bodyPr>
          <a:lstStyle/>
          <a:p>
            <a:r>
              <a:rPr lang="ru-RU" sz="2400" b="1" dirty="0" err="1">
                <a:solidFill>
                  <a:schemeClr val="tx2"/>
                </a:solidFill>
              </a:rPr>
              <a:t>Очаквани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резултати</a:t>
            </a:r>
            <a:r>
              <a:rPr lang="ru-RU" sz="2400" b="1" dirty="0">
                <a:solidFill>
                  <a:schemeClr val="tx2"/>
                </a:solidFill>
              </a:rPr>
              <a:t> от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2</a:t>
            </a: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06742"/>
            <a:ext cx="8712968" cy="467393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b="1" dirty="0">
                <a:solidFill>
                  <a:schemeClr val="tx2"/>
                </a:solidFill>
              </a:rPr>
              <a:t>За </a:t>
            </a:r>
            <a:r>
              <a:rPr lang="ru-RU" sz="2000" b="1" dirty="0" err="1">
                <a:solidFill>
                  <a:schemeClr val="tx2"/>
                </a:solidFill>
              </a:rPr>
              <a:t>основна</a:t>
            </a: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err="1">
                <a:solidFill>
                  <a:schemeClr val="tx2"/>
                </a:solidFill>
              </a:rPr>
              <a:t>дейност</a:t>
            </a:r>
            <a:r>
              <a:rPr lang="ru-RU" sz="2000" b="1" dirty="0">
                <a:solidFill>
                  <a:schemeClr val="tx2"/>
                </a:solidFill>
              </a:rPr>
              <a:t> 2 „ </a:t>
            </a:r>
            <a:r>
              <a:rPr lang="ru-RU" sz="2000" b="1" dirty="0" err="1">
                <a:solidFill>
                  <a:schemeClr val="tx2"/>
                </a:solidFill>
              </a:rPr>
              <a:t>Въвеждане</a:t>
            </a:r>
            <a:r>
              <a:rPr lang="ru-RU" sz="2000" b="1" dirty="0">
                <a:solidFill>
                  <a:schemeClr val="tx2"/>
                </a:solidFill>
              </a:rPr>
              <a:t> на </a:t>
            </a:r>
            <a:r>
              <a:rPr lang="ru-RU" sz="2000" b="1" dirty="0" err="1">
                <a:solidFill>
                  <a:schemeClr val="tx2"/>
                </a:solidFill>
              </a:rPr>
              <a:t>Институционална</a:t>
            </a:r>
            <a:r>
              <a:rPr lang="ru-RU" sz="2000" b="1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2000" b="1" dirty="0" err="1">
                <a:solidFill>
                  <a:schemeClr val="tx2"/>
                </a:solidFill>
              </a:rPr>
              <a:t>Модул</a:t>
            </a:r>
            <a:r>
              <a:rPr lang="ru-RU" sz="2000" b="1" dirty="0">
                <a:solidFill>
                  <a:schemeClr val="tx2"/>
                </a:solidFill>
              </a:rPr>
              <a:t> ICS 2 - </a:t>
            </a:r>
            <a:r>
              <a:rPr lang="ru-RU" sz="2000" b="1" dirty="0" err="1">
                <a:solidFill>
                  <a:schemeClr val="tx2"/>
                </a:solidFill>
              </a:rPr>
              <a:t>Release</a:t>
            </a:r>
            <a:r>
              <a:rPr lang="ru-RU" sz="2000" b="1" dirty="0">
                <a:solidFill>
                  <a:schemeClr val="tx2"/>
                </a:solidFill>
              </a:rPr>
              <a:t> 1 (</a:t>
            </a:r>
            <a:r>
              <a:rPr lang="ru-RU" sz="2000" b="1" dirty="0" err="1">
                <a:solidFill>
                  <a:schemeClr val="tx2"/>
                </a:solidFill>
              </a:rPr>
              <a:t>postal</a:t>
            </a: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err="1">
                <a:solidFill>
                  <a:schemeClr val="tx2"/>
                </a:solidFill>
              </a:rPr>
              <a:t>and</a:t>
            </a: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err="1">
                <a:solidFill>
                  <a:schemeClr val="tx2"/>
                </a:solidFill>
              </a:rPr>
              <a:t>express</a:t>
            </a: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err="1">
                <a:solidFill>
                  <a:schemeClr val="tx2"/>
                </a:solidFill>
              </a:rPr>
              <a:t>consignments</a:t>
            </a:r>
            <a:r>
              <a:rPr lang="ru-RU" sz="2000" b="1" dirty="0">
                <a:solidFill>
                  <a:schemeClr val="tx2"/>
                </a:solidFill>
              </a:rPr>
              <a:t>) и по отношение на </a:t>
            </a:r>
            <a:r>
              <a:rPr lang="ru-RU" sz="2000" b="1" dirty="0" err="1">
                <a:solidFill>
                  <a:schemeClr val="tx2"/>
                </a:solidFill>
              </a:rPr>
              <a:t>Универсалния</a:t>
            </a:r>
            <a:r>
              <a:rPr lang="ru-RU" sz="2000" b="1" dirty="0">
                <a:solidFill>
                  <a:schemeClr val="tx2"/>
                </a:solidFill>
              </a:rPr>
              <a:t> CCN 1/2 шлюз за интеграция на </a:t>
            </a:r>
            <a:r>
              <a:rPr lang="ru-RU" sz="2000" b="1" dirty="0" err="1">
                <a:solidFill>
                  <a:schemeClr val="tx2"/>
                </a:solidFill>
              </a:rPr>
              <a:t>националния</a:t>
            </a: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err="1">
                <a:solidFill>
                  <a:schemeClr val="tx2"/>
                </a:solidFill>
              </a:rPr>
              <a:t>домейн</a:t>
            </a:r>
            <a:r>
              <a:rPr lang="ru-RU" sz="2000" b="1" dirty="0">
                <a:solidFill>
                  <a:schemeClr val="tx2"/>
                </a:solidFill>
              </a:rPr>
              <a:t> на Транс-</a:t>
            </a:r>
            <a:r>
              <a:rPr lang="ru-RU" sz="2000" b="1" dirty="0" err="1">
                <a:solidFill>
                  <a:schemeClr val="tx2"/>
                </a:solidFill>
              </a:rPr>
              <a:t>европейските</a:t>
            </a: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err="1">
                <a:solidFill>
                  <a:schemeClr val="tx2"/>
                </a:solidFill>
              </a:rPr>
              <a:t>системи</a:t>
            </a:r>
            <a:r>
              <a:rPr lang="ru-RU" sz="2000" b="1" dirty="0">
                <a:solidFill>
                  <a:schemeClr val="tx2"/>
                </a:solidFill>
              </a:rPr>
              <a:t> на </a:t>
            </a:r>
            <a:r>
              <a:rPr lang="ru-RU" sz="2000" b="1" dirty="0" err="1">
                <a:solidFill>
                  <a:schemeClr val="tx2"/>
                </a:solidFill>
              </a:rPr>
              <a:t>Агенция</a:t>
            </a:r>
            <a:r>
              <a:rPr lang="ru-RU" sz="2000" b="1" dirty="0">
                <a:solidFill>
                  <a:schemeClr val="tx2"/>
                </a:solidFill>
              </a:rPr>
              <a:t> „</a:t>
            </a:r>
            <a:r>
              <a:rPr lang="ru-RU" sz="2000" b="1" dirty="0" err="1">
                <a:solidFill>
                  <a:schemeClr val="tx2"/>
                </a:solidFill>
              </a:rPr>
              <a:t>Митници</a:t>
            </a:r>
            <a:r>
              <a:rPr lang="ru-RU" sz="2000" b="1" dirty="0">
                <a:solidFill>
                  <a:schemeClr val="tx2"/>
                </a:solidFill>
              </a:rPr>
              <a:t>“ с </a:t>
            </a:r>
            <a:r>
              <a:rPr lang="ru-RU" sz="2000" b="1" dirty="0" err="1">
                <a:solidFill>
                  <a:schemeClr val="tx2"/>
                </a:solidFill>
              </a:rPr>
              <a:t>Общия</a:t>
            </a: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err="1">
                <a:solidFill>
                  <a:schemeClr val="tx2"/>
                </a:solidFill>
              </a:rPr>
              <a:t>домейн</a:t>
            </a:r>
            <a:r>
              <a:rPr lang="ru-RU" sz="2000" b="1" dirty="0">
                <a:solidFill>
                  <a:schemeClr val="tx2"/>
                </a:solidFill>
              </a:rPr>
              <a:t>“:</a:t>
            </a:r>
          </a:p>
          <a:p>
            <a:r>
              <a:rPr lang="ru-RU" sz="1800" b="1" dirty="0" err="1">
                <a:solidFill>
                  <a:schemeClr val="tx2"/>
                </a:solidFill>
              </a:rPr>
              <a:t>Въведен</a:t>
            </a:r>
            <a:r>
              <a:rPr lang="ru-RU" sz="1800" b="1" dirty="0">
                <a:solidFill>
                  <a:schemeClr val="tx2"/>
                </a:solidFill>
              </a:rPr>
              <a:t> 1 </a:t>
            </a:r>
            <a:r>
              <a:rPr lang="ru-RU" sz="1800" b="1" dirty="0" err="1">
                <a:solidFill>
                  <a:schemeClr val="tx2"/>
                </a:solidFill>
              </a:rPr>
              <a:t>бр</a:t>
            </a:r>
            <a:r>
              <a:rPr lang="ru-RU" sz="1800" b="1" dirty="0">
                <a:solidFill>
                  <a:schemeClr val="tx2"/>
                </a:solidFill>
              </a:rPr>
              <a:t>. Универсален CCN </a:t>
            </a:r>
            <a:r>
              <a:rPr lang="ru-RU" sz="1800" dirty="0">
                <a:solidFill>
                  <a:schemeClr val="tx2"/>
                </a:solidFill>
              </a:rPr>
              <a:t>1/2 шлюз за интеграция на </a:t>
            </a:r>
            <a:r>
              <a:rPr lang="ru-RU" sz="1800" dirty="0" err="1">
                <a:solidFill>
                  <a:schemeClr val="tx2"/>
                </a:solidFill>
              </a:rPr>
              <a:t>националния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домейн</a:t>
            </a:r>
            <a:r>
              <a:rPr lang="ru-RU" sz="1800" dirty="0">
                <a:solidFill>
                  <a:schemeClr val="tx2"/>
                </a:solidFill>
              </a:rPr>
              <a:t> на Транс-</a:t>
            </a:r>
            <a:r>
              <a:rPr lang="ru-RU" sz="1800" dirty="0" err="1">
                <a:solidFill>
                  <a:schemeClr val="tx2"/>
                </a:solidFill>
              </a:rPr>
              <a:t>европейските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системи</a:t>
            </a:r>
            <a:r>
              <a:rPr lang="ru-RU" sz="1800" dirty="0">
                <a:solidFill>
                  <a:schemeClr val="tx2"/>
                </a:solidFill>
              </a:rPr>
              <a:t> (ТЕС) на </a:t>
            </a:r>
            <a:r>
              <a:rPr lang="ru-RU" sz="1800" dirty="0" err="1">
                <a:solidFill>
                  <a:schemeClr val="tx2"/>
                </a:solidFill>
              </a:rPr>
              <a:t>Агенция</a:t>
            </a:r>
            <a:r>
              <a:rPr lang="ru-RU" sz="1800" dirty="0">
                <a:solidFill>
                  <a:schemeClr val="tx2"/>
                </a:solidFill>
              </a:rPr>
              <a:t> „</a:t>
            </a:r>
            <a:r>
              <a:rPr lang="ru-RU" sz="1800" dirty="0" err="1">
                <a:solidFill>
                  <a:schemeClr val="tx2"/>
                </a:solidFill>
              </a:rPr>
              <a:t>Митници</a:t>
            </a:r>
            <a:r>
              <a:rPr lang="ru-RU" sz="1800" dirty="0">
                <a:solidFill>
                  <a:schemeClr val="tx2"/>
                </a:solidFill>
              </a:rPr>
              <a:t>“ с </a:t>
            </a:r>
            <a:r>
              <a:rPr lang="ru-RU" sz="1800" dirty="0" err="1">
                <a:solidFill>
                  <a:schemeClr val="tx2"/>
                </a:solidFill>
              </a:rPr>
              <a:t>Общия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домейн</a:t>
            </a:r>
            <a:r>
              <a:rPr lang="ru-RU" sz="1800" dirty="0">
                <a:solidFill>
                  <a:schemeClr val="tx2"/>
                </a:solidFill>
              </a:rPr>
              <a:t> (ОД), </a:t>
            </a:r>
            <a:r>
              <a:rPr lang="ru-RU" sz="1800" dirty="0" err="1">
                <a:solidFill>
                  <a:schemeClr val="tx2"/>
                </a:solidFill>
              </a:rPr>
              <a:t>включващ</a:t>
            </a:r>
            <a:r>
              <a:rPr lang="ru-RU" sz="1800" dirty="0">
                <a:solidFill>
                  <a:schemeClr val="tx2"/>
                </a:solidFill>
              </a:rPr>
              <a:t>:</a:t>
            </a:r>
          </a:p>
          <a:p>
            <a:pPr lvl="1"/>
            <a:r>
              <a:rPr lang="ru-RU" sz="1800" dirty="0" err="1">
                <a:solidFill>
                  <a:schemeClr val="tx2"/>
                </a:solidFill>
              </a:rPr>
              <a:t>Реализиран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b="1" dirty="0">
                <a:solidFill>
                  <a:schemeClr val="tx2"/>
                </a:solidFill>
              </a:rPr>
              <a:t>1 </a:t>
            </a:r>
            <a:r>
              <a:rPr lang="ru-RU" sz="1800" b="1" dirty="0" err="1">
                <a:solidFill>
                  <a:schemeClr val="tx2"/>
                </a:solidFill>
              </a:rPr>
              <a:t>бр</a:t>
            </a:r>
            <a:r>
              <a:rPr lang="ru-RU" sz="1800" b="1" dirty="0">
                <a:solidFill>
                  <a:schemeClr val="tx2"/>
                </a:solidFill>
              </a:rPr>
              <a:t>. </a:t>
            </a:r>
            <a:r>
              <a:rPr lang="ru-RU" sz="1800" b="1" dirty="0" err="1">
                <a:solidFill>
                  <a:schemeClr val="tx2"/>
                </a:solidFill>
              </a:rPr>
              <a:t>модул</a:t>
            </a:r>
            <a:r>
              <a:rPr lang="ru-RU" sz="1800" b="1" dirty="0">
                <a:solidFill>
                  <a:schemeClr val="tx2"/>
                </a:solidFill>
              </a:rPr>
              <a:t> Универсален CCN 1/2 шлюз</a:t>
            </a:r>
            <a:r>
              <a:rPr lang="ru-RU" sz="1800" dirty="0">
                <a:solidFill>
                  <a:schemeClr val="tx2"/>
                </a:solidFill>
              </a:rPr>
              <a:t>;</a:t>
            </a:r>
          </a:p>
          <a:p>
            <a:pPr lvl="1"/>
            <a:r>
              <a:rPr lang="ru-RU" sz="1800" dirty="0" err="1">
                <a:solidFill>
                  <a:schemeClr val="tx2"/>
                </a:solidFill>
              </a:rPr>
              <a:t>Реализирани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b="1" dirty="0">
                <a:solidFill>
                  <a:schemeClr val="tx2"/>
                </a:solidFill>
              </a:rPr>
              <a:t>7 </a:t>
            </a:r>
            <a:r>
              <a:rPr lang="ru-RU" sz="1800" b="1" dirty="0" err="1">
                <a:solidFill>
                  <a:schemeClr val="tx2"/>
                </a:solidFill>
              </a:rPr>
              <a:t>бр</a:t>
            </a:r>
            <a:r>
              <a:rPr lang="ru-RU" sz="1800" dirty="0">
                <a:solidFill>
                  <a:schemeClr val="tx2"/>
                </a:solidFill>
              </a:rPr>
              <a:t>. </a:t>
            </a:r>
            <a:r>
              <a:rPr lang="ru-RU" sz="1800" b="1" dirty="0">
                <a:solidFill>
                  <a:schemeClr val="tx2"/>
                </a:solidFill>
              </a:rPr>
              <a:t>интеграции между </a:t>
            </a:r>
            <a:r>
              <a:rPr lang="ru-RU" sz="1800" b="1" dirty="0" err="1">
                <a:solidFill>
                  <a:schemeClr val="tx2"/>
                </a:solidFill>
              </a:rPr>
              <a:t>Универсалния</a:t>
            </a:r>
            <a:r>
              <a:rPr lang="ru-RU" sz="1800" b="1" dirty="0">
                <a:solidFill>
                  <a:schemeClr val="tx2"/>
                </a:solidFill>
              </a:rPr>
              <a:t> CCN 1/2 шлюз и </a:t>
            </a:r>
            <a:r>
              <a:rPr lang="ru-RU" sz="1800" b="1" dirty="0" err="1">
                <a:solidFill>
                  <a:schemeClr val="tx2"/>
                </a:solidFill>
              </a:rPr>
              <a:t>следните</a:t>
            </a:r>
            <a:r>
              <a:rPr lang="ru-RU" sz="1800" b="1" dirty="0">
                <a:solidFill>
                  <a:schemeClr val="tx2"/>
                </a:solidFill>
              </a:rPr>
              <a:t> </a:t>
            </a:r>
            <a:r>
              <a:rPr lang="ru-RU" sz="1800" b="1" dirty="0" err="1">
                <a:solidFill>
                  <a:schemeClr val="tx2"/>
                </a:solidFill>
              </a:rPr>
              <a:t>системи</a:t>
            </a:r>
            <a:r>
              <a:rPr lang="ru-RU" sz="1800" b="1" dirty="0">
                <a:solidFill>
                  <a:schemeClr val="tx2"/>
                </a:solidFill>
              </a:rPr>
              <a:t> и модули на АМ</a:t>
            </a:r>
            <a:r>
              <a:rPr lang="ru-RU" sz="1800" dirty="0">
                <a:solidFill>
                  <a:schemeClr val="tx2"/>
                </a:solidFill>
              </a:rPr>
              <a:t>: </a:t>
            </a:r>
            <a:r>
              <a:rPr lang="ru-RU" sz="1800" dirty="0" err="1">
                <a:solidFill>
                  <a:schemeClr val="tx2"/>
                </a:solidFill>
              </a:rPr>
              <a:t>Модул</a:t>
            </a:r>
            <a:r>
              <a:rPr lang="ru-RU" sz="1800" dirty="0">
                <a:solidFill>
                  <a:schemeClr val="tx2"/>
                </a:solidFill>
              </a:rPr>
              <a:t> „</a:t>
            </a:r>
            <a:r>
              <a:rPr lang="ru-RU" sz="1800" dirty="0" err="1">
                <a:solidFill>
                  <a:schemeClr val="tx2"/>
                </a:solidFill>
              </a:rPr>
              <a:t>Национално</a:t>
            </a:r>
            <a:r>
              <a:rPr lang="ru-RU" sz="1800" dirty="0">
                <a:solidFill>
                  <a:schemeClr val="tx2"/>
                </a:solidFill>
              </a:rPr>
              <a:t> приложение на </a:t>
            </a:r>
            <a:r>
              <a:rPr lang="ru-RU" sz="1800" dirty="0" err="1">
                <a:solidFill>
                  <a:schemeClr val="tx2"/>
                </a:solidFill>
              </a:rPr>
              <a:t>Системата</a:t>
            </a:r>
            <a:r>
              <a:rPr lang="ru-RU" sz="1800" dirty="0">
                <a:solidFill>
                  <a:schemeClr val="tx2"/>
                </a:solidFill>
              </a:rPr>
              <a:t> за </a:t>
            </a:r>
            <a:r>
              <a:rPr lang="ru-RU" sz="1800" dirty="0" err="1">
                <a:solidFill>
                  <a:schemeClr val="tx2"/>
                </a:solidFill>
              </a:rPr>
              <a:t>контрол</a:t>
            </a:r>
            <a:r>
              <a:rPr lang="ru-RU" sz="1800" dirty="0">
                <a:solidFill>
                  <a:schemeClr val="tx2"/>
                </a:solidFill>
              </a:rPr>
              <a:t> на вноса (</a:t>
            </a:r>
            <a:r>
              <a:rPr lang="ru-RU" sz="1800" b="1" dirty="0">
                <a:solidFill>
                  <a:schemeClr val="tx2"/>
                </a:solidFill>
              </a:rPr>
              <a:t>ICS2, </a:t>
            </a:r>
            <a:r>
              <a:rPr lang="ru-RU" sz="1800" b="1" dirty="0" err="1">
                <a:solidFill>
                  <a:schemeClr val="tx2"/>
                </a:solidFill>
              </a:rPr>
              <a:t>Release</a:t>
            </a:r>
            <a:r>
              <a:rPr lang="ru-RU" sz="1800" b="1" dirty="0">
                <a:solidFill>
                  <a:schemeClr val="tx2"/>
                </a:solidFill>
              </a:rPr>
              <a:t> 1 </a:t>
            </a:r>
            <a:r>
              <a:rPr lang="ru-RU" sz="1800" dirty="0">
                <a:solidFill>
                  <a:schemeClr val="tx2"/>
                </a:solidFill>
              </a:rPr>
              <a:t>- </a:t>
            </a:r>
            <a:r>
              <a:rPr lang="ru-RU" sz="1800" dirty="0" err="1">
                <a:solidFill>
                  <a:schemeClr val="tx2"/>
                </a:solidFill>
              </a:rPr>
              <a:t>postal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and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express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consignments</a:t>
            </a:r>
            <a:r>
              <a:rPr lang="ru-RU" sz="1800" dirty="0">
                <a:solidFill>
                  <a:schemeClr val="tx2"/>
                </a:solidFill>
              </a:rPr>
              <a:t>)“, </a:t>
            </a:r>
            <a:r>
              <a:rPr lang="ru-RU" sz="1800" dirty="0" err="1">
                <a:solidFill>
                  <a:schemeClr val="tx2"/>
                </a:solidFill>
              </a:rPr>
              <a:t>Модул</a:t>
            </a:r>
            <a:r>
              <a:rPr lang="ru-RU" sz="1800" dirty="0">
                <a:solidFill>
                  <a:schemeClr val="tx2"/>
                </a:solidFill>
              </a:rPr>
              <a:t> „</a:t>
            </a:r>
            <a:r>
              <a:rPr lang="ru-RU" sz="1800" dirty="0" err="1">
                <a:solidFill>
                  <a:schemeClr val="tx2"/>
                </a:solidFill>
              </a:rPr>
              <a:t>Национално</a:t>
            </a:r>
            <a:r>
              <a:rPr lang="ru-RU" sz="1800" dirty="0">
                <a:solidFill>
                  <a:schemeClr val="tx2"/>
                </a:solidFill>
              </a:rPr>
              <a:t> приложение на Система за </a:t>
            </a:r>
            <a:r>
              <a:rPr lang="ru-RU" sz="1800" dirty="0" err="1">
                <a:solidFill>
                  <a:schemeClr val="tx2"/>
                </a:solidFill>
              </a:rPr>
              <a:t>контрол</a:t>
            </a:r>
            <a:r>
              <a:rPr lang="ru-RU" sz="1800" dirty="0">
                <a:solidFill>
                  <a:schemeClr val="tx2"/>
                </a:solidFill>
              </a:rPr>
              <a:t> на вноса (</a:t>
            </a:r>
            <a:r>
              <a:rPr lang="ru-RU" sz="1800" b="1" dirty="0">
                <a:solidFill>
                  <a:schemeClr val="tx2"/>
                </a:solidFill>
              </a:rPr>
              <a:t>ICS – фаза 1</a:t>
            </a:r>
            <a:r>
              <a:rPr lang="ru-RU" sz="1800" dirty="0">
                <a:solidFill>
                  <a:schemeClr val="tx2"/>
                </a:solidFill>
              </a:rPr>
              <a:t>)“, </a:t>
            </a:r>
            <a:r>
              <a:rPr lang="ru-RU" sz="1800" b="1" dirty="0">
                <a:solidFill>
                  <a:schemeClr val="tx2"/>
                </a:solidFill>
              </a:rPr>
              <a:t>МИСТ-NCTS, МИСИ-ECS</a:t>
            </a:r>
            <a:r>
              <a:rPr lang="ru-RU" sz="1800" dirty="0">
                <a:solidFill>
                  <a:schemeClr val="tx2"/>
                </a:solidFill>
              </a:rPr>
              <a:t>, </a:t>
            </a:r>
            <a:r>
              <a:rPr lang="ru-RU" sz="1800" dirty="0" err="1">
                <a:solidFill>
                  <a:schemeClr val="tx2"/>
                </a:solidFill>
              </a:rPr>
              <a:t>Модул</a:t>
            </a:r>
            <a:r>
              <a:rPr lang="ru-RU" sz="1800" dirty="0">
                <a:solidFill>
                  <a:schemeClr val="tx2"/>
                </a:solidFill>
              </a:rPr>
              <a:t> „Обмен на информация с </a:t>
            </a:r>
            <a:r>
              <a:rPr lang="ru-RU" sz="1800" dirty="0" err="1">
                <a:solidFill>
                  <a:schemeClr val="tx2"/>
                </a:solidFill>
              </a:rPr>
              <a:t>общностния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домейн</a:t>
            </a:r>
            <a:r>
              <a:rPr lang="ru-RU" sz="1800" dirty="0">
                <a:solidFill>
                  <a:schemeClr val="tx2"/>
                </a:solidFill>
              </a:rPr>
              <a:t> за целите на наблюдение от ЕК (</a:t>
            </a:r>
            <a:r>
              <a:rPr lang="ru-RU" sz="1800" b="1" dirty="0" err="1">
                <a:solidFill>
                  <a:schemeClr val="tx2"/>
                </a:solidFill>
              </a:rPr>
              <a:t>Surveillance</a:t>
            </a:r>
            <a:r>
              <a:rPr lang="ru-RU" sz="1800" b="1" dirty="0">
                <a:solidFill>
                  <a:schemeClr val="tx2"/>
                </a:solidFill>
              </a:rPr>
              <a:t> 2+, Surveillance3</a:t>
            </a:r>
            <a:r>
              <a:rPr lang="ru-RU" sz="1800" dirty="0">
                <a:solidFill>
                  <a:schemeClr val="tx2"/>
                </a:solidFill>
              </a:rPr>
              <a:t>)“, </a:t>
            </a:r>
            <a:r>
              <a:rPr lang="ru-RU" sz="1800" dirty="0" err="1">
                <a:solidFill>
                  <a:schemeClr val="tx2"/>
                </a:solidFill>
              </a:rPr>
              <a:t>Модул</a:t>
            </a:r>
            <a:r>
              <a:rPr lang="ru-RU" sz="1800" dirty="0">
                <a:solidFill>
                  <a:schemeClr val="tx2"/>
                </a:solidFill>
              </a:rPr>
              <a:t> „</a:t>
            </a:r>
            <a:r>
              <a:rPr lang="ru-RU" sz="1800" dirty="0" err="1">
                <a:solidFill>
                  <a:schemeClr val="tx2"/>
                </a:solidFill>
              </a:rPr>
              <a:t>Електронен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административен</a:t>
            </a:r>
            <a:r>
              <a:rPr lang="ru-RU" sz="1800" dirty="0">
                <a:solidFill>
                  <a:schemeClr val="tx2"/>
                </a:solidFill>
              </a:rPr>
              <a:t> документ-(</a:t>
            </a:r>
            <a:r>
              <a:rPr lang="ru-RU" sz="1800" b="1" dirty="0">
                <a:solidFill>
                  <a:schemeClr val="tx2"/>
                </a:solidFill>
              </a:rPr>
              <a:t>е-АД</a:t>
            </a:r>
            <a:r>
              <a:rPr lang="ru-RU" sz="1800" dirty="0">
                <a:solidFill>
                  <a:schemeClr val="tx2"/>
                </a:solidFill>
              </a:rPr>
              <a:t>)“- </a:t>
            </a:r>
            <a:r>
              <a:rPr lang="ru-RU" sz="1800" b="1" dirty="0">
                <a:solidFill>
                  <a:schemeClr val="tx2"/>
                </a:solidFill>
              </a:rPr>
              <a:t>EMCS</a:t>
            </a:r>
            <a:r>
              <a:rPr lang="ru-RU" sz="1800" dirty="0">
                <a:solidFill>
                  <a:schemeClr val="tx2"/>
                </a:solidFill>
              </a:rPr>
              <a:t>, </a:t>
            </a:r>
            <a:r>
              <a:rPr lang="ru-RU" sz="1800" dirty="0" err="1">
                <a:solidFill>
                  <a:schemeClr val="tx2"/>
                </a:solidFill>
              </a:rPr>
              <a:t>Модул</a:t>
            </a:r>
            <a:r>
              <a:rPr lang="ru-RU" sz="1800" dirty="0">
                <a:solidFill>
                  <a:schemeClr val="tx2"/>
                </a:solidFill>
              </a:rPr>
              <a:t> за обмен на </a:t>
            </a:r>
            <a:r>
              <a:rPr lang="ru-RU" sz="1800" dirty="0" err="1">
                <a:solidFill>
                  <a:schemeClr val="tx2"/>
                </a:solidFill>
              </a:rPr>
              <a:t>акцизни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ru-RU" sz="1800" dirty="0" err="1">
                <a:solidFill>
                  <a:schemeClr val="tx2"/>
                </a:solidFill>
              </a:rPr>
              <a:t>данни</a:t>
            </a:r>
            <a:r>
              <a:rPr lang="ru-RU" sz="1800" dirty="0">
                <a:solidFill>
                  <a:schemeClr val="tx2"/>
                </a:solidFill>
              </a:rPr>
              <a:t>-</a:t>
            </a:r>
            <a:r>
              <a:rPr lang="ru-RU" sz="1800" b="1" dirty="0">
                <a:solidFill>
                  <a:schemeClr val="tx2"/>
                </a:solidFill>
              </a:rPr>
              <a:t>SEED</a:t>
            </a:r>
            <a:r>
              <a:rPr lang="ru-RU" sz="1800" dirty="0">
                <a:solidFill>
                  <a:schemeClr val="tx2"/>
                </a:solidFill>
              </a:rPr>
              <a:t>.</a:t>
            </a:r>
          </a:p>
          <a:p>
            <a:pPr lvl="1"/>
            <a:endParaRPr lang="ru-RU" sz="1500" dirty="0">
              <a:solidFill>
                <a:schemeClr val="tx2"/>
              </a:solidFill>
            </a:endParaRPr>
          </a:p>
          <a:p>
            <a:endParaRPr lang="bg-BG" dirty="0"/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9363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171"/>
            <a:ext cx="8229600" cy="568613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tx2"/>
                </a:solidFill>
              </a:rPr>
              <a:t>Очаквани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резултати</a:t>
            </a:r>
            <a:r>
              <a:rPr lang="ru-RU" sz="2400" b="1" dirty="0">
                <a:solidFill>
                  <a:schemeClr val="tx2"/>
                </a:solidFill>
              </a:rPr>
              <a:t> от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2</a:t>
            </a: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72816"/>
            <a:ext cx="8712968" cy="4207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>
                <a:solidFill>
                  <a:schemeClr val="tx2"/>
                </a:solidFill>
              </a:rPr>
              <a:t>За </a:t>
            </a:r>
            <a:r>
              <a:rPr lang="ru-RU" sz="2200" b="1" dirty="0" err="1">
                <a:solidFill>
                  <a:schemeClr val="tx2"/>
                </a:solidFill>
              </a:rPr>
              <a:t>основна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дейност</a:t>
            </a:r>
            <a:r>
              <a:rPr lang="ru-RU" sz="2200" b="1" dirty="0">
                <a:solidFill>
                  <a:schemeClr val="tx2"/>
                </a:solidFill>
              </a:rPr>
              <a:t> 3 „ Обучение на 36 служители на АМ (30 потребители и 6 </a:t>
            </a:r>
            <a:r>
              <a:rPr lang="ru-RU" sz="2200" b="1" dirty="0" err="1">
                <a:solidFill>
                  <a:schemeClr val="tx2"/>
                </a:solidFill>
              </a:rPr>
              <a:t>администратори</a:t>
            </a:r>
            <a:r>
              <a:rPr lang="ru-RU" sz="2200" b="1" dirty="0">
                <a:solidFill>
                  <a:schemeClr val="tx2"/>
                </a:solidFill>
              </a:rPr>
              <a:t>) за работа с </a:t>
            </a:r>
            <a:r>
              <a:rPr lang="ru-RU" sz="2200" b="1" dirty="0" err="1">
                <a:solidFill>
                  <a:schemeClr val="tx2"/>
                </a:solidFill>
              </a:rPr>
              <a:t>реализираните</a:t>
            </a:r>
            <a:r>
              <a:rPr lang="ru-RU" sz="2200" b="1" dirty="0">
                <a:solidFill>
                  <a:schemeClr val="tx2"/>
                </a:solidFill>
              </a:rPr>
              <a:t> </a:t>
            </a:r>
            <a:r>
              <a:rPr lang="ru-RU" sz="2200" b="1" dirty="0" err="1">
                <a:solidFill>
                  <a:schemeClr val="tx2"/>
                </a:solidFill>
              </a:rPr>
              <a:t>функционалности</a:t>
            </a:r>
            <a:r>
              <a:rPr lang="ru-RU" sz="2200" b="1" dirty="0">
                <a:solidFill>
                  <a:schemeClr val="tx2"/>
                </a:solidFill>
              </a:rPr>
              <a:t> по </a:t>
            </a:r>
            <a:r>
              <a:rPr lang="ru-RU" sz="2200" b="1" dirty="0" err="1">
                <a:solidFill>
                  <a:schemeClr val="tx2"/>
                </a:solidFill>
              </a:rPr>
              <a:t>дейността</a:t>
            </a:r>
            <a:r>
              <a:rPr lang="ru-RU" sz="2200" b="1" dirty="0">
                <a:solidFill>
                  <a:schemeClr val="tx2"/>
                </a:solidFill>
              </a:rPr>
              <a:t>“:</a:t>
            </a:r>
          </a:p>
          <a:p>
            <a:pPr marL="0" indent="0">
              <a:buNone/>
            </a:pPr>
            <a:endParaRPr lang="ru-RU" sz="2200" b="1" dirty="0">
              <a:solidFill>
                <a:schemeClr val="tx2"/>
              </a:solidFill>
            </a:endParaRPr>
          </a:p>
          <a:p>
            <a:r>
              <a:rPr lang="ru-RU" sz="2200" b="1" dirty="0" err="1">
                <a:solidFill>
                  <a:schemeClr val="tx2"/>
                </a:solidFill>
              </a:rPr>
              <a:t>Обучени</a:t>
            </a:r>
            <a:r>
              <a:rPr lang="ru-RU" sz="2200" b="1" dirty="0">
                <a:solidFill>
                  <a:schemeClr val="tx2"/>
                </a:solidFill>
              </a:rPr>
              <a:t> 36 служители </a:t>
            </a:r>
            <a:r>
              <a:rPr lang="ru-RU" sz="2200" dirty="0">
                <a:solidFill>
                  <a:schemeClr val="tx2"/>
                </a:solidFill>
              </a:rPr>
              <a:t>(30 потребители и 6 </a:t>
            </a:r>
            <a:r>
              <a:rPr lang="ru-RU" sz="2200" dirty="0" err="1">
                <a:solidFill>
                  <a:schemeClr val="tx2"/>
                </a:solidFill>
              </a:rPr>
              <a:t>администратори</a:t>
            </a:r>
            <a:r>
              <a:rPr lang="ru-RU" sz="2200" dirty="0">
                <a:solidFill>
                  <a:schemeClr val="tx2"/>
                </a:solidFill>
              </a:rPr>
              <a:t>) за работа с </a:t>
            </a:r>
            <a:r>
              <a:rPr lang="ru-RU" sz="2200" dirty="0" err="1">
                <a:solidFill>
                  <a:schemeClr val="tx2"/>
                </a:solidFill>
              </a:rPr>
              <a:t>реализираните</a:t>
            </a:r>
            <a:r>
              <a:rPr lang="ru-RU" sz="2200" dirty="0">
                <a:solidFill>
                  <a:schemeClr val="tx2"/>
                </a:solidFill>
              </a:rPr>
              <a:t> </a:t>
            </a:r>
            <a:r>
              <a:rPr lang="ru-RU" sz="2200" dirty="0" err="1">
                <a:solidFill>
                  <a:schemeClr val="tx2"/>
                </a:solidFill>
              </a:rPr>
              <a:t>функционалности</a:t>
            </a:r>
            <a:r>
              <a:rPr lang="ru-RU" sz="2200" dirty="0">
                <a:solidFill>
                  <a:schemeClr val="tx2"/>
                </a:solidFill>
              </a:rPr>
              <a:t> по </a:t>
            </a:r>
            <a:r>
              <a:rPr lang="ru-RU" sz="2200" dirty="0" err="1">
                <a:solidFill>
                  <a:schemeClr val="tx2"/>
                </a:solidFill>
              </a:rPr>
              <a:t>дейността</a:t>
            </a:r>
            <a:endParaRPr lang="ru-RU" sz="2800" dirty="0">
              <a:solidFill>
                <a:schemeClr val="tx2"/>
              </a:solidFill>
            </a:endParaRPr>
          </a:p>
          <a:p>
            <a:endParaRPr lang="bg-BG" dirty="0"/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18045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171"/>
            <a:ext cx="8229600" cy="568613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tx2"/>
                </a:solidFill>
              </a:rPr>
              <a:t>Очаквани</a:t>
            </a:r>
            <a:r>
              <a:rPr lang="ru-RU" sz="2400" b="1" dirty="0">
                <a:solidFill>
                  <a:schemeClr val="tx2"/>
                </a:solidFill>
              </a:rPr>
              <a:t> ползи/</a:t>
            </a:r>
            <a:r>
              <a:rPr lang="ru-RU" sz="2400" b="1" dirty="0" err="1">
                <a:solidFill>
                  <a:schemeClr val="tx2"/>
                </a:solidFill>
              </a:rPr>
              <a:t>ефекти</a:t>
            </a:r>
            <a:r>
              <a:rPr lang="ru-RU" sz="2400" b="1" dirty="0">
                <a:solidFill>
                  <a:schemeClr val="tx2"/>
                </a:solidFill>
              </a:rPr>
              <a:t> от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2</a:t>
            </a: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72816"/>
            <a:ext cx="8712968" cy="4207863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800" b="1" dirty="0">
                <a:solidFill>
                  <a:schemeClr val="tx2"/>
                </a:solidFill>
              </a:rPr>
              <a:t>За </a:t>
            </a:r>
            <a:r>
              <a:rPr lang="ru-RU" sz="2800" b="1" dirty="0" err="1">
                <a:solidFill>
                  <a:schemeClr val="tx2"/>
                </a:solidFill>
              </a:rPr>
              <a:t>Икономическите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оператори</a:t>
            </a:r>
            <a:r>
              <a:rPr lang="ru-RU" sz="2800" b="1" dirty="0">
                <a:solidFill>
                  <a:schemeClr val="tx2"/>
                </a:solidFill>
              </a:rPr>
              <a:t>: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2"/>
                </a:solidFill>
              </a:rPr>
              <a:t>• </a:t>
            </a:r>
            <a:r>
              <a:rPr lang="ru-RU" sz="2800" dirty="0" err="1">
                <a:solidFill>
                  <a:schemeClr val="tx2"/>
                </a:solidFill>
              </a:rPr>
              <a:t>Ползване</a:t>
            </a:r>
            <a:r>
              <a:rPr lang="ru-RU" sz="2800" dirty="0">
                <a:solidFill>
                  <a:schemeClr val="tx2"/>
                </a:solidFill>
              </a:rPr>
              <a:t> на </a:t>
            </a:r>
            <a:r>
              <a:rPr lang="ru-RU" sz="2800" dirty="0" err="1">
                <a:solidFill>
                  <a:schemeClr val="tx2"/>
                </a:solidFill>
              </a:rPr>
              <a:t>модул</a:t>
            </a:r>
            <a:r>
              <a:rPr lang="ru-RU" sz="2800" dirty="0">
                <a:solidFill>
                  <a:schemeClr val="tx2"/>
                </a:solidFill>
              </a:rPr>
              <a:t> „</a:t>
            </a:r>
            <a:r>
              <a:rPr lang="ru-RU" sz="2800" dirty="0" err="1">
                <a:solidFill>
                  <a:schemeClr val="tx2"/>
                </a:solidFill>
              </a:rPr>
              <a:t>Национално</a:t>
            </a:r>
            <a:r>
              <a:rPr lang="ru-RU" sz="2800" dirty="0">
                <a:solidFill>
                  <a:schemeClr val="tx2"/>
                </a:solidFill>
              </a:rPr>
              <a:t> приложение на </a:t>
            </a:r>
            <a:r>
              <a:rPr lang="ru-RU" sz="2800" dirty="0" err="1">
                <a:solidFill>
                  <a:schemeClr val="tx2"/>
                </a:solidFill>
              </a:rPr>
              <a:t>Системата</a:t>
            </a:r>
            <a:r>
              <a:rPr lang="ru-RU" sz="2800" dirty="0">
                <a:solidFill>
                  <a:schemeClr val="tx2"/>
                </a:solidFill>
              </a:rPr>
              <a:t> за </a:t>
            </a:r>
            <a:r>
              <a:rPr lang="ru-RU" sz="2800" dirty="0" err="1">
                <a:solidFill>
                  <a:schemeClr val="tx2"/>
                </a:solidFill>
              </a:rPr>
              <a:t>контрол</a:t>
            </a:r>
            <a:r>
              <a:rPr lang="ru-RU" sz="2800" dirty="0">
                <a:solidFill>
                  <a:schemeClr val="tx2"/>
                </a:solidFill>
              </a:rPr>
              <a:t> на вноса - </a:t>
            </a:r>
            <a:r>
              <a:rPr lang="ru-RU" sz="2800" b="1" dirty="0">
                <a:solidFill>
                  <a:schemeClr val="tx2"/>
                </a:solidFill>
              </a:rPr>
              <a:t>ICS2, </a:t>
            </a:r>
            <a:r>
              <a:rPr lang="ru-RU" sz="2800" b="1" dirty="0" err="1">
                <a:solidFill>
                  <a:schemeClr val="tx2"/>
                </a:solidFill>
              </a:rPr>
              <a:t>Realease</a:t>
            </a:r>
            <a:r>
              <a:rPr lang="ru-RU" sz="2800" b="1" dirty="0">
                <a:solidFill>
                  <a:schemeClr val="tx2"/>
                </a:solidFill>
              </a:rPr>
              <a:t> 1 (</a:t>
            </a:r>
            <a:r>
              <a:rPr lang="ru-RU" sz="2800" b="1" dirty="0" err="1">
                <a:solidFill>
                  <a:schemeClr val="tx2"/>
                </a:solidFill>
              </a:rPr>
              <a:t>пощенски</a:t>
            </a:r>
            <a:r>
              <a:rPr lang="ru-RU" sz="2800" b="1" dirty="0">
                <a:solidFill>
                  <a:schemeClr val="tx2"/>
                </a:solidFill>
              </a:rPr>
              <a:t> и </a:t>
            </a:r>
            <a:r>
              <a:rPr lang="ru-RU" sz="2800" b="1" dirty="0" err="1">
                <a:solidFill>
                  <a:schemeClr val="tx2"/>
                </a:solidFill>
              </a:rPr>
              <a:t>експресни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пратки</a:t>
            </a:r>
            <a:r>
              <a:rPr lang="ru-RU" sz="2800" b="1" dirty="0">
                <a:solidFill>
                  <a:schemeClr val="tx2"/>
                </a:solidFill>
              </a:rPr>
              <a:t> по </a:t>
            </a:r>
            <a:r>
              <a:rPr lang="ru-RU" sz="2800" b="1" dirty="0" err="1">
                <a:solidFill>
                  <a:schemeClr val="tx2"/>
                </a:solidFill>
              </a:rPr>
              <a:t>въздух</a:t>
            </a:r>
            <a:r>
              <a:rPr lang="ru-RU" sz="2800" b="1" dirty="0">
                <a:solidFill>
                  <a:schemeClr val="tx2"/>
                </a:solidFill>
              </a:rPr>
              <a:t>)</a:t>
            </a:r>
            <a:r>
              <a:rPr lang="ru-RU" sz="2800" dirty="0">
                <a:solidFill>
                  <a:schemeClr val="tx2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2"/>
                </a:solidFill>
              </a:rPr>
              <a:t>• Работа в </a:t>
            </a:r>
            <a:r>
              <a:rPr lang="ru-RU" sz="2800" dirty="0" err="1">
                <a:solidFill>
                  <a:schemeClr val="tx2"/>
                </a:solidFill>
              </a:rPr>
              <a:t>изцяло</a:t>
            </a:r>
            <a:r>
              <a:rPr lang="ru-RU" sz="2800" dirty="0">
                <a:solidFill>
                  <a:schemeClr val="tx2"/>
                </a:solidFill>
              </a:rPr>
              <a:t> </a:t>
            </a:r>
            <a:r>
              <a:rPr lang="ru-RU" sz="2800" dirty="0" err="1">
                <a:solidFill>
                  <a:schemeClr val="tx2"/>
                </a:solidFill>
              </a:rPr>
              <a:t>безхартиена</a:t>
            </a:r>
            <a:r>
              <a:rPr lang="ru-RU" sz="2800" dirty="0">
                <a:solidFill>
                  <a:schemeClr val="tx2"/>
                </a:solidFill>
              </a:rPr>
              <a:t> среда.</a:t>
            </a:r>
          </a:p>
          <a:p>
            <a:pPr marL="0" indent="0" algn="just">
              <a:buNone/>
            </a:pPr>
            <a:r>
              <a:rPr lang="ru-RU" sz="2800" b="1" dirty="0">
                <a:solidFill>
                  <a:schemeClr val="tx2"/>
                </a:solidFill>
              </a:rPr>
              <a:t>За </a:t>
            </a:r>
            <a:r>
              <a:rPr lang="ru-RU" sz="2800" b="1" dirty="0" err="1">
                <a:solidFill>
                  <a:schemeClr val="tx2"/>
                </a:solidFill>
              </a:rPr>
              <a:t>Агенция</a:t>
            </a:r>
            <a:r>
              <a:rPr lang="ru-RU" sz="2800" b="1" dirty="0">
                <a:solidFill>
                  <a:schemeClr val="tx2"/>
                </a:solidFill>
              </a:rPr>
              <a:t> „</a:t>
            </a:r>
            <a:r>
              <a:rPr lang="ru-RU" sz="2800" b="1" dirty="0" err="1">
                <a:solidFill>
                  <a:schemeClr val="tx2"/>
                </a:solidFill>
              </a:rPr>
              <a:t>Митници</a:t>
            </a:r>
            <a:r>
              <a:rPr lang="ru-RU" sz="2800" b="1" dirty="0">
                <a:solidFill>
                  <a:schemeClr val="tx2"/>
                </a:solidFill>
              </a:rPr>
              <a:t>“: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2"/>
                </a:solidFill>
              </a:rPr>
              <a:t>• </a:t>
            </a:r>
            <a:r>
              <a:rPr lang="ru-RU" sz="2800" b="1" dirty="0" err="1">
                <a:solidFill>
                  <a:schemeClr val="tx2"/>
                </a:solidFill>
              </a:rPr>
              <a:t>Изпълнение</a:t>
            </a:r>
            <a:r>
              <a:rPr lang="ru-RU" sz="2800" b="1" dirty="0">
                <a:solidFill>
                  <a:schemeClr val="tx2"/>
                </a:solidFill>
              </a:rPr>
              <a:t> на </a:t>
            </a:r>
            <a:r>
              <a:rPr lang="ru-RU" sz="2800" b="1" dirty="0" err="1">
                <a:solidFill>
                  <a:schemeClr val="tx2"/>
                </a:solidFill>
              </a:rPr>
              <a:t>нормативни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изисквания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dirty="0">
                <a:solidFill>
                  <a:schemeClr val="tx2"/>
                </a:solidFill>
              </a:rPr>
              <a:t>- Регламент (ЕС) № </a:t>
            </a:r>
            <a:r>
              <a:rPr lang="ru-RU" sz="2800" b="1" dirty="0">
                <a:solidFill>
                  <a:schemeClr val="tx2"/>
                </a:solidFill>
              </a:rPr>
              <a:t>910/2014</a:t>
            </a:r>
            <a:r>
              <a:rPr lang="ru-RU" sz="2800" dirty="0">
                <a:solidFill>
                  <a:schemeClr val="tx2"/>
                </a:solidFill>
              </a:rPr>
              <a:t> </a:t>
            </a:r>
            <a:r>
              <a:rPr lang="ru-RU" sz="2800" dirty="0" err="1">
                <a:solidFill>
                  <a:schemeClr val="tx2"/>
                </a:solidFill>
              </a:rPr>
              <a:t>относно</a:t>
            </a:r>
            <a:r>
              <a:rPr lang="ru-RU" sz="2800" dirty="0">
                <a:solidFill>
                  <a:schemeClr val="tx2"/>
                </a:solidFill>
              </a:rPr>
              <a:t> </a:t>
            </a:r>
            <a:r>
              <a:rPr lang="ru-RU" sz="2800" dirty="0" err="1">
                <a:solidFill>
                  <a:schemeClr val="tx2"/>
                </a:solidFill>
              </a:rPr>
              <a:t>електронната</a:t>
            </a:r>
            <a:r>
              <a:rPr lang="ru-RU" sz="2800" dirty="0">
                <a:solidFill>
                  <a:schemeClr val="tx2"/>
                </a:solidFill>
              </a:rPr>
              <a:t> идентификация и </a:t>
            </a:r>
            <a:r>
              <a:rPr lang="ru-RU" sz="2800" dirty="0" err="1">
                <a:solidFill>
                  <a:schemeClr val="tx2"/>
                </a:solidFill>
              </a:rPr>
              <a:t>удостоверителните</a:t>
            </a:r>
            <a:r>
              <a:rPr lang="ru-RU" sz="2800" dirty="0">
                <a:solidFill>
                  <a:schemeClr val="tx2"/>
                </a:solidFill>
              </a:rPr>
              <a:t> услуги при </a:t>
            </a:r>
            <a:r>
              <a:rPr lang="ru-RU" sz="2800" dirty="0" err="1">
                <a:solidFill>
                  <a:schemeClr val="tx2"/>
                </a:solidFill>
              </a:rPr>
              <a:t>електронни</a:t>
            </a:r>
            <a:r>
              <a:rPr lang="ru-RU" sz="2800" dirty="0">
                <a:solidFill>
                  <a:schemeClr val="tx2"/>
                </a:solidFill>
              </a:rPr>
              <a:t> трансакции на </a:t>
            </a:r>
            <a:r>
              <a:rPr lang="ru-RU" sz="2800" dirty="0" err="1">
                <a:solidFill>
                  <a:schemeClr val="tx2"/>
                </a:solidFill>
              </a:rPr>
              <a:t>вътрешния</a:t>
            </a:r>
            <a:r>
              <a:rPr lang="ru-RU" sz="2800" dirty="0">
                <a:solidFill>
                  <a:schemeClr val="tx2"/>
                </a:solidFill>
              </a:rPr>
              <a:t> </a:t>
            </a:r>
            <a:r>
              <a:rPr lang="ru-RU" sz="2800" dirty="0" err="1">
                <a:solidFill>
                  <a:schemeClr val="tx2"/>
                </a:solidFill>
              </a:rPr>
              <a:t>пазар</a:t>
            </a:r>
            <a:r>
              <a:rPr lang="ru-RU" sz="2800" dirty="0">
                <a:solidFill>
                  <a:schemeClr val="tx2"/>
                </a:solidFill>
              </a:rPr>
              <a:t> и </a:t>
            </a:r>
            <a:r>
              <a:rPr lang="ru-RU" sz="2800" b="1" dirty="0">
                <a:solidFill>
                  <a:schemeClr val="tx2"/>
                </a:solidFill>
              </a:rPr>
              <a:t>Закон за </a:t>
            </a:r>
            <a:r>
              <a:rPr lang="ru-RU" sz="2800" b="1" dirty="0" err="1">
                <a:solidFill>
                  <a:schemeClr val="tx2"/>
                </a:solidFill>
              </a:rPr>
              <a:t>електронната</a:t>
            </a:r>
            <a:r>
              <a:rPr lang="ru-RU" sz="2800" b="1" dirty="0">
                <a:solidFill>
                  <a:schemeClr val="tx2"/>
                </a:solidFill>
              </a:rPr>
              <a:t> идентификация</a:t>
            </a:r>
            <a:r>
              <a:rPr lang="ru-RU" sz="2800" dirty="0">
                <a:solidFill>
                  <a:schemeClr val="tx2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tx2"/>
                </a:solidFill>
              </a:rPr>
              <a:t>• </a:t>
            </a:r>
            <a:r>
              <a:rPr lang="ru-RU" sz="2800" dirty="0" err="1">
                <a:solidFill>
                  <a:schemeClr val="tx2"/>
                </a:solidFill>
              </a:rPr>
              <a:t>Реализиране</a:t>
            </a:r>
            <a:r>
              <a:rPr lang="ru-RU" sz="2800" dirty="0">
                <a:solidFill>
                  <a:schemeClr val="tx2"/>
                </a:solidFill>
              </a:rPr>
              <a:t> на </a:t>
            </a:r>
            <a:r>
              <a:rPr lang="ru-RU" sz="2800" b="1" dirty="0" err="1">
                <a:solidFill>
                  <a:schemeClr val="tx2"/>
                </a:solidFill>
              </a:rPr>
              <a:t>първия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етап</a:t>
            </a:r>
            <a:r>
              <a:rPr lang="ru-RU" sz="2800" b="1" dirty="0">
                <a:solidFill>
                  <a:schemeClr val="tx2"/>
                </a:solidFill>
              </a:rPr>
              <a:t> на развитие на </a:t>
            </a:r>
            <a:r>
              <a:rPr lang="en-US" sz="2800" b="1" dirty="0">
                <a:solidFill>
                  <a:schemeClr val="tx2"/>
                </a:solidFill>
              </a:rPr>
              <a:t>ICS2</a:t>
            </a:r>
            <a:r>
              <a:rPr lang="bg-BG" sz="2800" dirty="0">
                <a:solidFill>
                  <a:schemeClr val="tx2"/>
                </a:solidFill>
              </a:rPr>
              <a:t>, </a:t>
            </a:r>
            <a:r>
              <a:rPr lang="ru-RU" sz="2800" dirty="0">
                <a:solidFill>
                  <a:schemeClr val="tx2"/>
                </a:solidFill>
              </a:rPr>
              <a:t>a именно </a:t>
            </a:r>
            <a:r>
              <a:rPr lang="ru-RU" sz="2800" b="1" dirty="0">
                <a:solidFill>
                  <a:schemeClr val="tx2"/>
                </a:solidFill>
              </a:rPr>
              <a:t>ICS2, </a:t>
            </a:r>
            <a:r>
              <a:rPr lang="ru-RU" sz="2800" b="1" dirty="0" err="1">
                <a:solidFill>
                  <a:schemeClr val="tx2"/>
                </a:solidFill>
              </a:rPr>
              <a:t>Realease</a:t>
            </a:r>
            <a:r>
              <a:rPr lang="ru-RU" sz="2800" b="1" dirty="0">
                <a:solidFill>
                  <a:schemeClr val="tx2"/>
                </a:solidFill>
              </a:rPr>
              <a:t> 1 (</a:t>
            </a:r>
            <a:r>
              <a:rPr lang="ru-RU" sz="2800" b="1" dirty="0" err="1">
                <a:solidFill>
                  <a:schemeClr val="tx2"/>
                </a:solidFill>
              </a:rPr>
              <a:t>пощенски</a:t>
            </a:r>
            <a:r>
              <a:rPr lang="ru-RU" sz="2800" b="1" dirty="0">
                <a:solidFill>
                  <a:schemeClr val="tx2"/>
                </a:solidFill>
              </a:rPr>
              <a:t> и </a:t>
            </a:r>
            <a:r>
              <a:rPr lang="ru-RU" sz="2800" b="1" dirty="0" err="1">
                <a:solidFill>
                  <a:schemeClr val="tx2"/>
                </a:solidFill>
              </a:rPr>
              <a:t>експресни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пратки</a:t>
            </a:r>
            <a:r>
              <a:rPr lang="ru-RU" sz="2800" b="1" dirty="0">
                <a:solidFill>
                  <a:schemeClr val="tx2"/>
                </a:solidFill>
              </a:rPr>
              <a:t> по </a:t>
            </a:r>
            <a:r>
              <a:rPr lang="ru-RU" sz="2800" b="1" dirty="0" err="1">
                <a:solidFill>
                  <a:schemeClr val="tx2"/>
                </a:solidFill>
              </a:rPr>
              <a:t>въздух</a:t>
            </a:r>
            <a:r>
              <a:rPr lang="ru-RU" sz="2800" b="1" dirty="0">
                <a:solidFill>
                  <a:schemeClr val="tx2"/>
                </a:solidFill>
              </a:rPr>
              <a:t>). </a:t>
            </a:r>
          </a:p>
          <a:p>
            <a:pPr marL="0" indent="0" algn="just">
              <a:buNone/>
            </a:pPr>
            <a:endParaRPr lang="ru-RU" sz="2800" dirty="0"/>
          </a:p>
          <a:p>
            <a:endParaRPr lang="bg-BG" dirty="0"/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93935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171"/>
            <a:ext cx="8229600" cy="685801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Стратегия за </a:t>
            </a:r>
            <a:r>
              <a:rPr lang="ru-RU" sz="2800" b="1" dirty="0" err="1">
                <a:solidFill>
                  <a:schemeClr val="tx2"/>
                </a:solidFill>
              </a:rPr>
              <a:t>изпълнение</a:t>
            </a:r>
            <a:r>
              <a:rPr lang="ru-RU" sz="2800" b="1" dirty="0">
                <a:solidFill>
                  <a:schemeClr val="tx2"/>
                </a:solidFill>
              </a:rPr>
              <a:t> на </a:t>
            </a:r>
            <a:r>
              <a:rPr lang="ru-RU" sz="2800" b="1" dirty="0" err="1">
                <a:solidFill>
                  <a:schemeClr val="tx2"/>
                </a:solidFill>
              </a:rPr>
              <a:t>дейности</a:t>
            </a:r>
            <a:r>
              <a:rPr lang="ru-RU" sz="2800" b="1" dirty="0">
                <a:solidFill>
                  <a:schemeClr val="tx2"/>
                </a:solidFill>
              </a:rPr>
              <a:t> 1 и 2 </a:t>
            </a:r>
            <a:endParaRPr lang="bg-BG" sz="28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79962"/>
            <a:ext cx="8640960" cy="4629357"/>
          </a:xfrm>
        </p:spPr>
        <p:txBody>
          <a:bodyPr>
            <a:normAutofit fontScale="40000" lnSpcReduction="20000"/>
          </a:bodyPr>
          <a:lstStyle/>
          <a:p>
            <a:r>
              <a:rPr lang="ru-RU" sz="5000" b="1" dirty="0">
                <a:solidFill>
                  <a:schemeClr val="tx2"/>
                </a:solidFill>
              </a:rPr>
              <a:t>Стратегически </a:t>
            </a:r>
            <a:r>
              <a:rPr lang="ru-RU" sz="5000" b="1" dirty="0" err="1">
                <a:solidFill>
                  <a:schemeClr val="tx2"/>
                </a:solidFill>
              </a:rPr>
              <a:t>аспекти</a:t>
            </a:r>
            <a:r>
              <a:rPr lang="ru-RU" sz="5000" b="1" dirty="0">
                <a:solidFill>
                  <a:schemeClr val="tx2"/>
                </a:solidFill>
              </a:rPr>
              <a:t> </a:t>
            </a:r>
            <a:r>
              <a:rPr lang="ru-RU" sz="5000" dirty="0">
                <a:solidFill>
                  <a:schemeClr val="tx2"/>
                </a:solidFill>
              </a:rPr>
              <a:t>– </a:t>
            </a:r>
            <a:r>
              <a:rPr lang="ru-RU" sz="5000" b="1" dirty="0" err="1">
                <a:solidFill>
                  <a:schemeClr val="tx2"/>
                </a:solidFill>
              </a:rPr>
              <a:t>Актуализирана</a:t>
            </a:r>
            <a:r>
              <a:rPr lang="ru-RU" sz="5000" b="1" dirty="0">
                <a:solidFill>
                  <a:schemeClr val="tx2"/>
                </a:solidFill>
              </a:rPr>
              <a:t> стратегия за развитие на </a:t>
            </a:r>
            <a:r>
              <a:rPr lang="ru-RU" sz="5000" b="1" dirty="0" err="1">
                <a:solidFill>
                  <a:schemeClr val="tx2"/>
                </a:solidFill>
              </a:rPr>
              <a:t>електронното</a:t>
            </a:r>
            <a:r>
              <a:rPr lang="ru-RU" sz="5000" b="1" dirty="0">
                <a:solidFill>
                  <a:schemeClr val="tx2"/>
                </a:solidFill>
              </a:rPr>
              <a:t> управление в </a:t>
            </a:r>
            <a:r>
              <a:rPr lang="ru-RU" sz="5000" b="1" dirty="0" err="1">
                <a:solidFill>
                  <a:schemeClr val="tx2"/>
                </a:solidFill>
              </a:rPr>
              <a:t>Република</a:t>
            </a:r>
            <a:r>
              <a:rPr lang="ru-RU" sz="5000" b="1" dirty="0">
                <a:solidFill>
                  <a:schemeClr val="tx2"/>
                </a:solidFill>
              </a:rPr>
              <a:t> </a:t>
            </a:r>
            <a:r>
              <a:rPr lang="ru-RU" sz="5000" b="1" dirty="0" err="1">
                <a:solidFill>
                  <a:schemeClr val="tx2"/>
                </a:solidFill>
              </a:rPr>
              <a:t>България</a:t>
            </a:r>
            <a:r>
              <a:rPr lang="ru-RU" sz="5000" b="1" dirty="0">
                <a:solidFill>
                  <a:schemeClr val="tx2"/>
                </a:solidFill>
              </a:rPr>
              <a:t> 2019-2023 г., </a:t>
            </a:r>
            <a:r>
              <a:rPr lang="ru-RU" sz="5000" b="1" dirty="0" err="1">
                <a:solidFill>
                  <a:schemeClr val="tx2"/>
                </a:solidFill>
              </a:rPr>
              <a:t>Секторна</a:t>
            </a:r>
            <a:r>
              <a:rPr lang="ru-RU" sz="5000" b="1" dirty="0">
                <a:solidFill>
                  <a:schemeClr val="tx2"/>
                </a:solidFill>
              </a:rPr>
              <a:t> стратегия на </a:t>
            </a:r>
            <a:r>
              <a:rPr lang="ru-RU" sz="5000" b="1" dirty="0" err="1">
                <a:solidFill>
                  <a:schemeClr val="tx2"/>
                </a:solidFill>
              </a:rPr>
              <a:t>Агенция</a:t>
            </a:r>
            <a:r>
              <a:rPr lang="ru-RU" sz="5000" b="1" dirty="0">
                <a:solidFill>
                  <a:schemeClr val="tx2"/>
                </a:solidFill>
              </a:rPr>
              <a:t> „</a:t>
            </a:r>
            <a:r>
              <a:rPr lang="ru-RU" sz="5000" b="1" dirty="0" err="1">
                <a:solidFill>
                  <a:schemeClr val="tx2"/>
                </a:solidFill>
              </a:rPr>
              <a:t>Митници</a:t>
            </a:r>
            <a:r>
              <a:rPr lang="ru-RU" sz="5000" b="1" dirty="0">
                <a:solidFill>
                  <a:schemeClr val="tx2"/>
                </a:solidFill>
              </a:rPr>
              <a:t>” „е-</a:t>
            </a:r>
            <a:r>
              <a:rPr lang="ru-RU" sz="5000" b="1" dirty="0" err="1">
                <a:solidFill>
                  <a:schemeClr val="tx2"/>
                </a:solidFill>
              </a:rPr>
              <a:t>Митници</a:t>
            </a:r>
            <a:r>
              <a:rPr lang="ru-RU" sz="5000" b="1" dirty="0">
                <a:solidFill>
                  <a:schemeClr val="tx2"/>
                </a:solidFill>
              </a:rPr>
              <a:t>“ 2016 – 2025 г.</a:t>
            </a:r>
            <a:r>
              <a:rPr lang="ru-RU" sz="5000" dirty="0">
                <a:solidFill>
                  <a:schemeClr val="tx2"/>
                </a:solidFill>
              </a:rPr>
              <a:t>  и </a:t>
            </a:r>
            <a:r>
              <a:rPr lang="ru-RU" sz="5000" b="1" dirty="0" err="1">
                <a:solidFill>
                  <a:schemeClr val="tx2"/>
                </a:solidFill>
              </a:rPr>
              <a:t>Инициативата</a:t>
            </a:r>
            <a:r>
              <a:rPr lang="ru-RU" sz="5000" b="1" dirty="0">
                <a:solidFill>
                  <a:schemeClr val="tx2"/>
                </a:solidFill>
              </a:rPr>
              <a:t> на ЕК-</a:t>
            </a:r>
            <a:r>
              <a:rPr lang="ru-RU" sz="5000" b="1" dirty="0" err="1">
                <a:solidFill>
                  <a:schemeClr val="tx2"/>
                </a:solidFill>
              </a:rPr>
              <a:t>Електронни</a:t>
            </a:r>
            <a:r>
              <a:rPr lang="ru-RU" sz="5000" b="1" dirty="0">
                <a:solidFill>
                  <a:schemeClr val="tx2"/>
                </a:solidFill>
              </a:rPr>
              <a:t> </a:t>
            </a:r>
            <a:r>
              <a:rPr lang="ru-RU" sz="5000" b="1" dirty="0" err="1">
                <a:solidFill>
                  <a:schemeClr val="tx2"/>
                </a:solidFill>
              </a:rPr>
              <a:t>митници</a:t>
            </a:r>
            <a:r>
              <a:rPr lang="ru-RU" sz="5000" b="1" dirty="0">
                <a:solidFill>
                  <a:schemeClr val="tx2"/>
                </a:solidFill>
              </a:rPr>
              <a:t>;</a:t>
            </a:r>
          </a:p>
          <a:p>
            <a:r>
              <a:rPr lang="ru-RU" sz="5000" b="1" dirty="0">
                <a:solidFill>
                  <a:schemeClr val="tx2"/>
                </a:solidFill>
              </a:rPr>
              <a:t>Подход</a:t>
            </a:r>
            <a:r>
              <a:rPr lang="ru-RU" sz="5000" dirty="0">
                <a:solidFill>
                  <a:schemeClr val="tx2"/>
                </a:solidFill>
              </a:rPr>
              <a:t> </a:t>
            </a:r>
            <a:r>
              <a:rPr lang="ru-RU" sz="5000" b="1" dirty="0">
                <a:solidFill>
                  <a:schemeClr val="tx2"/>
                </a:solidFill>
              </a:rPr>
              <a:t>на АМ </a:t>
            </a:r>
            <a:r>
              <a:rPr lang="ru-RU" sz="5000" dirty="0">
                <a:solidFill>
                  <a:schemeClr val="tx2"/>
                </a:solidFill>
              </a:rPr>
              <a:t>да отговори на </a:t>
            </a:r>
            <a:r>
              <a:rPr lang="ru-RU" sz="5000" dirty="0" err="1">
                <a:solidFill>
                  <a:schemeClr val="tx2"/>
                </a:solidFill>
              </a:rPr>
              <a:t>предизвикателствата</a:t>
            </a:r>
            <a:r>
              <a:rPr lang="ru-RU" sz="5000" dirty="0">
                <a:solidFill>
                  <a:schemeClr val="tx2"/>
                </a:solidFill>
              </a:rPr>
              <a:t>, </a:t>
            </a:r>
            <a:r>
              <a:rPr lang="ru-RU" sz="5000" dirty="0" err="1">
                <a:solidFill>
                  <a:schemeClr val="tx2"/>
                </a:solidFill>
              </a:rPr>
              <a:t>произтичащи</a:t>
            </a:r>
            <a:r>
              <a:rPr lang="ru-RU" sz="5000" dirty="0">
                <a:solidFill>
                  <a:schemeClr val="tx2"/>
                </a:solidFill>
              </a:rPr>
              <a:t> от </a:t>
            </a:r>
            <a:r>
              <a:rPr lang="ru-RU" sz="5000" dirty="0" err="1">
                <a:solidFill>
                  <a:schemeClr val="tx2"/>
                </a:solidFill>
              </a:rPr>
              <a:t>стратегическите</a:t>
            </a:r>
            <a:r>
              <a:rPr lang="ru-RU" sz="5000" dirty="0">
                <a:solidFill>
                  <a:schemeClr val="tx2"/>
                </a:solidFill>
              </a:rPr>
              <a:t> направления  - чрез развитие и </a:t>
            </a:r>
            <a:r>
              <a:rPr lang="ru-RU" sz="5000" dirty="0" err="1">
                <a:solidFill>
                  <a:schemeClr val="tx2"/>
                </a:solidFill>
              </a:rPr>
              <a:t>въвеждане</a:t>
            </a:r>
            <a:r>
              <a:rPr lang="ru-RU" sz="5000" dirty="0">
                <a:solidFill>
                  <a:schemeClr val="tx2"/>
                </a:solidFill>
              </a:rPr>
              <a:t> на </a:t>
            </a:r>
            <a:r>
              <a:rPr lang="ru-RU" sz="5000" b="1" dirty="0" err="1">
                <a:solidFill>
                  <a:schemeClr val="tx2"/>
                </a:solidFill>
              </a:rPr>
              <a:t>Институционална</a:t>
            </a:r>
            <a:r>
              <a:rPr lang="ru-RU" sz="5000" b="1" dirty="0">
                <a:solidFill>
                  <a:schemeClr val="tx2"/>
                </a:solidFill>
              </a:rPr>
              <a:t> Архитектура (</a:t>
            </a:r>
            <a:r>
              <a:rPr lang="ru-RU" sz="5000" b="1" dirty="0" err="1">
                <a:solidFill>
                  <a:schemeClr val="tx2"/>
                </a:solidFill>
              </a:rPr>
              <a:t>Enterprise</a:t>
            </a:r>
            <a:r>
              <a:rPr lang="ru-RU" sz="5000" b="1" dirty="0">
                <a:solidFill>
                  <a:schemeClr val="tx2"/>
                </a:solidFill>
              </a:rPr>
              <a:t> </a:t>
            </a:r>
            <a:r>
              <a:rPr lang="ru-RU" sz="5000" b="1" dirty="0" err="1">
                <a:solidFill>
                  <a:schemeClr val="tx2"/>
                </a:solidFill>
              </a:rPr>
              <a:t>Architecture</a:t>
            </a:r>
            <a:r>
              <a:rPr lang="ru-RU" sz="5000" b="1" dirty="0">
                <a:solidFill>
                  <a:schemeClr val="tx2"/>
                </a:solidFill>
              </a:rPr>
              <a:t>) </a:t>
            </a:r>
            <a:r>
              <a:rPr lang="ru-RU" sz="5000" dirty="0">
                <a:solidFill>
                  <a:schemeClr val="tx2"/>
                </a:solidFill>
              </a:rPr>
              <a:t>- </a:t>
            </a:r>
            <a:r>
              <a:rPr lang="ru-RU" sz="5000" dirty="0" err="1">
                <a:solidFill>
                  <a:schemeClr val="tx2"/>
                </a:solidFill>
              </a:rPr>
              <a:t>цялостен</a:t>
            </a:r>
            <a:r>
              <a:rPr lang="ru-RU" sz="5000" dirty="0">
                <a:solidFill>
                  <a:schemeClr val="tx2"/>
                </a:solidFill>
              </a:rPr>
              <a:t> подход за </a:t>
            </a:r>
            <a:r>
              <a:rPr lang="ru-RU" sz="5000" dirty="0" err="1">
                <a:solidFill>
                  <a:schemeClr val="tx2"/>
                </a:solidFill>
              </a:rPr>
              <a:t>оркестриране</a:t>
            </a:r>
            <a:r>
              <a:rPr lang="ru-RU" sz="5000" dirty="0">
                <a:solidFill>
                  <a:schemeClr val="tx2"/>
                </a:solidFill>
              </a:rPr>
              <a:t> на бизнес и ИТ </a:t>
            </a:r>
            <a:r>
              <a:rPr lang="ru-RU" sz="5000" dirty="0" err="1">
                <a:solidFill>
                  <a:schemeClr val="tx2"/>
                </a:solidFill>
              </a:rPr>
              <a:t>аспектите</a:t>
            </a:r>
            <a:r>
              <a:rPr lang="ru-RU" sz="5000" dirty="0">
                <a:solidFill>
                  <a:schemeClr val="tx2"/>
                </a:solidFill>
              </a:rPr>
              <a:t> на </a:t>
            </a:r>
            <a:r>
              <a:rPr lang="ru-RU" sz="5000" b="1" dirty="0" err="1">
                <a:solidFill>
                  <a:schemeClr val="tx2"/>
                </a:solidFill>
              </a:rPr>
              <a:t>трансформацията</a:t>
            </a:r>
            <a:r>
              <a:rPr lang="ru-RU" sz="5000" dirty="0">
                <a:solidFill>
                  <a:schemeClr val="tx2"/>
                </a:solidFill>
              </a:rPr>
              <a:t>, </a:t>
            </a:r>
            <a:r>
              <a:rPr lang="ru-RU" sz="5000" dirty="0" err="1">
                <a:solidFill>
                  <a:schemeClr val="tx2"/>
                </a:solidFill>
              </a:rPr>
              <a:t>който</a:t>
            </a:r>
            <a:r>
              <a:rPr lang="ru-RU" sz="5000" dirty="0">
                <a:solidFill>
                  <a:schemeClr val="tx2"/>
                </a:solidFill>
              </a:rPr>
              <a:t> подход </a:t>
            </a:r>
            <a:r>
              <a:rPr lang="ru-RU" sz="5000" b="1" dirty="0" err="1">
                <a:solidFill>
                  <a:schemeClr val="tx2"/>
                </a:solidFill>
              </a:rPr>
              <a:t>превежда</a:t>
            </a:r>
            <a:r>
              <a:rPr lang="ru-RU" sz="5000" b="1" dirty="0">
                <a:solidFill>
                  <a:schemeClr val="tx2"/>
                </a:solidFill>
              </a:rPr>
              <a:t> бизнес целите в ИТ </a:t>
            </a:r>
            <a:r>
              <a:rPr lang="ru-RU" sz="5000" b="1" dirty="0" err="1">
                <a:solidFill>
                  <a:schemeClr val="tx2"/>
                </a:solidFill>
              </a:rPr>
              <a:t>изисквания</a:t>
            </a:r>
            <a:endParaRPr lang="ru-RU" sz="5000" b="1" dirty="0">
              <a:solidFill>
                <a:schemeClr val="tx2"/>
              </a:solidFill>
            </a:endParaRPr>
          </a:p>
          <a:p>
            <a:r>
              <a:rPr lang="ru-RU" sz="5000" b="1" dirty="0" err="1">
                <a:solidFill>
                  <a:schemeClr val="tx2"/>
                </a:solidFill>
              </a:rPr>
              <a:t>Методологична</a:t>
            </a:r>
            <a:r>
              <a:rPr lang="ru-RU" sz="5000" b="1" dirty="0">
                <a:solidFill>
                  <a:schemeClr val="tx2"/>
                </a:solidFill>
              </a:rPr>
              <a:t> рамка за развитие и </a:t>
            </a:r>
            <a:r>
              <a:rPr lang="ru-RU" sz="5000" b="1" dirty="0" err="1">
                <a:solidFill>
                  <a:schemeClr val="tx2"/>
                </a:solidFill>
              </a:rPr>
              <a:t>въвеждане</a:t>
            </a:r>
            <a:r>
              <a:rPr lang="ru-RU" sz="5000" b="1" dirty="0">
                <a:solidFill>
                  <a:schemeClr val="tx2"/>
                </a:solidFill>
              </a:rPr>
              <a:t> на </a:t>
            </a:r>
            <a:r>
              <a:rPr lang="ru-RU" sz="5000" b="1" dirty="0" err="1">
                <a:solidFill>
                  <a:schemeClr val="tx2"/>
                </a:solidFill>
              </a:rPr>
              <a:t>Институционалната</a:t>
            </a:r>
            <a:r>
              <a:rPr lang="ru-RU" sz="5000" b="1" dirty="0">
                <a:solidFill>
                  <a:schemeClr val="tx2"/>
                </a:solidFill>
              </a:rPr>
              <a:t> архитектура на АМ </a:t>
            </a:r>
            <a:r>
              <a:rPr lang="ru-RU" sz="5000" dirty="0">
                <a:solidFill>
                  <a:schemeClr val="tx2"/>
                </a:solidFill>
              </a:rPr>
              <a:t>- </a:t>
            </a:r>
            <a:r>
              <a:rPr lang="ru-RU" sz="5000" dirty="0" err="1">
                <a:solidFill>
                  <a:schemeClr val="tx2"/>
                </a:solidFill>
              </a:rPr>
              <a:t>базира</a:t>
            </a:r>
            <a:r>
              <a:rPr lang="ru-RU" sz="5000" dirty="0">
                <a:solidFill>
                  <a:schemeClr val="tx2"/>
                </a:solidFill>
              </a:rPr>
              <a:t> се на </a:t>
            </a:r>
            <a:r>
              <a:rPr lang="ru-RU" sz="5000" b="1" dirty="0" err="1">
                <a:solidFill>
                  <a:schemeClr val="tx2"/>
                </a:solidFill>
              </a:rPr>
              <a:t>архитектурната</a:t>
            </a:r>
            <a:r>
              <a:rPr lang="ru-RU" sz="5000" b="1" dirty="0">
                <a:solidFill>
                  <a:schemeClr val="tx2"/>
                </a:solidFill>
              </a:rPr>
              <a:t> рамка TOGAF</a:t>
            </a:r>
            <a:r>
              <a:rPr lang="ru-RU" sz="5000" dirty="0">
                <a:solidFill>
                  <a:schemeClr val="tx2"/>
                </a:solidFill>
              </a:rPr>
              <a:t> (</a:t>
            </a:r>
            <a:r>
              <a:rPr lang="ru-RU" sz="5000" dirty="0" err="1">
                <a:solidFill>
                  <a:schemeClr val="tx2"/>
                </a:solidFill>
              </a:rPr>
              <a:t>The</a:t>
            </a:r>
            <a:r>
              <a:rPr lang="ru-RU" sz="5000" dirty="0">
                <a:solidFill>
                  <a:schemeClr val="tx2"/>
                </a:solidFill>
              </a:rPr>
              <a:t> </a:t>
            </a:r>
            <a:r>
              <a:rPr lang="ru-RU" sz="5000" dirty="0" err="1">
                <a:solidFill>
                  <a:schemeClr val="tx2"/>
                </a:solidFill>
              </a:rPr>
              <a:t>Open</a:t>
            </a:r>
            <a:r>
              <a:rPr lang="ru-RU" sz="5000" dirty="0">
                <a:solidFill>
                  <a:schemeClr val="tx2"/>
                </a:solidFill>
              </a:rPr>
              <a:t> Group </a:t>
            </a:r>
            <a:r>
              <a:rPr lang="ru-RU" sz="5000" dirty="0" err="1">
                <a:solidFill>
                  <a:schemeClr val="tx2"/>
                </a:solidFill>
              </a:rPr>
              <a:t>Architecture</a:t>
            </a:r>
            <a:r>
              <a:rPr lang="ru-RU" sz="5000" dirty="0">
                <a:solidFill>
                  <a:schemeClr val="tx2"/>
                </a:solidFill>
              </a:rPr>
              <a:t> </a:t>
            </a:r>
            <a:r>
              <a:rPr lang="ru-RU" sz="5000" dirty="0" err="1">
                <a:solidFill>
                  <a:schemeClr val="tx2"/>
                </a:solidFill>
              </a:rPr>
              <a:t>Framework</a:t>
            </a:r>
            <a:r>
              <a:rPr lang="ru-RU" sz="5000" dirty="0">
                <a:solidFill>
                  <a:schemeClr val="tx2"/>
                </a:solidFill>
              </a:rPr>
              <a:t>) и на </a:t>
            </a:r>
            <a:r>
              <a:rPr lang="ru-RU" sz="5000" dirty="0" err="1">
                <a:solidFill>
                  <a:schemeClr val="tx2"/>
                </a:solidFill>
              </a:rPr>
              <a:t>нейния</a:t>
            </a:r>
            <a:r>
              <a:rPr lang="ru-RU" sz="5000" dirty="0">
                <a:solidFill>
                  <a:schemeClr val="tx2"/>
                </a:solidFill>
              </a:rPr>
              <a:t> </a:t>
            </a:r>
            <a:r>
              <a:rPr lang="ru-RU" sz="5000" b="1" dirty="0">
                <a:solidFill>
                  <a:schemeClr val="tx2"/>
                </a:solidFill>
              </a:rPr>
              <a:t>метод ADM </a:t>
            </a:r>
            <a:r>
              <a:rPr lang="ru-RU" sz="5000" dirty="0">
                <a:solidFill>
                  <a:schemeClr val="tx2"/>
                </a:solidFill>
              </a:rPr>
              <a:t>(</a:t>
            </a:r>
            <a:r>
              <a:rPr lang="ru-RU" sz="5000" dirty="0" err="1">
                <a:solidFill>
                  <a:schemeClr val="tx2"/>
                </a:solidFill>
              </a:rPr>
              <a:t>Architecture</a:t>
            </a:r>
            <a:r>
              <a:rPr lang="ru-RU" sz="5000" dirty="0">
                <a:solidFill>
                  <a:schemeClr val="tx2"/>
                </a:solidFill>
              </a:rPr>
              <a:t> </a:t>
            </a:r>
            <a:r>
              <a:rPr lang="ru-RU" sz="5000" dirty="0" err="1">
                <a:solidFill>
                  <a:schemeClr val="tx2"/>
                </a:solidFill>
              </a:rPr>
              <a:t>Development</a:t>
            </a:r>
            <a:r>
              <a:rPr lang="ru-RU" sz="5000" dirty="0">
                <a:solidFill>
                  <a:schemeClr val="tx2"/>
                </a:solidFill>
              </a:rPr>
              <a:t> </a:t>
            </a:r>
            <a:r>
              <a:rPr lang="ru-RU" sz="5000" dirty="0" err="1">
                <a:solidFill>
                  <a:schemeClr val="tx2"/>
                </a:solidFill>
              </a:rPr>
              <a:t>Method</a:t>
            </a:r>
            <a:r>
              <a:rPr lang="ru-RU" sz="5000" dirty="0">
                <a:solidFill>
                  <a:schemeClr val="tx2"/>
                </a:solidFill>
              </a:rPr>
              <a:t>), </a:t>
            </a:r>
            <a:r>
              <a:rPr lang="ru-RU" sz="5000" dirty="0" err="1">
                <a:solidFill>
                  <a:schemeClr val="tx2"/>
                </a:solidFill>
              </a:rPr>
              <a:t>която</a:t>
            </a:r>
            <a:r>
              <a:rPr lang="ru-RU" sz="5000" dirty="0">
                <a:solidFill>
                  <a:schemeClr val="tx2"/>
                </a:solidFill>
              </a:rPr>
              <a:t> </a:t>
            </a:r>
            <a:r>
              <a:rPr lang="ru-RU" sz="5000" dirty="0" err="1">
                <a:solidFill>
                  <a:schemeClr val="tx2"/>
                </a:solidFill>
              </a:rPr>
              <a:t>включва</a:t>
            </a:r>
            <a:r>
              <a:rPr lang="ru-RU" sz="5000" dirty="0">
                <a:solidFill>
                  <a:schemeClr val="tx2"/>
                </a:solidFill>
              </a:rPr>
              <a:t>: </a:t>
            </a:r>
            <a:r>
              <a:rPr lang="ru-RU" sz="5000" b="1" dirty="0">
                <a:solidFill>
                  <a:schemeClr val="tx2"/>
                </a:solidFill>
              </a:rPr>
              <a:t>Бизнес Архитектура, Архитектура на </a:t>
            </a:r>
            <a:r>
              <a:rPr lang="ru-RU" sz="5000" b="1" dirty="0" err="1">
                <a:solidFill>
                  <a:schemeClr val="tx2"/>
                </a:solidFill>
              </a:rPr>
              <a:t>Данните</a:t>
            </a:r>
            <a:r>
              <a:rPr lang="ru-RU" sz="5000" b="1" dirty="0">
                <a:solidFill>
                  <a:schemeClr val="tx2"/>
                </a:solidFill>
              </a:rPr>
              <a:t>, Архитектура на </a:t>
            </a:r>
            <a:r>
              <a:rPr lang="ru-RU" sz="5000" b="1" dirty="0" err="1">
                <a:solidFill>
                  <a:schemeClr val="tx2"/>
                </a:solidFill>
              </a:rPr>
              <a:t>Приложенията</a:t>
            </a:r>
            <a:r>
              <a:rPr lang="ru-RU" sz="5000" b="1" dirty="0">
                <a:solidFill>
                  <a:schemeClr val="tx2"/>
                </a:solidFill>
              </a:rPr>
              <a:t> и Технологична Архитектура</a:t>
            </a:r>
          </a:p>
          <a:p>
            <a:endParaRPr lang="bg-BG" dirty="0">
              <a:solidFill>
                <a:schemeClr val="tx2"/>
              </a:solidFill>
            </a:endParaRPr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6707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171"/>
            <a:ext cx="8229600" cy="685801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Стратегия за </a:t>
            </a:r>
            <a:r>
              <a:rPr lang="ru-RU" sz="2800" b="1" dirty="0" err="1">
                <a:solidFill>
                  <a:schemeClr val="tx2"/>
                </a:solidFill>
              </a:rPr>
              <a:t>изпълнение</a:t>
            </a:r>
            <a:r>
              <a:rPr lang="ru-RU" sz="2800" b="1" dirty="0">
                <a:solidFill>
                  <a:schemeClr val="tx2"/>
                </a:solidFill>
              </a:rPr>
              <a:t> на </a:t>
            </a:r>
            <a:r>
              <a:rPr lang="ru-RU" sz="2800" b="1" dirty="0" err="1">
                <a:solidFill>
                  <a:schemeClr val="tx2"/>
                </a:solidFill>
              </a:rPr>
              <a:t>дейности</a:t>
            </a:r>
            <a:r>
              <a:rPr lang="ru-RU" sz="2800" b="1" dirty="0">
                <a:solidFill>
                  <a:schemeClr val="tx2"/>
                </a:solidFill>
              </a:rPr>
              <a:t> 1 и 2 </a:t>
            </a:r>
            <a:endParaRPr lang="bg-BG" sz="28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79963"/>
            <a:ext cx="8712968" cy="430071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800" b="1" dirty="0" err="1">
                <a:solidFill>
                  <a:schemeClr val="tx2"/>
                </a:solidFill>
              </a:rPr>
              <a:t>Развитието</a:t>
            </a:r>
            <a:r>
              <a:rPr lang="ru-RU" sz="3800" b="1" dirty="0">
                <a:solidFill>
                  <a:schemeClr val="tx2"/>
                </a:solidFill>
              </a:rPr>
              <a:t> и </a:t>
            </a:r>
            <a:r>
              <a:rPr lang="ru-RU" sz="3800" b="1" dirty="0" err="1">
                <a:solidFill>
                  <a:schemeClr val="tx2"/>
                </a:solidFill>
              </a:rPr>
              <a:t>въвеждането</a:t>
            </a:r>
            <a:r>
              <a:rPr lang="ru-RU" sz="3800" b="1" dirty="0">
                <a:solidFill>
                  <a:schemeClr val="tx2"/>
                </a:solidFill>
              </a:rPr>
              <a:t> на </a:t>
            </a:r>
            <a:r>
              <a:rPr lang="ru-RU" sz="3800" b="1" dirty="0" err="1">
                <a:solidFill>
                  <a:schemeClr val="tx2"/>
                </a:solidFill>
              </a:rPr>
              <a:t>Институционалната</a:t>
            </a:r>
            <a:r>
              <a:rPr lang="ru-RU" sz="3800" b="1" dirty="0">
                <a:solidFill>
                  <a:schemeClr val="tx2"/>
                </a:solidFill>
              </a:rPr>
              <a:t> на АМ</a:t>
            </a:r>
            <a:r>
              <a:rPr lang="ru-RU" sz="3800" dirty="0">
                <a:solidFill>
                  <a:schemeClr val="tx2"/>
                </a:solidFill>
              </a:rPr>
              <a:t>, </a:t>
            </a:r>
            <a:r>
              <a:rPr lang="ru-RU" sz="3800" dirty="0" err="1">
                <a:solidFill>
                  <a:schemeClr val="tx2"/>
                </a:solidFill>
              </a:rPr>
              <a:t>базирана</a:t>
            </a:r>
            <a:r>
              <a:rPr lang="ru-RU" sz="3800" dirty="0">
                <a:solidFill>
                  <a:schemeClr val="tx2"/>
                </a:solidFill>
              </a:rPr>
              <a:t> на TOGAF и ADM, е </a:t>
            </a:r>
            <a:r>
              <a:rPr lang="ru-RU" sz="3800" dirty="0" err="1">
                <a:solidFill>
                  <a:schemeClr val="tx2"/>
                </a:solidFill>
              </a:rPr>
              <a:t>планирано</a:t>
            </a:r>
            <a:r>
              <a:rPr lang="ru-RU" sz="3800" dirty="0">
                <a:solidFill>
                  <a:schemeClr val="tx2"/>
                </a:solidFill>
              </a:rPr>
              <a:t> да се </a:t>
            </a:r>
            <a:r>
              <a:rPr lang="ru-RU" sz="3800" dirty="0" err="1">
                <a:solidFill>
                  <a:schemeClr val="tx2"/>
                </a:solidFill>
              </a:rPr>
              <a:t>осъществи</a:t>
            </a:r>
            <a:r>
              <a:rPr lang="ru-RU" sz="3800" dirty="0">
                <a:solidFill>
                  <a:schemeClr val="tx2"/>
                </a:solidFill>
              </a:rPr>
              <a:t> на </a:t>
            </a:r>
            <a:r>
              <a:rPr lang="ru-RU" sz="3800" b="1" dirty="0">
                <a:solidFill>
                  <a:schemeClr val="tx2"/>
                </a:solidFill>
              </a:rPr>
              <a:t>3 </a:t>
            </a:r>
            <a:r>
              <a:rPr lang="ru-RU" sz="3800" b="1" dirty="0" err="1">
                <a:solidFill>
                  <a:schemeClr val="tx2"/>
                </a:solidFill>
              </a:rPr>
              <a:t>архитектурни</a:t>
            </a:r>
            <a:r>
              <a:rPr lang="ru-RU" sz="3800" b="1" dirty="0">
                <a:solidFill>
                  <a:schemeClr val="tx2"/>
                </a:solidFill>
              </a:rPr>
              <a:t> </a:t>
            </a:r>
            <a:r>
              <a:rPr lang="ru-RU" sz="3800" b="1" dirty="0" err="1">
                <a:solidFill>
                  <a:schemeClr val="tx2"/>
                </a:solidFill>
              </a:rPr>
              <a:t>фази</a:t>
            </a:r>
            <a:r>
              <a:rPr lang="ru-RU" sz="3800" b="1" dirty="0">
                <a:solidFill>
                  <a:schemeClr val="tx2"/>
                </a:solidFill>
              </a:rPr>
              <a:t>:</a:t>
            </a:r>
          </a:p>
          <a:p>
            <a:r>
              <a:rPr lang="ru-RU" sz="3800" b="1" dirty="0">
                <a:solidFill>
                  <a:schemeClr val="tx2"/>
                </a:solidFill>
              </a:rPr>
              <a:t>Архитектурна Фаза 1 (2014-2015 г.): </a:t>
            </a:r>
            <a:r>
              <a:rPr lang="ru-RU" sz="3800" dirty="0" err="1">
                <a:solidFill>
                  <a:schemeClr val="tx2"/>
                </a:solidFill>
              </a:rPr>
              <a:t>Първоначалното</a:t>
            </a:r>
            <a:r>
              <a:rPr lang="ru-RU" sz="3800" dirty="0">
                <a:solidFill>
                  <a:schemeClr val="tx2"/>
                </a:solidFill>
              </a:rPr>
              <a:t> </a:t>
            </a:r>
            <a:r>
              <a:rPr lang="ru-RU" sz="3800" dirty="0" err="1">
                <a:solidFill>
                  <a:schemeClr val="tx2"/>
                </a:solidFill>
              </a:rPr>
              <a:t>разработване</a:t>
            </a:r>
            <a:r>
              <a:rPr lang="ru-RU" sz="3800" dirty="0">
                <a:solidFill>
                  <a:schemeClr val="tx2"/>
                </a:solidFill>
              </a:rPr>
              <a:t> на </a:t>
            </a:r>
            <a:r>
              <a:rPr lang="ru-RU" sz="38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3800" dirty="0">
                <a:solidFill>
                  <a:schemeClr val="tx2"/>
                </a:solidFill>
              </a:rPr>
              <a:t> архитектура на АМ и </a:t>
            </a:r>
            <a:r>
              <a:rPr lang="ru-RU" sz="3800" dirty="0" err="1">
                <a:solidFill>
                  <a:schemeClr val="tx2"/>
                </a:solidFill>
              </a:rPr>
              <a:t>въвеждането</a:t>
            </a:r>
            <a:r>
              <a:rPr lang="ru-RU" sz="3800" dirty="0">
                <a:solidFill>
                  <a:schemeClr val="tx2"/>
                </a:solidFill>
              </a:rPr>
              <a:t> и по отношение на </a:t>
            </a:r>
            <a:r>
              <a:rPr lang="ru-RU" sz="3800" dirty="0" err="1">
                <a:solidFill>
                  <a:schemeClr val="tx2"/>
                </a:solidFill>
              </a:rPr>
              <a:t>основните</a:t>
            </a:r>
            <a:r>
              <a:rPr lang="ru-RU" sz="3800" dirty="0">
                <a:solidFill>
                  <a:schemeClr val="tx2"/>
                </a:solidFill>
              </a:rPr>
              <a:t> </a:t>
            </a:r>
            <a:r>
              <a:rPr lang="ru-RU" sz="3800" b="1" dirty="0" err="1">
                <a:solidFill>
                  <a:schemeClr val="tx2"/>
                </a:solidFill>
              </a:rPr>
              <a:t>митнически</a:t>
            </a:r>
            <a:r>
              <a:rPr lang="ru-RU" sz="3800" b="1" dirty="0">
                <a:solidFill>
                  <a:schemeClr val="tx2"/>
                </a:solidFill>
              </a:rPr>
              <a:t> </a:t>
            </a:r>
            <a:r>
              <a:rPr lang="ru-RU" sz="3800" b="1" dirty="0" err="1">
                <a:solidFill>
                  <a:schemeClr val="tx2"/>
                </a:solidFill>
              </a:rPr>
              <a:t>процеси</a:t>
            </a:r>
            <a:r>
              <a:rPr lang="ru-RU" sz="3800" b="1" dirty="0">
                <a:solidFill>
                  <a:schemeClr val="tx2"/>
                </a:solidFill>
              </a:rPr>
              <a:t> по </a:t>
            </a:r>
            <a:r>
              <a:rPr lang="ru-RU" sz="3800" b="1" dirty="0" err="1">
                <a:solidFill>
                  <a:schemeClr val="tx2"/>
                </a:solidFill>
              </a:rPr>
              <a:t>Изнасяне</a:t>
            </a:r>
            <a:r>
              <a:rPr lang="ru-RU" sz="3800" dirty="0">
                <a:solidFill>
                  <a:schemeClr val="tx2"/>
                </a:solidFill>
              </a:rPr>
              <a:t>, чрез </a:t>
            </a:r>
            <a:r>
              <a:rPr lang="ru-RU" sz="3800" dirty="0" err="1">
                <a:solidFill>
                  <a:schemeClr val="tx2"/>
                </a:solidFill>
              </a:rPr>
              <a:t>разработване</a:t>
            </a:r>
            <a:r>
              <a:rPr lang="ru-RU" sz="3800" dirty="0">
                <a:solidFill>
                  <a:schemeClr val="tx2"/>
                </a:solidFill>
              </a:rPr>
              <a:t> на </a:t>
            </a:r>
            <a:r>
              <a:rPr lang="ru-RU" sz="3800" b="1" dirty="0">
                <a:solidFill>
                  <a:schemeClr val="tx2"/>
                </a:solidFill>
              </a:rPr>
              <a:t>МИСИ</a:t>
            </a:r>
            <a:r>
              <a:rPr lang="ru-RU" sz="3800" dirty="0">
                <a:solidFill>
                  <a:schemeClr val="tx2"/>
                </a:solidFill>
              </a:rPr>
              <a:t> (</a:t>
            </a:r>
            <a:r>
              <a:rPr lang="ru-RU" sz="3800" b="1" dirty="0" err="1">
                <a:solidFill>
                  <a:schemeClr val="tx2"/>
                </a:solidFill>
              </a:rPr>
              <a:t>Митническа</a:t>
            </a:r>
            <a:r>
              <a:rPr lang="ru-RU" sz="3800" b="1" dirty="0">
                <a:solidFill>
                  <a:schemeClr val="tx2"/>
                </a:solidFill>
              </a:rPr>
              <a:t> </a:t>
            </a:r>
            <a:r>
              <a:rPr lang="ru-RU" sz="3800" b="1" dirty="0" err="1">
                <a:solidFill>
                  <a:schemeClr val="tx2"/>
                </a:solidFill>
              </a:rPr>
              <a:t>информационна</a:t>
            </a:r>
            <a:r>
              <a:rPr lang="ru-RU" sz="3800" b="1" dirty="0">
                <a:solidFill>
                  <a:schemeClr val="tx2"/>
                </a:solidFill>
              </a:rPr>
              <a:t> система за </a:t>
            </a:r>
            <a:r>
              <a:rPr lang="ru-RU" sz="3800" b="1" dirty="0" err="1">
                <a:solidFill>
                  <a:schemeClr val="tx2"/>
                </a:solidFill>
              </a:rPr>
              <a:t>изнасяне</a:t>
            </a:r>
            <a:r>
              <a:rPr lang="ru-RU" sz="3800" dirty="0">
                <a:solidFill>
                  <a:schemeClr val="tx2"/>
                </a:solidFill>
              </a:rPr>
              <a:t>). </a:t>
            </a:r>
          </a:p>
          <a:p>
            <a:r>
              <a:rPr lang="ru-RU" sz="3800" b="1" dirty="0">
                <a:solidFill>
                  <a:srgbClr val="FF0000"/>
                </a:solidFill>
              </a:rPr>
              <a:t>Архитектурна Фаза 2 (2015-2025 г.): </a:t>
            </a:r>
            <a:r>
              <a:rPr lang="ru-RU" sz="3800" dirty="0" err="1">
                <a:solidFill>
                  <a:srgbClr val="FF0000"/>
                </a:solidFill>
              </a:rPr>
              <a:t>Поетапно</a:t>
            </a:r>
            <a:r>
              <a:rPr lang="ru-RU" sz="3800" dirty="0">
                <a:solidFill>
                  <a:srgbClr val="FF0000"/>
                </a:solidFill>
              </a:rPr>
              <a:t> развитие и </a:t>
            </a:r>
            <a:r>
              <a:rPr lang="ru-RU" sz="3800" dirty="0" err="1">
                <a:solidFill>
                  <a:srgbClr val="FF0000"/>
                </a:solidFill>
              </a:rPr>
              <a:t>въвеждане</a:t>
            </a:r>
            <a:r>
              <a:rPr lang="ru-RU" sz="3800" dirty="0">
                <a:solidFill>
                  <a:srgbClr val="FF0000"/>
                </a:solidFill>
              </a:rPr>
              <a:t> на </a:t>
            </a:r>
            <a:r>
              <a:rPr lang="ru-RU" sz="3800" dirty="0" err="1">
                <a:solidFill>
                  <a:srgbClr val="FF0000"/>
                </a:solidFill>
              </a:rPr>
              <a:t>Институционалната</a:t>
            </a:r>
            <a:r>
              <a:rPr lang="ru-RU" sz="3800" dirty="0">
                <a:solidFill>
                  <a:srgbClr val="FF0000"/>
                </a:solidFill>
              </a:rPr>
              <a:t> архитектура на АМ по отношение на </a:t>
            </a:r>
            <a:r>
              <a:rPr lang="ru-RU" sz="3800" dirty="0" err="1">
                <a:solidFill>
                  <a:srgbClr val="FF0000"/>
                </a:solidFill>
              </a:rPr>
              <a:t>процесите</a:t>
            </a:r>
            <a:r>
              <a:rPr lang="ru-RU" sz="3800" dirty="0">
                <a:solidFill>
                  <a:srgbClr val="FF0000"/>
                </a:solidFill>
              </a:rPr>
              <a:t>, </a:t>
            </a:r>
            <a:r>
              <a:rPr lang="ru-RU" sz="3800" dirty="0" err="1">
                <a:solidFill>
                  <a:srgbClr val="FF0000"/>
                </a:solidFill>
              </a:rPr>
              <a:t>обхванати</a:t>
            </a:r>
            <a:r>
              <a:rPr lang="ru-RU" sz="3800" dirty="0">
                <a:solidFill>
                  <a:srgbClr val="FF0000"/>
                </a:solidFill>
              </a:rPr>
              <a:t> от </a:t>
            </a:r>
            <a:r>
              <a:rPr lang="ru-RU" sz="3800" b="1" dirty="0" err="1">
                <a:solidFill>
                  <a:srgbClr val="FF0000"/>
                </a:solidFill>
              </a:rPr>
              <a:t>целева</a:t>
            </a:r>
            <a:r>
              <a:rPr lang="ru-RU" sz="3800" b="1" dirty="0">
                <a:solidFill>
                  <a:srgbClr val="FF0000"/>
                </a:solidFill>
              </a:rPr>
              <a:t> </a:t>
            </a:r>
            <a:r>
              <a:rPr lang="ru-RU" sz="3800" b="1" dirty="0" err="1">
                <a:solidFill>
                  <a:srgbClr val="FF0000"/>
                </a:solidFill>
              </a:rPr>
              <a:t>област</a:t>
            </a:r>
            <a:r>
              <a:rPr lang="ru-RU" sz="3800" b="1" dirty="0">
                <a:solidFill>
                  <a:srgbClr val="FF0000"/>
                </a:solidFill>
              </a:rPr>
              <a:t> „Развитие на </a:t>
            </a:r>
            <a:r>
              <a:rPr lang="ru-RU" sz="3800" b="1" dirty="0" err="1">
                <a:solidFill>
                  <a:srgbClr val="FF0000"/>
                </a:solidFill>
              </a:rPr>
              <a:t>митническата</a:t>
            </a:r>
            <a:r>
              <a:rPr lang="ru-RU" sz="3800" b="1" dirty="0">
                <a:solidFill>
                  <a:srgbClr val="FF0000"/>
                </a:solidFill>
              </a:rPr>
              <a:t> </a:t>
            </a:r>
            <a:r>
              <a:rPr lang="ru-RU" sz="3800" b="1" dirty="0" err="1">
                <a:solidFill>
                  <a:srgbClr val="FF0000"/>
                </a:solidFill>
              </a:rPr>
              <a:t>информационна</a:t>
            </a:r>
            <a:r>
              <a:rPr lang="ru-RU" sz="3800" b="1" dirty="0">
                <a:solidFill>
                  <a:srgbClr val="FF0000"/>
                </a:solidFill>
              </a:rPr>
              <a:t> система – БИМИС 2020“. </a:t>
            </a:r>
          </a:p>
          <a:p>
            <a:r>
              <a:rPr lang="ru-RU" sz="3800" b="1" dirty="0">
                <a:solidFill>
                  <a:schemeClr val="tx2"/>
                </a:solidFill>
              </a:rPr>
              <a:t>Архитектурна Фаза 3 (2016-2025 г.): </a:t>
            </a:r>
            <a:r>
              <a:rPr lang="ru-RU" sz="3800" dirty="0" err="1">
                <a:solidFill>
                  <a:schemeClr val="tx2"/>
                </a:solidFill>
              </a:rPr>
              <a:t>Поетапно</a:t>
            </a:r>
            <a:r>
              <a:rPr lang="ru-RU" sz="3800" dirty="0">
                <a:solidFill>
                  <a:schemeClr val="tx2"/>
                </a:solidFill>
              </a:rPr>
              <a:t> развитие и </a:t>
            </a:r>
            <a:r>
              <a:rPr lang="ru-RU" sz="3800" dirty="0" err="1">
                <a:solidFill>
                  <a:schemeClr val="tx2"/>
                </a:solidFill>
              </a:rPr>
              <a:t>въвеждане</a:t>
            </a:r>
            <a:r>
              <a:rPr lang="ru-RU" sz="3800" dirty="0">
                <a:solidFill>
                  <a:schemeClr val="tx2"/>
                </a:solidFill>
              </a:rPr>
              <a:t> на </a:t>
            </a:r>
            <a:r>
              <a:rPr lang="ru-RU" sz="3800" dirty="0" err="1">
                <a:solidFill>
                  <a:schemeClr val="tx2"/>
                </a:solidFill>
              </a:rPr>
              <a:t>Институционалната</a:t>
            </a:r>
            <a:r>
              <a:rPr lang="ru-RU" sz="3800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3800" dirty="0" err="1">
                <a:solidFill>
                  <a:schemeClr val="tx2"/>
                </a:solidFill>
              </a:rPr>
              <a:t>процесите</a:t>
            </a:r>
            <a:r>
              <a:rPr lang="ru-RU" sz="3800" dirty="0">
                <a:solidFill>
                  <a:schemeClr val="tx2"/>
                </a:solidFill>
              </a:rPr>
              <a:t>, </a:t>
            </a:r>
            <a:r>
              <a:rPr lang="ru-RU" sz="3800" dirty="0" err="1">
                <a:solidFill>
                  <a:schemeClr val="tx2"/>
                </a:solidFill>
              </a:rPr>
              <a:t>обхванати</a:t>
            </a:r>
            <a:r>
              <a:rPr lang="ru-RU" sz="3800" dirty="0">
                <a:solidFill>
                  <a:schemeClr val="tx2"/>
                </a:solidFill>
              </a:rPr>
              <a:t> от </a:t>
            </a:r>
            <a:r>
              <a:rPr lang="ru-RU" sz="3800" b="1" dirty="0" err="1">
                <a:solidFill>
                  <a:schemeClr val="tx2"/>
                </a:solidFill>
              </a:rPr>
              <a:t>останалите</a:t>
            </a:r>
            <a:r>
              <a:rPr lang="ru-RU" sz="3800" b="1" dirty="0">
                <a:solidFill>
                  <a:schemeClr val="tx2"/>
                </a:solidFill>
              </a:rPr>
              <a:t> </a:t>
            </a:r>
            <a:r>
              <a:rPr lang="ru-RU" sz="3800" b="1" dirty="0" err="1">
                <a:solidFill>
                  <a:schemeClr val="tx2"/>
                </a:solidFill>
              </a:rPr>
              <a:t>целеви</a:t>
            </a:r>
            <a:r>
              <a:rPr lang="ru-RU" sz="3800" b="1" dirty="0">
                <a:solidFill>
                  <a:schemeClr val="tx2"/>
                </a:solidFill>
              </a:rPr>
              <a:t> области </a:t>
            </a:r>
            <a:r>
              <a:rPr lang="ru-RU" sz="3800" dirty="0">
                <a:solidFill>
                  <a:schemeClr val="tx2"/>
                </a:solidFill>
              </a:rPr>
              <a:t>на „е-</a:t>
            </a:r>
            <a:r>
              <a:rPr lang="ru-RU" sz="3800" dirty="0" err="1">
                <a:solidFill>
                  <a:schemeClr val="tx2"/>
                </a:solidFill>
              </a:rPr>
              <a:t>Митници</a:t>
            </a:r>
            <a:r>
              <a:rPr lang="ru-RU" sz="3800" dirty="0">
                <a:solidFill>
                  <a:schemeClr val="tx2"/>
                </a:solidFill>
              </a:rPr>
              <a:t>“</a:t>
            </a:r>
          </a:p>
          <a:p>
            <a:endParaRPr lang="bg-BG" dirty="0"/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61355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171"/>
            <a:ext cx="8229600" cy="685801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Стратегия за </a:t>
            </a:r>
            <a:r>
              <a:rPr lang="ru-RU" sz="2800" b="1" dirty="0" err="1">
                <a:solidFill>
                  <a:schemeClr val="tx2"/>
                </a:solidFill>
              </a:rPr>
              <a:t>изпълнение</a:t>
            </a:r>
            <a:r>
              <a:rPr lang="ru-RU" sz="2800" b="1" dirty="0">
                <a:solidFill>
                  <a:schemeClr val="tx2"/>
                </a:solidFill>
              </a:rPr>
              <a:t> на </a:t>
            </a:r>
            <a:r>
              <a:rPr lang="ru-RU" sz="2800" b="1" dirty="0" err="1">
                <a:solidFill>
                  <a:schemeClr val="tx2"/>
                </a:solidFill>
              </a:rPr>
              <a:t>дейности</a:t>
            </a:r>
            <a:r>
              <a:rPr lang="ru-RU" sz="2800" b="1" dirty="0">
                <a:solidFill>
                  <a:schemeClr val="tx2"/>
                </a:solidFill>
              </a:rPr>
              <a:t> 1 и 2 </a:t>
            </a:r>
            <a:endParaRPr lang="bg-BG" sz="28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79963"/>
            <a:ext cx="8568952" cy="430071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800" dirty="0" err="1">
                <a:solidFill>
                  <a:schemeClr val="tx2"/>
                </a:solidFill>
              </a:rPr>
              <a:t>Стратегията</a:t>
            </a:r>
            <a:r>
              <a:rPr lang="ru-RU" sz="3800" dirty="0">
                <a:solidFill>
                  <a:schemeClr val="tx2"/>
                </a:solidFill>
              </a:rPr>
              <a:t> за </a:t>
            </a:r>
            <a:r>
              <a:rPr lang="ru-RU" sz="3800" dirty="0" err="1">
                <a:solidFill>
                  <a:schemeClr val="tx2"/>
                </a:solidFill>
              </a:rPr>
              <a:t>изпълнение</a:t>
            </a:r>
            <a:r>
              <a:rPr lang="ru-RU" sz="3800" dirty="0">
                <a:solidFill>
                  <a:schemeClr val="tx2"/>
                </a:solidFill>
              </a:rPr>
              <a:t> на </a:t>
            </a:r>
            <a:r>
              <a:rPr lang="ru-RU" sz="3800" dirty="0" err="1">
                <a:solidFill>
                  <a:schemeClr val="tx2"/>
                </a:solidFill>
              </a:rPr>
              <a:t>дейности</a:t>
            </a:r>
            <a:r>
              <a:rPr lang="ru-RU" sz="3800" dirty="0">
                <a:solidFill>
                  <a:schemeClr val="tx2"/>
                </a:solidFill>
              </a:rPr>
              <a:t> 1 и 2 се </a:t>
            </a:r>
            <a:r>
              <a:rPr lang="ru-RU" sz="3800" dirty="0" err="1">
                <a:solidFill>
                  <a:schemeClr val="tx2"/>
                </a:solidFill>
              </a:rPr>
              <a:t>базира</a:t>
            </a:r>
            <a:r>
              <a:rPr lang="ru-RU" sz="3800" dirty="0">
                <a:solidFill>
                  <a:schemeClr val="tx2"/>
                </a:solidFill>
              </a:rPr>
              <a:t> и на </a:t>
            </a:r>
            <a:r>
              <a:rPr lang="ru-RU" sz="3800" b="1" dirty="0" err="1">
                <a:solidFill>
                  <a:schemeClr val="tx2"/>
                </a:solidFill>
              </a:rPr>
              <a:t>визията</a:t>
            </a:r>
            <a:r>
              <a:rPr lang="ru-RU" sz="3800" b="1" dirty="0">
                <a:solidFill>
                  <a:schemeClr val="tx2"/>
                </a:solidFill>
              </a:rPr>
              <a:t>, </a:t>
            </a:r>
            <a:r>
              <a:rPr lang="ru-RU" sz="3800" b="1" dirty="0" err="1">
                <a:solidFill>
                  <a:schemeClr val="tx2"/>
                </a:solidFill>
              </a:rPr>
              <a:t>политиката</a:t>
            </a:r>
            <a:r>
              <a:rPr lang="ru-RU" sz="3800" b="1" dirty="0">
                <a:solidFill>
                  <a:schemeClr val="tx2"/>
                </a:solidFill>
              </a:rPr>
              <a:t> и опита</a:t>
            </a:r>
            <a:r>
              <a:rPr lang="ru-RU" sz="3800" dirty="0">
                <a:solidFill>
                  <a:schemeClr val="tx2"/>
                </a:solidFill>
              </a:rPr>
              <a:t> на „Гравис </a:t>
            </a:r>
            <a:r>
              <a:rPr lang="ru-RU" sz="3800" dirty="0" err="1">
                <a:solidFill>
                  <a:schemeClr val="tx2"/>
                </a:solidFill>
              </a:rPr>
              <a:t>България</a:t>
            </a:r>
            <a:r>
              <a:rPr lang="ru-RU" sz="3800" dirty="0">
                <a:solidFill>
                  <a:schemeClr val="tx2"/>
                </a:solidFill>
              </a:rPr>
              <a:t>“ АД:</a:t>
            </a:r>
          </a:p>
          <a:p>
            <a:r>
              <a:rPr lang="ru-RU" sz="3800" b="1" dirty="0" err="1">
                <a:solidFill>
                  <a:schemeClr val="tx2"/>
                </a:solidFill>
              </a:rPr>
              <a:t>Визия</a:t>
            </a:r>
            <a:r>
              <a:rPr lang="ru-RU" sz="3800" dirty="0">
                <a:solidFill>
                  <a:schemeClr val="tx2"/>
                </a:solidFill>
              </a:rPr>
              <a:t> - </a:t>
            </a:r>
            <a:r>
              <a:rPr lang="ru-RU" sz="3800" dirty="0" err="1">
                <a:solidFill>
                  <a:schemeClr val="tx2"/>
                </a:solidFill>
              </a:rPr>
              <a:t>посветени</a:t>
            </a:r>
            <a:r>
              <a:rPr lang="ru-RU" sz="3800" dirty="0">
                <a:solidFill>
                  <a:schemeClr val="tx2"/>
                </a:solidFill>
              </a:rPr>
              <a:t> на </a:t>
            </a:r>
            <a:r>
              <a:rPr lang="ru-RU" sz="3800" dirty="0" err="1">
                <a:solidFill>
                  <a:schemeClr val="tx2"/>
                </a:solidFill>
              </a:rPr>
              <a:t>постигането</a:t>
            </a:r>
            <a:r>
              <a:rPr lang="ru-RU" sz="3800" dirty="0">
                <a:solidFill>
                  <a:schemeClr val="tx2"/>
                </a:solidFill>
              </a:rPr>
              <a:t> на бизнес целите на </a:t>
            </a:r>
            <a:r>
              <a:rPr lang="ru-RU" sz="3800" dirty="0" err="1">
                <a:solidFill>
                  <a:schemeClr val="tx2"/>
                </a:solidFill>
              </a:rPr>
              <a:t>нашите</a:t>
            </a:r>
            <a:r>
              <a:rPr lang="ru-RU" sz="3800" dirty="0">
                <a:solidFill>
                  <a:schemeClr val="tx2"/>
                </a:solidFill>
              </a:rPr>
              <a:t> </a:t>
            </a:r>
            <a:r>
              <a:rPr lang="ru-RU" sz="3800" dirty="0" err="1">
                <a:solidFill>
                  <a:schemeClr val="tx2"/>
                </a:solidFill>
              </a:rPr>
              <a:t>клиенти</a:t>
            </a:r>
            <a:r>
              <a:rPr lang="ru-RU" sz="3800" dirty="0">
                <a:solidFill>
                  <a:schemeClr val="tx2"/>
                </a:solidFill>
              </a:rPr>
              <a:t> и на </a:t>
            </a:r>
            <a:r>
              <a:rPr lang="ru-RU" sz="3800" dirty="0" err="1">
                <a:solidFill>
                  <a:schemeClr val="tx2"/>
                </a:solidFill>
              </a:rPr>
              <a:t>повишаване</a:t>
            </a:r>
            <a:r>
              <a:rPr lang="ru-RU" sz="3800" dirty="0">
                <a:solidFill>
                  <a:schemeClr val="tx2"/>
                </a:solidFill>
              </a:rPr>
              <a:t> </a:t>
            </a:r>
            <a:r>
              <a:rPr lang="ru-RU" sz="3800" dirty="0" err="1">
                <a:solidFill>
                  <a:schemeClr val="tx2"/>
                </a:solidFill>
              </a:rPr>
              <a:t>способността</a:t>
            </a:r>
            <a:r>
              <a:rPr lang="ru-RU" sz="3800" dirty="0">
                <a:solidFill>
                  <a:schemeClr val="tx2"/>
                </a:solidFill>
              </a:rPr>
              <a:t> им да се </a:t>
            </a:r>
            <a:r>
              <a:rPr lang="ru-RU" sz="3800" dirty="0" err="1">
                <a:solidFill>
                  <a:schemeClr val="tx2"/>
                </a:solidFill>
              </a:rPr>
              <a:t>адаптират</a:t>
            </a:r>
            <a:r>
              <a:rPr lang="ru-RU" sz="3800" dirty="0">
                <a:solidFill>
                  <a:schemeClr val="tx2"/>
                </a:solidFill>
              </a:rPr>
              <a:t> </a:t>
            </a:r>
            <a:r>
              <a:rPr lang="ru-RU" sz="3800" dirty="0" err="1">
                <a:solidFill>
                  <a:schemeClr val="tx2"/>
                </a:solidFill>
              </a:rPr>
              <a:t>към</a:t>
            </a:r>
            <a:r>
              <a:rPr lang="ru-RU" sz="3800" dirty="0">
                <a:solidFill>
                  <a:schemeClr val="tx2"/>
                </a:solidFill>
              </a:rPr>
              <a:t> </a:t>
            </a:r>
            <a:r>
              <a:rPr lang="ru-RU" sz="3800" dirty="0" err="1">
                <a:solidFill>
                  <a:schemeClr val="tx2"/>
                </a:solidFill>
              </a:rPr>
              <a:t>промените</a:t>
            </a:r>
            <a:r>
              <a:rPr lang="ru-RU" sz="3800" dirty="0">
                <a:solidFill>
                  <a:schemeClr val="tx2"/>
                </a:solidFill>
              </a:rPr>
              <a:t> на бизнес </a:t>
            </a:r>
            <a:r>
              <a:rPr lang="ru-RU" sz="3800" dirty="0" err="1">
                <a:solidFill>
                  <a:schemeClr val="tx2"/>
                </a:solidFill>
              </a:rPr>
              <a:t>средата</a:t>
            </a:r>
            <a:endParaRPr lang="ru-RU" sz="3800" dirty="0">
              <a:solidFill>
                <a:schemeClr val="tx2"/>
              </a:solidFill>
            </a:endParaRPr>
          </a:p>
          <a:p>
            <a:r>
              <a:rPr lang="ru-RU" sz="4200" b="1" dirty="0">
                <a:solidFill>
                  <a:schemeClr val="tx2"/>
                </a:solidFill>
              </a:rPr>
              <a:t>Политика</a:t>
            </a:r>
            <a:r>
              <a:rPr lang="ru-RU" sz="4200" dirty="0">
                <a:solidFill>
                  <a:schemeClr val="tx2"/>
                </a:solidFill>
              </a:rPr>
              <a:t> – </a:t>
            </a:r>
            <a:r>
              <a:rPr lang="ru-RU" sz="4200" dirty="0" err="1">
                <a:solidFill>
                  <a:schemeClr val="tx2"/>
                </a:solidFill>
              </a:rPr>
              <a:t>базирана</a:t>
            </a:r>
            <a:r>
              <a:rPr lang="ru-RU" sz="4200" dirty="0">
                <a:solidFill>
                  <a:schemeClr val="tx2"/>
                </a:solidFill>
              </a:rPr>
              <a:t> на </a:t>
            </a:r>
            <a:r>
              <a:rPr lang="ru-RU" sz="4200" dirty="0" err="1">
                <a:solidFill>
                  <a:schemeClr val="tx2"/>
                </a:solidFill>
              </a:rPr>
              <a:t>принципите</a:t>
            </a:r>
            <a:r>
              <a:rPr lang="ru-RU" sz="4200" dirty="0">
                <a:solidFill>
                  <a:schemeClr val="tx2"/>
                </a:solidFill>
              </a:rPr>
              <a:t>:</a:t>
            </a:r>
          </a:p>
          <a:p>
            <a:pPr lvl="1"/>
            <a:r>
              <a:rPr lang="ru-RU" sz="3800" dirty="0" err="1">
                <a:solidFill>
                  <a:schemeClr val="tx2"/>
                </a:solidFill>
              </a:rPr>
              <a:t>Формиране</a:t>
            </a:r>
            <a:r>
              <a:rPr lang="ru-RU" sz="3800" dirty="0">
                <a:solidFill>
                  <a:schemeClr val="tx2"/>
                </a:solidFill>
              </a:rPr>
              <a:t> на </a:t>
            </a:r>
            <a:r>
              <a:rPr lang="ru-RU" sz="3800" dirty="0" err="1">
                <a:solidFill>
                  <a:schemeClr val="tx2"/>
                </a:solidFill>
              </a:rPr>
              <a:t>екип</a:t>
            </a:r>
            <a:r>
              <a:rPr lang="ru-RU" sz="3800" dirty="0">
                <a:solidFill>
                  <a:schemeClr val="tx2"/>
                </a:solidFill>
              </a:rPr>
              <a:t> за </a:t>
            </a:r>
            <a:r>
              <a:rPr lang="ru-RU" sz="3800" dirty="0" err="1">
                <a:solidFill>
                  <a:schemeClr val="tx2"/>
                </a:solidFill>
              </a:rPr>
              <a:t>изпълнение</a:t>
            </a:r>
            <a:r>
              <a:rPr lang="ru-RU" sz="3800" dirty="0">
                <a:solidFill>
                  <a:schemeClr val="tx2"/>
                </a:solidFill>
              </a:rPr>
              <a:t>, </a:t>
            </a:r>
            <a:r>
              <a:rPr lang="ru-RU" sz="3800" dirty="0" err="1">
                <a:solidFill>
                  <a:schemeClr val="tx2"/>
                </a:solidFill>
              </a:rPr>
              <a:t>съчетаващ</a:t>
            </a:r>
            <a:r>
              <a:rPr lang="ru-RU" sz="3800" dirty="0">
                <a:solidFill>
                  <a:schemeClr val="tx2"/>
                </a:solidFill>
              </a:rPr>
              <a:t> бизнес и ИТ знания</a:t>
            </a:r>
          </a:p>
          <a:p>
            <a:pPr lvl="1"/>
            <a:r>
              <a:rPr lang="ru-RU" sz="3800" dirty="0" err="1">
                <a:solidFill>
                  <a:schemeClr val="tx2"/>
                </a:solidFill>
              </a:rPr>
              <a:t>Пълна</a:t>
            </a:r>
            <a:r>
              <a:rPr lang="ru-RU" sz="3800" dirty="0">
                <a:solidFill>
                  <a:schemeClr val="tx2"/>
                </a:solidFill>
              </a:rPr>
              <a:t> </a:t>
            </a:r>
            <a:r>
              <a:rPr lang="ru-RU" sz="3800" dirty="0" err="1">
                <a:solidFill>
                  <a:schemeClr val="tx2"/>
                </a:solidFill>
              </a:rPr>
              <a:t>ангажираност</a:t>
            </a:r>
            <a:r>
              <a:rPr lang="ru-RU" sz="3800" dirty="0">
                <a:solidFill>
                  <a:schemeClr val="tx2"/>
                </a:solidFill>
              </a:rPr>
              <a:t> и </a:t>
            </a:r>
            <a:r>
              <a:rPr lang="ru-RU" sz="3800" dirty="0" err="1">
                <a:solidFill>
                  <a:schemeClr val="tx2"/>
                </a:solidFill>
              </a:rPr>
              <a:t>отговорност</a:t>
            </a:r>
            <a:r>
              <a:rPr lang="ru-RU" sz="3800" dirty="0">
                <a:solidFill>
                  <a:schemeClr val="tx2"/>
                </a:solidFill>
              </a:rPr>
              <a:t>, </a:t>
            </a:r>
            <a:r>
              <a:rPr lang="ru-RU" sz="3800" dirty="0" err="1">
                <a:solidFill>
                  <a:schemeClr val="tx2"/>
                </a:solidFill>
              </a:rPr>
              <a:t>както</a:t>
            </a:r>
            <a:r>
              <a:rPr lang="ru-RU" sz="3800" dirty="0">
                <a:solidFill>
                  <a:schemeClr val="tx2"/>
                </a:solidFill>
              </a:rPr>
              <a:t> на </a:t>
            </a:r>
            <a:r>
              <a:rPr lang="ru-RU" sz="3800" dirty="0" err="1">
                <a:solidFill>
                  <a:schemeClr val="tx2"/>
                </a:solidFill>
              </a:rPr>
              <a:t>екипа</a:t>
            </a:r>
            <a:r>
              <a:rPr lang="ru-RU" sz="3800" dirty="0">
                <a:solidFill>
                  <a:schemeClr val="tx2"/>
                </a:solidFill>
              </a:rPr>
              <a:t> за </a:t>
            </a:r>
            <a:r>
              <a:rPr lang="ru-RU" sz="3800" dirty="0" err="1">
                <a:solidFill>
                  <a:schemeClr val="tx2"/>
                </a:solidFill>
              </a:rPr>
              <a:t>изпълнение</a:t>
            </a:r>
            <a:r>
              <a:rPr lang="ru-RU" sz="3800" dirty="0">
                <a:solidFill>
                  <a:schemeClr val="tx2"/>
                </a:solidFill>
              </a:rPr>
              <a:t>, </a:t>
            </a:r>
            <a:r>
              <a:rPr lang="ru-RU" sz="3800" dirty="0" err="1">
                <a:solidFill>
                  <a:schemeClr val="tx2"/>
                </a:solidFill>
              </a:rPr>
              <a:t>така</a:t>
            </a:r>
            <a:r>
              <a:rPr lang="ru-RU" sz="3800" dirty="0">
                <a:solidFill>
                  <a:schemeClr val="tx2"/>
                </a:solidFill>
              </a:rPr>
              <a:t> и на </a:t>
            </a:r>
            <a:r>
              <a:rPr lang="ru-RU" sz="3800" dirty="0" err="1">
                <a:solidFill>
                  <a:schemeClr val="tx2"/>
                </a:solidFill>
              </a:rPr>
              <a:t>ръководството</a:t>
            </a:r>
            <a:r>
              <a:rPr lang="ru-RU" sz="3800" dirty="0">
                <a:solidFill>
                  <a:schemeClr val="tx2"/>
                </a:solidFill>
              </a:rPr>
              <a:t> на </a:t>
            </a:r>
            <a:r>
              <a:rPr lang="ru-RU" sz="3800" dirty="0" err="1">
                <a:solidFill>
                  <a:schemeClr val="tx2"/>
                </a:solidFill>
              </a:rPr>
              <a:t>дружеството</a:t>
            </a:r>
            <a:endParaRPr lang="ru-RU" sz="3800" dirty="0">
              <a:solidFill>
                <a:schemeClr val="tx2"/>
              </a:solidFill>
            </a:endParaRPr>
          </a:p>
          <a:p>
            <a:pPr lvl="1"/>
            <a:r>
              <a:rPr lang="ru-RU" sz="3800" dirty="0" err="1">
                <a:solidFill>
                  <a:schemeClr val="tx2"/>
                </a:solidFill>
              </a:rPr>
              <a:t>Максимално</a:t>
            </a:r>
            <a:r>
              <a:rPr lang="ru-RU" sz="3800" dirty="0">
                <a:solidFill>
                  <a:schemeClr val="tx2"/>
                </a:solidFill>
              </a:rPr>
              <a:t> взаимодействие с </a:t>
            </a:r>
            <a:r>
              <a:rPr lang="ru-RU" sz="3800" dirty="0" err="1">
                <a:solidFill>
                  <a:schemeClr val="tx2"/>
                </a:solidFill>
              </a:rPr>
              <a:t>екипа</a:t>
            </a:r>
            <a:r>
              <a:rPr lang="ru-RU" sz="3800" dirty="0">
                <a:solidFill>
                  <a:schemeClr val="tx2"/>
                </a:solidFill>
              </a:rPr>
              <a:t> на </a:t>
            </a:r>
            <a:r>
              <a:rPr lang="ru-RU" sz="3800" dirty="0" err="1">
                <a:solidFill>
                  <a:schemeClr val="tx2"/>
                </a:solidFill>
              </a:rPr>
              <a:t>изпълнителя</a:t>
            </a:r>
            <a:endParaRPr lang="ru-RU" sz="3800" dirty="0">
              <a:solidFill>
                <a:schemeClr val="tx2"/>
              </a:solidFill>
            </a:endParaRPr>
          </a:p>
          <a:p>
            <a:r>
              <a:rPr lang="ru-RU" sz="3800" b="1" dirty="0">
                <a:solidFill>
                  <a:schemeClr val="tx2"/>
                </a:solidFill>
              </a:rPr>
              <a:t>Опит</a:t>
            </a:r>
            <a:r>
              <a:rPr lang="ru-RU" sz="3800" dirty="0">
                <a:solidFill>
                  <a:schemeClr val="tx2"/>
                </a:solidFill>
              </a:rPr>
              <a:t> – </a:t>
            </a:r>
            <a:r>
              <a:rPr lang="ru-RU" sz="3800" b="1" dirty="0">
                <a:solidFill>
                  <a:schemeClr val="tx2"/>
                </a:solidFill>
              </a:rPr>
              <a:t>&gt;</a:t>
            </a:r>
            <a:r>
              <a:rPr lang="en-US" sz="3800" b="1" dirty="0">
                <a:solidFill>
                  <a:schemeClr val="tx2"/>
                </a:solidFill>
              </a:rPr>
              <a:t>20</a:t>
            </a:r>
            <a:r>
              <a:rPr lang="ru-RU" sz="3800" b="1" dirty="0">
                <a:solidFill>
                  <a:schemeClr val="tx2"/>
                </a:solidFill>
              </a:rPr>
              <a:t> г. </a:t>
            </a:r>
            <a:r>
              <a:rPr lang="ru-RU" sz="3800" dirty="0">
                <a:solidFill>
                  <a:schemeClr val="tx2"/>
                </a:solidFill>
              </a:rPr>
              <a:t>опит в </a:t>
            </a:r>
            <a:r>
              <a:rPr lang="ru-RU" sz="3800" dirty="0" err="1">
                <a:solidFill>
                  <a:schemeClr val="tx2"/>
                </a:solidFill>
              </a:rPr>
              <a:t>изграждането</a:t>
            </a:r>
            <a:r>
              <a:rPr lang="ru-RU" sz="3800" dirty="0">
                <a:solidFill>
                  <a:schemeClr val="tx2"/>
                </a:solidFill>
              </a:rPr>
              <a:t> на </a:t>
            </a:r>
            <a:r>
              <a:rPr lang="ru-RU" sz="3800" dirty="0" err="1">
                <a:solidFill>
                  <a:schemeClr val="tx2"/>
                </a:solidFill>
              </a:rPr>
              <a:t>комплексни</a:t>
            </a:r>
            <a:r>
              <a:rPr lang="ru-RU" sz="3800" dirty="0">
                <a:solidFill>
                  <a:schemeClr val="tx2"/>
                </a:solidFill>
              </a:rPr>
              <a:t> и </a:t>
            </a:r>
            <a:r>
              <a:rPr lang="ru-RU" sz="3800" dirty="0" err="1">
                <a:solidFill>
                  <a:schemeClr val="tx2"/>
                </a:solidFill>
              </a:rPr>
              <a:t>мащабни</a:t>
            </a:r>
            <a:r>
              <a:rPr lang="ru-RU" sz="3800" dirty="0">
                <a:solidFill>
                  <a:schemeClr val="tx2"/>
                </a:solidFill>
              </a:rPr>
              <a:t> ИТ </a:t>
            </a:r>
            <a:r>
              <a:rPr lang="ru-RU" sz="3800" dirty="0" err="1">
                <a:solidFill>
                  <a:schemeClr val="tx2"/>
                </a:solidFill>
              </a:rPr>
              <a:t>системи</a:t>
            </a:r>
            <a:r>
              <a:rPr lang="ru-RU" sz="3800" dirty="0">
                <a:solidFill>
                  <a:schemeClr val="tx2"/>
                </a:solidFill>
              </a:rPr>
              <a:t> в </a:t>
            </a:r>
            <a:r>
              <a:rPr lang="ru-RU" sz="3800" dirty="0" err="1">
                <a:solidFill>
                  <a:schemeClr val="tx2"/>
                </a:solidFill>
              </a:rPr>
              <a:t>публичния</a:t>
            </a:r>
            <a:r>
              <a:rPr lang="ru-RU" sz="3800" dirty="0">
                <a:solidFill>
                  <a:schemeClr val="tx2"/>
                </a:solidFill>
              </a:rPr>
              <a:t> сектор, от </a:t>
            </a:r>
            <a:r>
              <a:rPr lang="ru-RU" sz="3800" dirty="0" err="1">
                <a:solidFill>
                  <a:schemeClr val="tx2"/>
                </a:solidFill>
              </a:rPr>
              <a:t>които</a:t>
            </a:r>
            <a:r>
              <a:rPr lang="ru-RU" sz="3800" dirty="0">
                <a:solidFill>
                  <a:schemeClr val="tx2"/>
                </a:solidFill>
              </a:rPr>
              <a:t> </a:t>
            </a:r>
            <a:r>
              <a:rPr lang="ru-RU" sz="3800" b="1" dirty="0">
                <a:solidFill>
                  <a:schemeClr val="tx2"/>
                </a:solidFill>
              </a:rPr>
              <a:t>&gt;10 г</a:t>
            </a:r>
            <a:r>
              <a:rPr lang="ru-RU" sz="3800" dirty="0">
                <a:solidFill>
                  <a:schemeClr val="tx2"/>
                </a:solidFill>
              </a:rPr>
              <a:t>. специфичен опит в </a:t>
            </a:r>
            <a:r>
              <a:rPr lang="ru-RU" sz="3800" b="1" dirty="0" err="1">
                <a:solidFill>
                  <a:schemeClr val="tx2"/>
                </a:solidFill>
              </a:rPr>
              <a:t>митническата</a:t>
            </a:r>
            <a:r>
              <a:rPr lang="ru-RU" sz="3800" b="1" dirty="0">
                <a:solidFill>
                  <a:schemeClr val="tx2"/>
                </a:solidFill>
              </a:rPr>
              <a:t> </a:t>
            </a:r>
            <a:r>
              <a:rPr lang="ru-RU" sz="3800" b="1" dirty="0" err="1">
                <a:solidFill>
                  <a:schemeClr val="tx2"/>
                </a:solidFill>
              </a:rPr>
              <a:t>област</a:t>
            </a:r>
            <a:r>
              <a:rPr lang="ru-RU" sz="3800" b="1" dirty="0">
                <a:solidFill>
                  <a:schemeClr val="tx2"/>
                </a:solidFill>
              </a:rPr>
              <a:t> </a:t>
            </a:r>
            <a:r>
              <a:rPr lang="ru-RU" sz="3800" dirty="0">
                <a:solidFill>
                  <a:schemeClr val="tx2"/>
                </a:solidFill>
              </a:rPr>
              <a:t>(</a:t>
            </a:r>
            <a:r>
              <a:rPr lang="ru-RU" sz="3800" b="1" dirty="0">
                <a:solidFill>
                  <a:schemeClr val="tx2"/>
                </a:solidFill>
              </a:rPr>
              <a:t>NCTS, ICS, ECS, EMCS, CCN, </a:t>
            </a:r>
            <a:r>
              <a:rPr lang="en-US" sz="3800" b="1" dirty="0">
                <a:solidFill>
                  <a:schemeClr val="tx2"/>
                </a:solidFill>
              </a:rPr>
              <a:t>Import system,</a:t>
            </a:r>
            <a:r>
              <a:rPr lang="ru-RU" sz="3800" b="1" dirty="0">
                <a:solidFill>
                  <a:schemeClr val="tx2"/>
                </a:solidFill>
              </a:rPr>
              <a:t> </a:t>
            </a:r>
            <a:r>
              <a:rPr lang="ru-RU" sz="3800" b="1" dirty="0" err="1">
                <a:solidFill>
                  <a:schemeClr val="tx2"/>
                </a:solidFill>
              </a:rPr>
              <a:t>eCustoms</a:t>
            </a:r>
            <a:r>
              <a:rPr lang="ru-RU" sz="3800" b="1" dirty="0">
                <a:solidFill>
                  <a:schemeClr val="tx2"/>
                </a:solidFill>
              </a:rPr>
              <a:t> </a:t>
            </a:r>
            <a:r>
              <a:rPr lang="ru-RU" sz="3800" b="1" dirty="0" err="1">
                <a:solidFill>
                  <a:schemeClr val="tx2"/>
                </a:solidFill>
              </a:rPr>
              <a:t>Portal</a:t>
            </a:r>
            <a:r>
              <a:rPr lang="ru-RU" sz="3800" dirty="0">
                <a:solidFill>
                  <a:schemeClr val="tx2"/>
                </a:solidFill>
              </a:rPr>
              <a:t>, др.) </a:t>
            </a:r>
          </a:p>
          <a:p>
            <a:endParaRPr lang="bg-BG" dirty="0">
              <a:solidFill>
                <a:schemeClr val="tx2"/>
              </a:solidFill>
            </a:endParaRPr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1247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171"/>
            <a:ext cx="8229600" cy="685801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Обща цел на проекта</a:t>
            </a:r>
            <a:endParaRPr lang="bg-BG" sz="28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9963"/>
            <a:ext cx="8229600" cy="43007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600" dirty="0" err="1">
                <a:solidFill>
                  <a:schemeClr val="tx2"/>
                </a:solidFill>
              </a:rPr>
              <a:t>Общата</a:t>
            </a:r>
            <a:r>
              <a:rPr lang="ru-RU" sz="2600" dirty="0">
                <a:solidFill>
                  <a:schemeClr val="tx2"/>
                </a:solidFill>
              </a:rPr>
              <a:t> цел на проект „</a:t>
            </a:r>
            <a:r>
              <a:rPr lang="ru-RU" sz="2600" dirty="0" err="1">
                <a:solidFill>
                  <a:schemeClr val="tx2"/>
                </a:solidFill>
              </a:rPr>
              <a:t>Надграждане</a:t>
            </a:r>
            <a:r>
              <a:rPr lang="ru-RU" sz="2600" dirty="0">
                <a:solidFill>
                  <a:schemeClr val="tx2"/>
                </a:solidFill>
              </a:rPr>
              <a:t> на </a:t>
            </a:r>
            <a:r>
              <a:rPr lang="ru-RU" sz="2600" dirty="0" err="1">
                <a:solidFill>
                  <a:schemeClr val="tx2"/>
                </a:solidFill>
              </a:rPr>
              <a:t>основните</a:t>
            </a:r>
            <a:r>
              <a:rPr lang="ru-RU" sz="2600" dirty="0">
                <a:solidFill>
                  <a:schemeClr val="tx2"/>
                </a:solidFill>
              </a:rPr>
              <a:t> </a:t>
            </a:r>
            <a:r>
              <a:rPr lang="ru-RU" sz="2600" dirty="0" err="1">
                <a:solidFill>
                  <a:schemeClr val="tx2"/>
                </a:solidFill>
              </a:rPr>
              <a:t>системи</a:t>
            </a:r>
            <a:r>
              <a:rPr lang="ru-RU" sz="2600" dirty="0">
                <a:solidFill>
                  <a:schemeClr val="tx2"/>
                </a:solidFill>
              </a:rPr>
              <a:t> на </a:t>
            </a:r>
            <a:r>
              <a:rPr lang="ru-RU" sz="2600" dirty="0" err="1">
                <a:solidFill>
                  <a:schemeClr val="tx2"/>
                </a:solidFill>
              </a:rPr>
              <a:t>Агенция</a:t>
            </a:r>
            <a:r>
              <a:rPr lang="ru-RU" sz="2600" dirty="0">
                <a:solidFill>
                  <a:schemeClr val="tx2"/>
                </a:solidFill>
              </a:rPr>
              <a:t> „</a:t>
            </a:r>
            <a:r>
              <a:rPr lang="ru-RU" sz="2600" dirty="0" err="1">
                <a:solidFill>
                  <a:schemeClr val="tx2"/>
                </a:solidFill>
              </a:rPr>
              <a:t>Митници</a:t>
            </a:r>
            <a:r>
              <a:rPr lang="ru-RU" sz="2600" dirty="0">
                <a:solidFill>
                  <a:schemeClr val="tx2"/>
                </a:solidFill>
              </a:rPr>
              <a:t>“ за </a:t>
            </a:r>
            <a:r>
              <a:rPr lang="ru-RU" sz="2600" dirty="0" err="1">
                <a:solidFill>
                  <a:schemeClr val="tx2"/>
                </a:solidFill>
              </a:rPr>
              <a:t>предоставяне</a:t>
            </a:r>
            <a:r>
              <a:rPr lang="ru-RU" sz="2600" dirty="0">
                <a:solidFill>
                  <a:schemeClr val="tx2"/>
                </a:solidFill>
              </a:rPr>
              <a:t> на </a:t>
            </a:r>
            <a:r>
              <a:rPr lang="ru-RU" sz="2600" dirty="0" err="1">
                <a:solidFill>
                  <a:schemeClr val="tx2"/>
                </a:solidFill>
              </a:rPr>
              <a:t>данни</a:t>
            </a:r>
            <a:r>
              <a:rPr lang="ru-RU" sz="2600" dirty="0">
                <a:solidFill>
                  <a:schemeClr val="tx2"/>
                </a:solidFill>
              </a:rPr>
              <a:t> и услуги - БИМИС 2020 (фаза 2)“ и в </a:t>
            </a:r>
            <a:r>
              <a:rPr lang="ru-RU" sz="2600" dirty="0" err="1">
                <a:solidFill>
                  <a:schemeClr val="tx2"/>
                </a:solidFill>
              </a:rPr>
              <a:t>частност</a:t>
            </a:r>
            <a:r>
              <a:rPr lang="ru-RU" sz="2600" dirty="0">
                <a:solidFill>
                  <a:schemeClr val="tx2"/>
                </a:solidFill>
              </a:rPr>
              <a:t> на </a:t>
            </a:r>
            <a:r>
              <a:rPr lang="ru-RU" sz="2600" dirty="0" err="1">
                <a:solidFill>
                  <a:schemeClr val="tx2"/>
                </a:solidFill>
              </a:rPr>
              <a:t>всички</a:t>
            </a:r>
            <a:r>
              <a:rPr lang="ru-RU" sz="2600" dirty="0">
                <a:solidFill>
                  <a:schemeClr val="tx2"/>
                </a:solidFill>
              </a:rPr>
              <a:t> </a:t>
            </a:r>
            <a:r>
              <a:rPr lang="ru-RU" sz="2600" dirty="0" err="1">
                <a:solidFill>
                  <a:schemeClr val="tx2"/>
                </a:solidFill>
              </a:rPr>
              <a:t>дейности</a:t>
            </a:r>
            <a:r>
              <a:rPr lang="ru-RU" sz="2600" dirty="0">
                <a:solidFill>
                  <a:schemeClr val="tx2"/>
                </a:solidFill>
              </a:rPr>
              <a:t> от проекта е:</a:t>
            </a:r>
          </a:p>
          <a:p>
            <a:pPr marL="0" indent="0" algn="ctr">
              <a:buNone/>
            </a:pPr>
            <a:r>
              <a:rPr lang="ru-RU" sz="2800" b="1" dirty="0" err="1">
                <a:solidFill>
                  <a:schemeClr val="tx2"/>
                </a:solidFill>
              </a:rPr>
              <a:t>Трансформиране</a:t>
            </a:r>
            <a:r>
              <a:rPr lang="ru-RU" sz="2800" b="1" dirty="0">
                <a:solidFill>
                  <a:schemeClr val="tx2"/>
                </a:solidFill>
              </a:rPr>
              <a:t> на </a:t>
            </a:r>
            <a:r>
              <a:rPr lang="ru-RU" sz="2800" b="1" dirty="0" err="1">
                <a:solidFill>
                  <a:schemeClr val="tx2"/>
                </a:solidFill>
              </a:rPr>
              <a:t>митническата</a:t>
            </a:r>
            <a:r>
              <a:rPr lang="ru-RU" sz="2800" b="1" dirty="0">
                <a:solidFill>
                  <a:schemeClr val="tx2"/>
                </a:solidFill>
              </a:rPr>
              <a:t> администрация в </a:t>
            </a:r>
            <a:r>
              <a:rPr lang="ru-RU" sz="2800" b="1" dirty="0" err="1">
                <a:solidFill>
                  <a:schemeClr val="tx2"/>
                </a:solidFill>
              </a:rPr>
              <a:t>цифрова</a:t>
            </a:r>
            <a:r>
              <a:rPr lang="ru-RU" sz="2800" b="1" dirty="0">
                <a:solidFill>
                  <a:schemeClr val="tx2"/>
                </a:solidFill>
              </a:rPr>
              <a:t> администрация посредством интеграция на </a:t>
            </a:r>
            <a:r>
              <a:rPr lang="ru-RU" sz="2800" b="1" dirty="0" err="1">
                <a:solidFill>
                  <a:schemeClr val="tx2"/>
                </a:solidFill>
              </a:rPr>
              <a:t>информационни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r>
              <a:rPr lang="ru-RU" sz="2800" b="1" dirty="0" err="1">
                <a:solidFill>
                  <a:schemeClr val="tx2"/>
                </a:solidFill>
              </a:rPr>
              <a:t>процеси</a:t>
            </a:r>
            <a:endParaRPr lang="ru-RU" sz="2800" b="1" dirty="0">
              <a:solidFill>
                <a:schemeClr val="tx2"/>
              </a:solidFill>
            </a:endParaRPr>
          </a:p>
          <a:p>
            <a:endParaRPr lang="bg-BG" dirty="0"/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7861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649" y="1229184"/>
            <a:ext cx="8229600" cy="831664"/>
          </a:xfrm>
        </p:spPr>
        <p:txBody>
          <a:bodyPr>
            <a:normAutofit/>
          </a:bodyPr>
          <a:lstStyle/>
          <a:p>
            <a:r>
              <a:rPr lang="ru-RU" sz="3200" b="1" dirty="0" err="1">
                <a:solidFill>
                  <a:schemeClr val="tx2"/>
                </a:solidFill>
              </a:rPr>
              <a:t>Дейност</a:t>
            </a:r>
            <a:r>
              <a:rPr lang="ru-RU" sz="3200" b="1" dirty="0">
                <a:solidFill>
                  <a:schemeClr val="tx2"/>
                </a:solidFill>
              </a:rPr>
              <a:t>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0061"/>
            <a:ext cx="8229600" cy="337875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tx2"/>
                </a:solidFill>
              </a:rPr>
              <a:t>„Развитие и </a:t>
            </a:r>
            <a:r>
              <a:rPr lang="ru-RU" dirty="0" err="1">
                <a:solidFill>
                  <a:schemeClr val="tx2"/>
                </a:solidFill>
              </a:rPr>
              <a:t>въвеждане</a:t>
            </a:r>
            <a:r>
              <a:rPr lang="ru-RU" dirty="0">
                <a:solidFill>
                  <a:schemeClr val="tx2"/>
                </a:solidFill>
              </a:rPr>
              <a:t> на </a:t>
            </a:r>
            <a:r>
              <a:rPr lang="ru-RU" dirty="0" err="1">
                <a:solidFill>
                  <a:schemeClr val="tx2"/>
                </a:solidFill>
              </a:rPr>
              <a:t>Институционалната</a:t>
            </a:r>
            <a:r>
              <a:rPr lang="ru-RU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dirty="0" err="1">
                <a:solidFill>
                  <a:schemeClr val="tx2"/>
                </a:solidFill>
              </a:rPr>
              <a:t>Системата</a:t>
            </a:r>
            <a:r>
              <a:rPr lang="ru-RU" dirty="0">
                <a:solidFill>
                  <a:schemeClr val="tx2"/>
                </a:solidFill>
              </a:rPr>
              <a:t> за </a:t>
            </a:r>
            <a:r>
              <a:rPr lang="ru-RU" dirty="0" err="1">
                <a:solidFill>
                  <a:schemeClr val="tx2"/>
                </a:solidFill>
              </a:rPr>
              <a:t>директен</a:t>
            </a:r>
            <a:r>
              <a:rPr lang="ru-RU" dirty="0">
                <a:solidFill>
                  <a:schemeClr val="tx2"/>
                </a:solidFill>
              </a:rPr>
              <a:t> </a:t>
            </a:r>
            <a:r>
              <a:rPr lang="ru-RU" dirty="0" err="1">
                <a:solidFill>
                  <a:schemeClr val="tx2"/>
                </a:solidFill>
              </a:rPr>
              <a:t>достъп</a:t>
            </a:r>
            <a:r>
              <a:rPr lang="ru-RU" dirty="0">
                <a:solidFill>
                  <a:schemeClr val="tx2"/>
                </a:solidFill>
              </a:rPr>
              <a:t> на </a:t>
            </a:r>
            <a:r>
              <a:rPr lang="ru-RU" dirty="0" err="1">
                <a:solidFill>
                  <a:schemeClr val="tx2"/>
                </a:solidFill>
              </a:rPr>
              <a:t>търговците</a:t>
            </a:r>
            <a:r>
              <a:rPr lang="ru-RU" dirty="0">
                <a:solidFill>
                  <a:schemeClr val="tx2"/>
                </a:solidFill>
              </a:rPr>
              <a:t> до </a:t>
            </a:r>
            <a:r>
              <a:rPr lang="ru-RU" dirty="0" err="1">
                <a:solidFill>
                  <a:schemeClr val="tx2"/>
                </a:solidFill>
              </a:rPr>
              <a:t>европейските</a:t>
            </a:r>
            <a:r>
              <a:rPr lang="ru-RU" dirty="0">
                <a:solidFill>
                  <a:schemeClr val="tx2"/>
                </a:solidFill>
              </a:rPr>
              <a:t> ИС - UUM&amp;DS, </a:t>
            </a:r>
            <a:r>
              <a:rPr lang="ru-RU" dirty="0" err="1">
                <a:solidFill>
                  <a:schemeClr val="tx2"/>
                </a:solidFill>
              </a:rPr>
              <a:t>Release</a:t>
            </a:r>
            <a:r>
              <a:rPr lang="ru-RU" dirty="0">
                <a:solidFill>
                  <a:schemeClr val="tx2"/>
                </a:solidFill>
              </a:rPr>
              <a:t> 2”</a:t>
            </a:r>
            <a:endParaRPr lang="bg-BG" dirty="0">
              <a:solidFill>
                <a:schemeClr val="tx2"/>
              </a:solidFill>
            </a:endParaRPr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575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171"/>
            <a:ext cx="8229600" cy="496605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tx2"/>
                </a:solidFill>
              </a:rPr>
              <a:t>Специфични</a:t>
            </a:r>
            <a:r>
              <a:rPr lang="ru-RU" sz="2400" b="1" dirty="0">
                <a:solidFill>
                  <a:schemeClr val="tx2"/>
                </a:solidFill>
              </a:rPr>
              <a:t> цели на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1</a:t>
            </a: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72816"/>
            <a:ext cx="8712968" cy="4207863"/>
          </a:xfrm>
        </p:spPr>
        <p:txBody>
          <a:bodyPr>
            <a:normAutofit fontScale="55000" lnSpcReduction="20000"/>
          </a:bodyPr>
          <a:lstStyle/>
          <a:p>
            <a:r>
              <a:rPr lang="ru-RU" sz="4300" dirty="0">
                <a:solidFill>
                  <a:schemeClr val="tx2"/>
                </a:solidFill>
              </a:rPr>
              <a:t>Развитие на </a:t>
            </a:r>
            <a:r>
              <a:rPr lang="ru-RU" sz="4300" dirty="0" err="1">
                <a:solidFill>
                  <a:schemeClr val="tx2"/>
                </a:solidFill>
              </a:rPr>
              <a:t>Институционалната</a:t>
            </a:r>
            <a:r>
              <a:rPr lang="ru-RU" sz="4300" dirty="0">
                <a:solidFill>
                  <a:schemeClr val="tx2"/>
                </a:solidFill>
              </a:rPr>
              <a:t> архитектура на АМ до </a:t>
            </a:r>
            <a:r>
              <a:rPr lang="ru-RU" sz="4300" dirty="0" err="1">
                <a:solidFill>
                  <a:schemeClr val="tx2"/>
                </a:solidFill>
              </a:rPr>
              <a:t>обхващане</a:t>
            </a:r>
            <a:r>
              <a:rPr lang="ru-RU" sz="4300" dirty="0">
                <a:solidFill>
                  <a:schemeClr val="tx2"/>
                </a:solidFill>
              </a:rPr>
              <a:t> на </a:t>
            </a:r>
            <a:r>
              <a:rPr lang="ru-RU" sz="4300" dirty="0" err="1">
                <a:solidFill>
                  <a:schemeClr val="tx2"/>
                </a:solidFill>
              </a:rPr>
              <a:t>приоритетни</a:t>
            </a:r>
            <a:r>
              <a:rPr lang="ru-RU" sz="4300" dirty="0">
                <a:solidFill>
                  <a:schemeClr val="tx2"/>
                </a:solidFill>
              </a:rPr>
              <a:t> за Фаза 2 на БИМИС </a:t>
            </a:r>
            <a:r>
              <a:rPr lang="ru-RU" sz="4300" dirty="0" err="1">
                <a:solidFill>
                  <a:schemeClr val="tx2"/>
                </a:solidFill>
              </a:rPr>
              <a:t>митнически</a:t>
            </a:r>
            <a:r>
              <a:rPr lang="ru-RU" sz="4300" dirty="0">
                <a:solidFill>
                  <a:schemeClr val="tx2"/>
                </a:solidFill>
              </a:rPr>
              <a:t> и справочно- </a:t>
            </a:r>
            <a:r>
              <a:rPr lang="ru-RU" sz="4300" dirty="0" err="1">
                <a:solidFill>
                  <a:schemeClr val="tx2"/>
                </a:solidFill>
              </a:rPr>
              <a:t>аналитичните</a:t>
            </a:r>
            <a:r>
              <a:rPr lang="ru-RU" sz="4300" dirty="0">
                <a:solidFill>
                  <a:schemeClr val="tx2"/>
                </a:solidFill>
              </a:rPr>
              <a:t> </a:t>
            </a:r>
            <a:r>
              <a:rPr lang="ru-RU" sz="4300" dirty="0" err="1">
                <a:solidFill>
                  <a:schemeClr val="tx2"/>
                </a:solidFill>
              </a:rPr>
              <a:t>процеси</a:t>
            </a:r>
            <a:endParaRPr lang="ru-RU" sz="4300" dirty="0">
              <a:solidFill>
                <a:schemeClr val="tx2"/>
              </a:solidFill>
            </a:endParaRPr>
          </a:p>
          <a:p>
            <a:r>
              <a:rPr lang="ru-RU" sz="4300" dirty="0" err="1">
                <a:solidFill>
                  <a:schemeClr val="tx2"/>
                </a:solidFill>
              </a:rPr>
              <a:t>Поетапно</a:t>
            </a:r>
            <a:r>
              <a:rPr lang="ru-RU" sz="4300" dirty="0">
                <a:solidFill>
                  <a:schemeClr val="tx2"/>
                </a:solidFill>
              </a:rPr>
              <a:t> </a:t>
            </a:r>
            <a:r>
              <a:rPr lang="ru-RU" sz="4300" dirty="0" err="1">
                <a:solidFill>
                  <a:schemeClr val="tx2"/>
                </a:solidFill>
              </a:rPr>
              <a:t>въвеждане</a:t>
            </a:r>
            <a:r>
              <a:rPr lang="ru-RU" sz="4300" dirty="0">
                <a:solidFill>
                  <a:schemeClr val="tx2"/>
                </a:solidFill>
              </a:rPr>
              <a:t> на </a:t>
            </a:r>
            <a:r>
              <a:rPr lang="ru-RU" sz="4300" dirty="0" err="1">
                <a:solidFill>
                  <a:schemeClr val="tx2"/>
                </a:solidFill>
              </a:rPr>
              <a:t>Институционална</a:t>
            </a:r>
            <a:r>
              <a:rPr lang="ru-RU" sz="4300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4300" dirty="0" err="1">
                <a:solidFill>
                  <a:schemeClr val="tx2"/>
                </a:solidFill>
              </a:rPr>
              <a:t>приоритетни</a:t>
            </a:r>
            <a:r>
              <a:rPr lang="ru-RU" sz="4300" dirty="0">
                <a:solidFill>
                  <a:schemeClr val="tx2"/>
                </a:solidFill>
              </a:rPr>
              <a:t> за Фаза 2 на БИМИС </a:t>
            </a:r>
            <a:r>
              <a:rPr lang="ru-RU" sz="4300" dirty="0" err="1">
                <a:solidFill>
                  <a:schemeClr val="tx2"/>
                </a:solidFill>
              </a:rPr>
              <a:t>митнически</a:t>
            </a:r>
            <a:r>
              <a:rPr lang="ru-RU" sz="4300" dirty="0">
                <a:solidFill>
                  <a:schemeClr val="tx2"/>
                </a:solidFill>
              </a:rPr>
              <a:t> и справочно- </a:t>
            </a:r>
            <a:r>
              <a:rPr lang="ru-RU" sz="4300" dirty="0" err="1">
                <a:solidFill>
                  <a:schemeClr val="tx2"/>
                </a:solidFill>
              </a:rPr>
              <a:t>аналитичните</a:t>
            </a:r>
            <a:r>
              <a:rPr lang="ru-RU" sz="4300" dirty="0">
                <a:solidFill>
                  <a:schemeClr val="tx2"/>
                </a:solidFill>
              </a:rPr>
              <a:t> </a:t>
            </a:r>
            <a:r>
              <a:rPr lang="ru-RU" sz="4300" dirty="0" err="1">
                <a:solidFill>
                  <a:schemeClr val="tx2"/>
                </a:solidFill>
              </a:rPr>
              <a:t>процеси</a:t>
            </a:r>
            <a:r>
              <a:rPr lang="ru-RU" sz="4300" dirty="0">
                <a:solidFill>
                  <a:schemeClr val="tx2"/>
                </a:solidFill>
              </a:rPr>
              <a:t>;</a:t>
            </a:r>
          </a:p>
          <a:p>
            <a:r>
              <a:rPr lang="ru-RU" sz="4300" dirty="0" err="1">
                <a:solidFill>
                  <a:schemeClr val="tx2"/>
                </a:solidFill>
              </a:rPr>
              <a:t>Реализиране</a:t>
            </a:r>
            <a:r>
              <a:rPr lang="ru-RU" sz="4300" dirty="0">
                <a:solidFill>
                  <a:schemeClr val="tx2"/>
                </a:solidFill>
              </a:rPr>
              <a:t> на </a:t>
            </a:r>
            <a:r>
              <a:rPr lang="ru-RU" sz="4300" dirty="0" err="1">
                <a:solidFill>
                  <a:schemeClr val="tx2"/>
                </a:solidFill>
              </a:rPr>
              <a:t>съюзни</a:t>
            </a:r>
            <a:r>
              <a:rPr lang="ru-RU" sz="4300" dirty="0">
                <a:solidFill>
                  <a:schemeClr val="tx2"/>
                </a:solidFill>
              </a:rPr>
              <a:t> </a:t>
            </a:r>
            <a:r>
              <a:rPr lang="ru-RU" sz="4300" dirty="0" err="1">
                <a:solidFill>
                  <a:schemeClr val="tx2"/>
                </a:solidFill>
              </a:rPr>
              <a:t>функционални</a:t>
            </a:r>
            <a:r>
              <a:rPr lang="ru-RU" sz="4300" dirty="0">
                <a:solidFill>
                  <a:schemeClr val="tx2"/>
                </a:solidFill>
              </a:rPr>
              <a:t> </a:t>
            </a:r>
            <a:r>
              <a:rPr lang="ru-RU" sz="4300" dirty="0" err="1">
                <a:solidFill>
                  <a:schemeClr val="tx2"/>
                </a:solidFill>
              </a:rPr>
              <a:t>изисквания</a:t>
            </a:r>
            <a:r>
              <a:rPr lang="ru-RU" sz="4300" dirty="0">
                <a:solidFill>
                  <a:schemeClr val="tx2"/>
                </a:solidFill>
              </a:rPr>
              <a:t> </a:t>
            </a:r>
            <a:r>
              <a:rPr lang="ru-RU" sz="4300" dirty="0" err="1">
                <a:solidFill>
                  <a:schemeClr val="tx2"/>
                </a:solidFill>
              </a:rPr>
              <a:t>към</a:t>
            </a:r>
            <a:r>
              <a:rPr lang="ru-RU" sz="4300" dirty="0">
                <a:solidFill>
                  <a:schemeClr val="tx2"/>
                </a:solidFill>
              </a:rPr>
              <a:t> БИМИС (фаза 2), </a:t>
            </a:r>
            <a:r>
              <a:rPr lang="ru-RU" sz="4300" dirty="0" err="1">
                <a:solidFill>
                  <a:schemeClr val="tx2"/>
                </a:solidFill>
              </a:rPr>
              <a:t>произтичащи</a:t>
            </a:r>
            <a:r>
              <a:rPr lang="ru-RU" sz="4300" dirty="0">
                <a:solidFill>
                  <a:schemeClr val="tx2"/>
                </a:solidFill>
              </a:rPr>
              <a:t> от </a:t>
            </a:r>
            <a:r>
              <a:rPr lang="ru-RU" sz="4300" dirty="0" err="1">
                <a:solidFill>
                  <a:schemeClr val="tx2"/>
                </a:solidFill>
              </a:rPr>
              <a:t>Митническия</a:t>
            </a:r>
            <a:r>
              <a:rPr lang="ru-RU" sz="4300" dirty="0">
                <a:solidFill>
                  <a:schemeClr val="tx2"/>
                </a:solidFill>
              </a:rPr>
              <a:t> Кодекс на </a:t>
            </a:r>
            <a:r>
              <a:rPr lang="ru-RU" sz="4300" dirty="0" err="1">
                <a:solidFill>
                  <a:schemeClr val="tx2"/>
                </a:solidFill>
              </a:rPr>
              <a:t>Съюза</a:t>
            </a:r>
            <a:r>
              <a:rPr lang="ru-RU" sz="4300" dirty="0">
                <a:solidFill>
                  <a:schemeClr val="tx2"/>
                </a:solidFill>
              </a:rPr>
              <a:t> (Регламент (ЕС) №952/2013, приложим от 01.05.2016 г.);</a:t>
            </a:r>
          </a:p>
          <a:p>
            <a:r>
              <a:rPr lang="ru-RU" sz="4300" dirty="0" err="1">
                <a:solidFill>
                  <a:schemeClr val="tx2"/>
                </a:solidFill>
              </a:rPr>
              <a:t>Реализиране</a:t>
            </a:r>
            <a:r>
              <a:rPr lang="ru-RU" sz="4300" dirty="0">
                <a:solidFill>
                  <a:schemeClr val="tx2"/>
                </a:solidFill>
              </a:rPr>
              <a:t> на </a:t>
            </a:r>
            <a:r>
              <a:rPr lang="ru-RU" sz="4300" dirty="0" err="1">
                <a:solidFill>
                  <a:schemeClr val="tx2"/>
                </a:solidFill>
              </a:rPr>
              <a:t>национални</a:t>
            </a:r>
            <a:r>
              <a:rPr lang="ru-RU" sz="4300" dirty="0">
                <a:solidFill>
                  <a:schemeClr val="tx2"/>
                </a:solidFill>
              </a:rPr>
              <a:t> </a:t>
            </a:r>
            <a:r>
              <a:rPr lang="ru-RU" sz="4300" dirty="0" err="1">
                <a:solidFill>
                  <a:schemeClr val="tx2"/>
                </a:solidFill>
              </a:rPr>
              <a:t>функционални</a:t>
            </a:r>
            <a:r>
              <a:rPr lang="ru-RU" sz="4300" dirty="0">
                <a:solidFill>
                  <a:schemeClr val="tx2"/>
                </a:solidFill>
              </a:rPr>
              <a:t> </a:t>
            </a:r>
            <a:r>
              <a:rPr lang="ru-RU" sz="4300" dirty="0" err="1">
                <a:solidFill>
                  <a:schemeClr val="tx2"/>
                </a:solidFill>
              </a:rPr>
              <a:t>изисквания</a:t>
            </a:r>
            <a:r>
              <a:rPr lang="ru-RU" sz="4300" dirty="0">
                <a:solidFill>
                  <a:schemeClr val="tx2"/>
                </a:solidFill>
              </a:rPr>
              <a:t> </a:t>
            </a:r>
            <a:r>
              <a:rPr lang="ru-RU" sz="4300" dirty="0" err="1">
                <a:solidFill>
                  <a:schemeClr val="tx2"/>
                </a:solidFill>
              </a:rPr>
              <a:t>към</a:t>
            </a:r>
            <a:r>
              <a:rPr lang="ru-RU" sz="4300" dirty="0">
                <a:solidFill>
                  <a:schemeClr val="tx2"/>
                </a:solidFill>
              </a:rPr>
              <a:t> БИМИС (фаза 2).</a:t>
            </a:r>
          </a:p>
          <a:p>
            <a:endParaRPr lang="bg-BG" dirty="0"/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8983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171"/>
            <a:ext cx="8229600" cy="496605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tx2"/>
                </a:solidFill>
              </a:rPr>
              <a:t>Специфични</a:t>
            </a:r>
            <a:r>
              <a:rPr lang="ru-RU" sz="2400" b="1" dirty="0">
                <a:solidFill>
                  <a:schemeClr val="tx2"/>
                </a:solidFill>
              </a:rPr>
              <a:t> цели на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1</a:t>
            </a: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72816"/>
            <a:ext cx="8712968" cy="4207863"/>
          </a:xfrm>
        </p:spPr>
        <p:txBody>
          <a:bodyPr>
            <a:normAutofit fontScale="55000" lnSpcReduction="20000"/>
          </a:bodyPr>
          <a:lstStyle/>
          <a:p>
            <a:r>
              <a:rPr lang="ru-RU" sz="4300" dirty="0" err="1">
                <a:solidFill>
                  <a:schemeClr val="tx2"/>
                </a:solidFill>
              </a:rPr>
              <a:t>Подобряване</a:t>
            </a:r>
            <a:r>
              <a:rPr lang="ru-RU" sz="4300" dirty="0">
                <a:solidFill>
                  <a:schemeClr val="tx2"/>
                </a:solidFill>
              </a:rPr>
              <a:t> на </a:t>
            </a:r>
            <a:r>
              <a:rPr lang="ru-RU" sz="4300" dirty="0" err="1">
                <a:solidFill>
                  <a:schemeClr val="tx2"/>
                </a:solidFill>
              </a:rPr>
              <a:t>процеса</a:t>
            </a:r>
            <a:r>
              <a:rPr lang="ru-RU" sz="4300" dirty="0">
                <a:solidFill>
                  <a:schemeClr val="tx2"/>
                </a:solidFill>
              </a:rPr>
              <a:t> по управление на </a:t>
            </a:r>
            <a:r>
              <a:rPr lang="ru-RU" sz="4300" dirty="0" err="1">
                <a:solidFill>
                  <a:schemeClr val="tx2"/>
                </a:solidFill>
              </a:rPr>
              <a:t>цифрови</a:t>
            </a:r>
            <a:r>
              <a:rPr lang="ru-RU" sz="4300" dirty="0">
                <a:solidFill>
                  <a:schemeClr val="tx2"/>
                </a:solidFill>
              </a:rPr>
              <a:t> идентичности и </a:t>
            </a:r>
            <a:r>
              <a:rPr lang="ru-RU" sz="4300" dirty="0" err="1">
                <a:solidFill>
                  <a:schemeClr val="tx2"/>
                </a:solidFill>
              </a:rPr>
              <a:t>достъп</a:t>
            </a:r>
            <a:r>
              <a:rPr lang="ru-RU" sz="4300" dirty="0">
                <a:solidFill>
                  <a:schemeClr val="tx2"/>
                </a:solidFill>
              </a:rPr>
              <a:t>, чрез </a:t>
            </a:r>
            <a:r>
              <a:rPr lang="ru-RU" sz="4300" dirty="0" err="1">
                <a:solidFill>
                  <a:schemeClr val="tx2"/>
                </a:solidFill>
              </a:rPr>
              <a:t>осигуряване</a:t>
            </a:r>
            <a:r>
              <a:rPr lang="ru-RU" sz="4300" dirty="0">
                <a:solidFill>
                  <a:schemeClr val="tx2"/>
                </a:solidFill>
              </a:rPr>
              <a:t> на: </a:t>
            </a:r>
          </a:p>
          <a:p>
            <a:r>
              <a:rPr lang="ru-RU" sz="4300" dirty="0">
                <a:solidFill>
                  <a:schemeClr val="tx2"/>
                </a:solidFill>
              </a:rPr>
              <a:t>Развитие и </a:t>
            </a:r>
            <a:r>
              <a:rPr lang="ru-RU" sz="4300" dirty="0" err="1">
                <a:solidFill>
                  <a:schemeClr val="tx2"/>
                </a:solidFill>
              </a:rPr>
              <a:t>въвеждане</a:t>
            </a:r>
            <a:r>
              <a:rPr lang="ru-RU" sz="4300" dirty="0">
                <a:solidFill>
                  <a:schemeClr val="tx2"/>
                </a:solidFill>
              </a:rPr>
              <a:t> на </a:t>
            </a:r>
            <a:r>
              <a:rPr lang="ru-RU" sz="4300" dirty="0" err="1">
                <a:solidFill>
                  <a:schemeClr val="tx2"/>
                </a:solidFill>
              </a:rPr>
              <a:t>Институционалната</a:t>
            </a:r>
            <a:r>
              <a:rPr lang="ru-RU" sz="4300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4300" dirty="0" err="1">
                <a:solidFill>
                  <a:schemeClr val="tx2"/>
                </a:solidFill>
              </a:rPr>
              <a:t>Системата</a:t>
            </a:r>
            <a:r>
              <a:rPr lang="ru-RU" sz="4300" dirty="0">
                <a:solidFill>
                  <a:schemeClr val="tx2"/>
                </a:solidFill>
              </a:rPr>
              <a:t> за </a:t>
            </a:r>
            <a:r>
              <a:rPr lang="ru-RU" sz="4300" dirty="0" err="1">
                <a:solidFill>
                  <a:schemeClr val="tx2"/>
                </a:solidFill>
              </a:rPr>
              <a:t>директен</a:t>
            </a:r>
            <a:r>
              <a:rPr lang="ru-RU" sz="4300" dirty="0">
                <a:solidFill>
                  <a:schemeClr val="tx2"/>
                </a:solidFill>
              </a:rPr>
              <a:t> </a:t>
            </a:r>
            <a:r>
              <a:rPr lang="ru-RU" sz="4300" dirty="0" err="1">
                <a:solidFill>
                  <a:schemeClr val="tx2"/>
                </a:solidFill>
              </a:rPr>
              <a:t>достъп</a:t>
            </a:r>
            <a:r>
              <a:rPr lang="ru-RU" sz="4300" dirty="0">
                <a:solidFill>
                  <a:schemeClr val="tx2"/>
                </a:solidFill>
              </a:rPr>
              <a:t> на </a:t>
            </a:r>
            <a:r>
              <a:rPr lang="ru-RU" sz="4300" dirty="0" err="1">
                <a:solidFill>
                  <a:schemeClr val="tx2"/>
                </a:solidFill>
              </a:rPr>
              <a:t>търговците</a:t>
            </a:r>
            <a:r>
              <a:rPr lang="ru-RU" sz="4300" dirty="0">
                <a:solidFill>
                  <a:schemeClr val="tx2"/>
                </a:solidFill>
              </a:rPr>
              <a:t> до </a:t>
            </a:r>
            <a:r>
              <a:rPr lang="ru-RU" sz="4300" dirty="0" err="1">
                <a:solidFill>
                  <a:schemeClr val="tx2"/>
                </a:solidFill>
              </a:rPr>
              <a:t>европейските</a:t>
            </a:r>
            <a:r>
              <a:rPr lang="ru-RU" sz="4300" dirty="0">
                <a:solidFill>
                  <a:schemeClr val="tx2"/>
                </a:solidFill>
              </a:rPr>
              <a:t> ИС - UUM&amp;DS, </a:t>
            </a:r>
            <a:r>
              <a:rPr lang="ru-RU" sz="4300" dirty="0" err="1">
                <a:solidFill>
                  <a:schemeClr val="tx2"/>
                </a:solidFill>
              </a:rPr>
              <a:t>Release</a:t>
            </a:r>
            <a:r>
              <a:rPr lang="ru-RU" sz="4300" dirty="0">
                <a:solidFill>
                  <a:schemeClr val="tx2"/>
                </a:solidFill>
              </a:rPr>
              <a:t> 2.0. </a:t>
            </a:r>
          </a:p>
          <a:p>
            <a:r>
              <a:rPr lang="ru-RU" sz="4300" dirty="0" err="1">
                <a:solidFill>
                  <a:schemeClr val="tx2"/>
                </a:solidFill>
              </a:rPr>
              <a:t>Възможност</a:t>
            </a:r>
            <a:r>
              <a:rPr lang="ru-RU" sz="4300" dirty="0">
                <a:solidFill>
                  <a:schemeClr val="tx2"/>
                </a:solidFill>
              </a:rPr>
              <a:t> за </a:t>
            </a:r>
            <a:r>
              <a:rPr lang="ru-RU" sz="4300" dirty="0" err="1">
                <a:solidFill>
                  <a:schemeClr val="tx2"/>
                </a:solidFill>
              </a:rPr>
              <a:t>съвместна</a:t>
            </a:r>
            <a:r>
              <a:rPr lang="ru-RU" sz="4300" dirty="0">
                <a:solidFill>
                  <a:schemeClr val="tx2"/>
                </a:solidFill>
              </a:rPr>
              <a:t> работа </a:t>
            </a:r>
            <a:r>
              <a:rPr lang="ru-RU" sz="4300" dirty="0" err="1">
                <a:solidFill>
                  <a:schemeClr val="tx2"/>
                </a:solidFill>
              </a:rPr>
              <a:t>със</a:t>
            </a:r>
            <a:r>
              <a:rPr lang="ru-RU" sz="4300" dirty="0">
                <a:solidFill>
                  <a:schemeClr val="tx2"/>
                </a:solidFill>
              </a:rPr>
              <a:t> </a:t>
            </a:r>
            <a:r>
              <a:rPr lang="ru-RU" sz="4300" dirty="0" err="1">
                <a:solidFill>
                  <a:schemeClr val="tx2"/>
                </a:solidFill>
              </a:rPr>
              <a:t>системите</a:t>
            </a:r>
            <a:r>
              <a:rPr lang="ru-RU" sz="4300" dirty="0">
                <a:solidFill>
                  <a:schemeClr val="tx2"/>
                </a:solidFill>
              </a:rPr>
              <a:t> на ЕК и </a:t>
            </a:r>
            <a:r>
              <a:rPr lang="ru-RU" sz="4300" dirty="0" err="1">
                <a:solidFill>
                  <a:schemeClr val="tx2"/>
                </a:solidFill>
              </a:rPr>
              <a:t>висока</a:t>
            </a:r>
            <a:r>
              <a:rPr lang="ru-RU" sz="4300" dirty="0">
                <a:solidFill>
                  <a:schemeClr val="tx2"/>
                </a:solidFill>
              </a:rPr>
              <a:t> степен на </a:t>
            </a:r>
            <a:r>
              <a:rPr lang="ru-RU" sz="4300" dirty="0" err="1">
                <a:solidFill>
                  <a:schemeClr val="tx2"/>
                </a:solidFill>
              </a:rPr>
              <a:t>сигурност</a:t>
            </a:r>
            <a:r>
              <a:rPr lang="ru-RU" sz="4300" dirty="0">
                <a:solidFill>
                  <a:schemeClr val="tx2"/>
                </a:solidFill>
              </a:rPr>
              <a:t>, в </a:t>
            </a:r>
            <a:r>
              <a:rPr lang="ru-RU" sz="4300" dirty="0" err="1">
                <a:solidFill>
                  <a:schemeClr val="tx2"/>
                </a:solidFill>
              </a:rPr>
              <a:t>случаите</a:t>
            </a:r>
            <a:r>
              <a:rPr lang="ru-RU" sz="4300" dirty="0">
                <a:solidFill>
                  <a:schemeClr val="tx2"/>
                </a:solidFill>
              </a:rPr>
              <a:t> на S2S </a:t>
            </a:r>
            <a:r>
              <a:rPr lang="ru-RU" sz="4300" dirty="0" err="1">
                <a:solidFill>
                  <a:schemeClr val="tx2"/>
                </a:solidFill>
              </a:rPr>
              <a:t>комуникация</a:t>
            </a:r>
            <a:r>
              <a:rPr lang="ru-RU" sz="4300" dirty="0">
                <a:solidFill>
                  <a:schemeClr val="tx2"/>
                </a:solidFill>
              </a:rPr>
              <a:t> </a:t>
            </a:r>
          </a:p>
          <a:p>
            <a:r>
              <a:rPr lang="ru-RU" sz="4300" dirty="0" err="1">
                <a:solidFill>
                  <a:schemeClr val="tx2"/>
                </a:solidFill>
              </a:rPr>
              <a:t>Надграждане</a:t>
            </a:r>
            <a:r>
              <a:rPr lang="ru-RU" sz="4300" dirty="0">
                <a:solidFill>
                  <a:schemeClr val="tx2"/>
                </a:solidFill>
              </a:rPr>
              <a:t> на </a:t>
            </a:r>
            <a:r>
              <a:rPr lang="ru-RU" sz="4300" dirty="0" err="1">
                <a:solidFill>
                  <a:schemeClr val="tx2"/>
                </a:solidFill>
              </a:rPr>
              <a:t>съществуващото</a:t>
            </a:r>
            <a:r>
              <a:rPr lang="ru-RU" sz="4300" dirty="0">
                <a:solidFill>
                  <a:schemeClr val="tx2"/>
                </a:solidFill>
              </a:rPr>
              <a:t> вече решение за управление на </a:t>
            </a:r>
            <a:r>
              <a:rPr lang="ru-RU" sz="4300" dirty="0" err="1">
                <a:solidFill>
                  <a:schemeClr val="tx2"/>
                </a:solidFill>
              </a:rPr>
              <a:t>идентичностите</a:t>
            </a:r>
            <a:r>
              <a:rPr lang="ru-RU" sz="4300" dirty="0">
                <a:solidFill>
                  <a:schemeClr val="tx2"/>
                </a:solidFill>
              </a:rPr>
              <a:t> и </a:t>
            </a:r>
            <a:r>
              <a:rPr lang="ru-RU" sz="4300" dirty="0" err="1">
                <a:solidFill>
                  <a:schemeClr val="tx2"/>
                </a:solidFill>
              </a:rPr>
              <a:t>достъпа</a:t>
            </a:r>
            <a:r>
              <a:rPr lang="ru-RU" sz="4300" dirty="0">
                <a:solidFill>
                  <a:schemeClr val="tx2"/>
                </a:solidFill>
              </a:rPr>
              <a:t>, </a:t>
            </a:r>
            <a:r>
              <a:rPr lang="ru-RU" sz="4300" dirty="0" err="1">
                <a:solidFill>
                  <a:schemeClr val="tx2"/>
                </a:solidFill>
              </a:rPr>
              <a:t>което</a:t>
            </a:r>
            <a:r>
              <a:rPr lang="ru-RU" sz="4300" dirty="0">
                <a:solidFill>
                  <a:schemeClr val="tx2"/>
                </a:solidFill>
              </a:rPr>
              <a:t> е </a:t>
            </a:r>
            <a:r>
              <a:rPr lang="ru-RU" sz="4300" dirty="0" err="1">
                <a:solidFill>
                  <a:schemeClr val="tx2"/>
                </a:solidFill>
              </a:rPr>
              <a:t>изградено</a:t>
            </a:r>
            <a:r>
              <a:rPr lang="ru-RU" sz="4300" dirty="0">
                <a:solidFill>
                  <a:schemeClr val="tx2"/>
                </a:solidFill>
              </a:rPr>
              <a:t> в </a:t>
            </a:r>
            <a:r>
              <a:rPr lang="ru-RU" sz="4300" dirty="0" err="1">
                <a:solidFill>
                  <a:schemeClr val="tx2"/>
                </a:solidFill>
              </a:rPr>
              <a:t>съответствие</a:t>
            </a:r>
            <a:r>
              <a:rPr lang="ru-RU" sz="4300" dirty="0">
                <a:solidFill>
                  <a:schemeClr val="tx2"/>
                </a:solidFill>
              </a:rPr>
              <a:t> с </a:t>
            </a:r>
            <a:r>
              <a:rPr lang="ru-RU" sz="4300" dirty="0" err="1">
                <a:solidFill>
                  <a:schemeClr val="tx2"/>
                </a:solidFill>
              </a:rPr>
              <a:t>изискванията</a:t>
            </a:r>
            <a:r>
              <a:rPr lang="ru-RU" sz="4300" dirty="0">
                <a:solidFill>
                  <a:schemeClr val="tx2"/>
                </a:solidFill>
              </a:rPr>
              <a:t> на UUM&amp;DS </a:t>
            </a:r>
            <a:r>
              <a:rPr lang="ru-RU" sz="4300" dirty="0" err="1">
                <a:solidFill>
                  <a:schemeClr val="tx2"/>
                </a:solidFill>
              </a:rPr>
              <a:t>Release</a:t>
            </a:r>
            <a:r>
              <a:rPr lang="ru-RU" sz="4300" dirty="0">
                <a:solidFill>
                  <a:schemeClr val="tx2"/>
                </a:solidFill>
              </a:rPr>
              <a:t> 1.x и </a:t>
            </a:r>
            <a:r>
              <a:rPr lang="ru-RU" sz="4300" dirty="0" err="1">
                <a:solidFill>
                  <a:schemeClr val="tx2"/>
                </a:solidFill>
              </a:rPr>
              <a:t>обслужва</a:t>
            </a:r>
            <a:r>
              <a:rPr lang="ru-RU" sz="4300" dirty="0">
                <a:solidFill>
                  <a:schemeClr val="tx2"/>
                </a:solidFill>
              </a:rPr>
              <a:t> </a:t>
            </a:r>
            <a:r>
              <a:rPr lang="ru-RU" sz="4300" dirty="0" err="1">
                <a:solidFill>
                  <a:schemeClr val="tx2"/>
                </a:solidFill>
              </a:rPr>
              <a:t>основно</a:t>
            </a:r>
            <a:r>
              <a:rPr lang="ru-RU" sz="4300" dirty="0">
                <a:solidFill>
                  <a:schemeClr val="tx2"/>
                </a:solidFill>
              </a:rPr>
              <a:t> U2S </a:t>
            </a:r>
            <a:r>
              <a:rPr lang="ru-RU" sz="4300" dirty="0" err="1">
                <a:solidFill>
                  <a:schemeClr val="tx2"/>
                </a:solidFill>
              </a:rPr>
              <a:t>комуникацията</a:t>
            </a:r>
            <a:r>
              <a:rPr lang="ru-RU" sz="4300" dirty="0">
                <a:solidFill>
                  <a:schemeClr val="tx2"/>
                </a:solidFill>
              </a:rPr>
              <a:t>, за </a:t>
            </a:r>
            <a:r>
              <a:rPr lang="ru-RU" sz="4300" dirty="0" err="1">
                <a:solidFill>
                  <a:schemeClr val="tx2"/>
                </a:solidFill>
              </a:rPr>
              <a:t>постигане</a:t>
            </a:r>
            <a:r>
              <a:rPr lang="ru-RU" sz="4300" dirty="0">
                <a:solidFill>
                  <a:schemeClr val="tx2"/>
                </a:solidFill>
              </a:rPr>
              <a:t> на </a:t>
            </a:r>
            <a:r>
              <a:rPr lang="ru-RU" sz="4300" dirty="0" err="1">
                <a:solidFill>
                  <a:schemeClr val="tx2"/>
                </a:solidFill>
              </a:rPr>
              <a:t>оптимална</a:t>
            </a:r>
            <a:r>
              <a:rPr lang="ru-RU" sz="4300" dirty="0">
                <a:solidFill>
                  <a:schemeClr val="tx2"/>
                </a:solidFill>
              </a:rPr>
              <a:t> </a:t>
            </a:r>
            <a:r>
              <a:rPr lang="ru-RU" sz="4300" dirty="0" err="1">
                <a:solidFill>
                  <a:schemeClr val="tx2"/>
                </a:solidFill>
              </a:rPr>
              <a:t>ефективност</a:t>
            </a:r>
            <a:r>
              <a:rPr lang="ru-RU" sz="4300" dirty="0">
                <a:solidFill>
                  <a:schemeClr val="tx2"/>
                </a:solidFill>
              </a:rPr>
              <a:t>, </a:t>
            </a:r>
            <a:r>
              <a:rPr lang="ru-RU" sz="4300" dirty="0" err="1">
                <a:solidFill>
                  <a:schemeClr val="tx2"/>
                </a:solidFill>
              </a:rPr>
              <a:t>ефикасност</a:t>
            </a:r>
            <a:r>
              <a:rPr lang="ru-RU" sz="4300" dirty="0">
                <a:solidFill>
                  <a:schemeClr val="tx2"/>
                </a:solidFill>
              </a:rPr>
              <a:t> и </a:t>
            </a:r>
            <a:r>
              <a:rPr lang="ru-RU" sz="4300" dirty="0" err="1">
                <a:solidFill>
                  <a:schemeClr val="tx2"/>
                </a:solidFill>
              </a:rPr>
              <a:t>сигурност</a:t>
            </a:r>
            <a:r>
              <a:rPr lang="ru-RU" sz="4300" dirty="0">
                <a:solidFill>
                  <a:schemeClr val="tx2"/>
                </a:solidFill>
              </a:rPr>
              <a:t> в </a:t>
            </a:r>
            <a:r>
              <a:rPr lang="ru-RU" sz="4300" dirty="0" err="1">
                <a:solidFill>
                  <a:schemeClr val="tx2"/>
                </a:solidFill>
              </a:rPr>
              <a:t>случаите</a:t>
            </a:r>
            <a:r>
              <a:rPr lang="ru-RU" sz="4300" dirty="0">
                <a:solidFill>
                  <a:schemeClr val="tx2"/>
                </a:solidFill>
              </a:rPr>
              <a:t> на S2S </a:t>
            </a:r>
            <a:r>
              <a:rPr lang="ru-RU" sz="4300" dirty="0" err="1">
                <a:solidFill>
                  <a:schemeClr val="tx2"/>
                </a:solidFill>
              </a:rPr>
              <a:t>комуникация</a:t>
            </a:r>
            <a:endParaRPr lang="ru-RU" sz="4300" dirty="0">
              <a:solidFill>
                <a:schemeClr val="tx2"/>
              </a:solidFill>
            </a:endParaRPr>
          </a:p>
          <a:p>
            <a:endParaRPr lang="bg-BG" dirty="0"/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509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171"/>
            <a:ext cx="8229600" cy="568613"/>
          </a:xfrm>
        </p:spPr>
        <p:txBody>
          <a:bodyPr>
            <a:normAutofit/>
          </a:bodyPr>
          <a:lstStyle/>
          <a:p>
            <a:r>
              <a:rPr lang="ru-RU" sz="2400" b="1" dirty="0" err="1">
                <a:solidFill>
                  <a:schemeClr val="tx2"/>
                </a:solidFill>
              </a:rPr>
              <a:t>Очаквани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резултати</a:t>
            </a:r>
            <a:r>
              <a:rPr lang="ru-RU" sz="2400" b="1" dirty="0">
                <a:solidFill>
                  <a:schemeClr val="tx2"/>
                </a:solidFill>
              </a:rPr>
              <a:t> от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1</a:t>
            </a:r>
            <a:endParaRPr lang="bg-BG" sz="2400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72816"/>
            <a:ext cx="8229600" cy="4207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tx2"/>
                </a:solidFill>
              </a:rPr>
              <a:t>За </a:t>
            </a:r>
            <a:r>
              <a:rPr lang="ru-RU" sz="2400" b="1" dirty="0" err="1">
                <a:solidFill>
                  <a:schemeClr val="tx2"/>
                </a:solidFill>
              </a:rPr>
              <a:t>основна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дейност</a:t>
            </a:r>
            <a:r>
              <a:rPr lang="ru-RU" sz="2400" b="1" dirty="0">
                <a:solidFill>
                  <a:schemeClr val="tx2"/>
                </a:solidFill>
              </a:rPr>
              <a:t> 1 „Развитие на </a:t>
            </a:r>
            <a:r>
              <a:rPr lang="ru-RU" sz="2400" b="1" dirty="0" err="1">
                <a:solidFill>
                  <a:schemeClr val="tx2"/>
                </a:solidFill>
              </a:rPr>
              <a:t>Институционалната</a:t>
            </a:r>
            <a:r>
              <a:rPr lang="ru-RU" sz="2400" b="1" dirty="0">
                <a:solidFill>
                  <a:schemeClr val="tx2"/>
                </a:solidFill>
              </a:rPr>
              <a:t> архитектура на АМ по отношение на </a:t>
            </a:r>
            <a:r>
              <a:rPr lang="ru-RU" sz="2400" b="1" dirty="0" err="1">
                <a:solidFill>
                  <a:schemeClr val="tx2"/>
                </a:solidFill>
              </a:rPr>
              <a:t>Системата</a:t>
            </a:r>
            <a:r>
              <a:rPr lang="ru-RU" sz="2400" b="1" dirty="0">
                <a:solidFill>
                  <a:schemeClr val="tx2"/>
                </a:solidFill>
              </a:rPr>
              <a:t> за </a:t>
            </a:r>
            <a:r>
              <a:rPr lang="ru-RU" sz="2400" b="1" dirty="0" err="1">
                <a:solidFill>
                  <a:schemeClr val="tx2"/>
                </a:solidFill>
              </a:rPr>
              <a:t>директен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достъп</a:t>
            </a:r>
            <a:r>
              <a:rPr lang="ru-RU" sz="2400" b="1" dirty="0">
                <a:solidFill>
                  <a:schemeClr val="tx2"/>
                </a:solidFill>
              </a:rPr>
              <a:t> на </a:t>
            </a:r>
            <a:r>
              <a:rPr lang="ru-RU" sz="2400" b="1" dirty="0" err="1">
                <a:solidFill>
                  <a:schemeClr val="tx2"/>
                </a:solidFill>
              </a:rPr>
              <a:t>търговците</a:t>
            </a:r>
            <a:r>
              <a:rPr lang="ru-RU" sz="2400" b="1" dirty="0">
                <a:solidFill>
                  <a:schemeClr val="tx2"/>
                </a:solidFill>
              </a:rPr>
              <a:t> до </a:t>
            </a:r>
            <a:r>
              <a:rPr lang="ru-RU" sz="2400" b="1" dirty="0" err="1">
                <a:solidFill>
                  <a:schemeClr val="tx2"/>
                </a:solidFill>
              </a:rPr>
              <a:t>европейските</a:t>
            </a:r>
            <a:r>
              <a:rPr lang="ru-RU" sz="2400" b="1" dirty="0">
                <a:solidFill>
                  <a:schemeClr val="tx2"/>
                </a:solidFill>
              </a:rPr>
              <a:t> ИС - UUM&amp;DS, </a:t>
            </a:r>
            <a:r>
              <a:rPr lang="ru-RU" sz="2400" b="1" dirty="0" err="1">
                <a:solidFill>
                  <a:schemeClr val="tx2"/>
                </a:solidFill>
              </a:rPr>
              <a:t>Release</a:t>
            </a:r>
            <a:r>
              <a:rPr lang="ru-RU" sz="2400" b="1" dirty="0">
                <a:solidFill>
                  <a:schemeClr val="tx2"/>
                </a:solidFill>
              </a:rPr>
              <a:t> 2 “:</a:t>
            </a:r>
          </a:p>
          <a:p>
            <a:r>
              <a:rPr lang="ru-RU" sz="2400" dirty="0">
                <a:solidFill>
                  <a:schemeClr val="tx2"/>
                </a:solidFill>
              </a:rPr>
              <a:t>Развита Бизнес архитектура </a:t>
            </a:r>
          </a:p>
          <a:p>
            <a:r>
              <a:rPr lang="ru-RU" sz="2400" dirty="0">
                <a:solidFill>
                  <a:schemeClr val="tx2"/>
                </a:solidFill>
              </a:rPr>
              <a:t>Развита Архитектура на </a:t>
            </a:r>
            <a:r>
              <a:rPr lang="ru-RU" sz="2400" dirty="0" err="1">
                <a:solidFill>
                  <a:schemeClr val="tx2"/>
                </a:solidFill>
              </a:rPr>
              <a:t>данните</a:t>
            </a:r>
            <a:endParaRPr lang="ru-RU" sz="2400" dirty="0">
              <a:solidFill>
                <a:schemeClr val="tx2"/>
              </a:solidFill>
            </a:endParaRPr>
          </a:p>
          <a:p>
            <a:r>
              <a:rPr lang="ru-RU" sz="2400" dirty="0">
                <a:solidFill>
                  <a:schemeClr val="tx2"/>
                </a:solidFill>
              </a:rPr>
              <a:t>Развита Архитектура на </a:t>
            </a:r>
            <a:r>
              <a:rPr lang="ru-RU" sz="2400" dirty="0" err="1">
                <a:solidFill>
                  <a:schemeClr val="tx2"/>
                </a:solidFill>
              </a:rPr>
              <a:t>приложенията</a:t>
            </a:r>
            <a:endParaRPr lang="ru-RU" sz="2400" dirty="0">
              <a:solidFill>
                <a:schemeClr val="tx2"/>
              </a:solidFill>
            </a:endParaRPr>
          </a:p>
          <a:p>
            <a:r>
              <a:rPr lang="ru-RU" sz="2400" dirty="0">
                <a:solidFill>
                  <a:schemeClr val="tx2"/>
                </a:solidFill>
              </a:rPr>
              <a:t>Развита Технологична архитектура </a:t>
            </a:r>
          </a:p>
          <a:p>
            <a:pPr marL="0" indent="0" algn="just">
              <a:buNone/>
            </a:pPr>
            <a:endParaRPr lang="ru-RU" sz="2800" dirty="0"/>
          </a:p>
          <a:p>
            <a:endParaRPr lang="bg-BG" dirty="0"/>
          </a:p>
        </p:txBody>
      </p:sp>
      <p:pic>
        <p:nvPicPr>
          <p:cNvPr id="4" name="Picture 5" descr="Gravis_logo_675px.png">
            <a:extLst>
              <a:ext uri="{FF2B5EF4-FFF2-40B4-BE49-F238E27FC236}">
                <a16:creationId xmlns:a16="http://schemas.microsoft.com/office/drawing/2014/main" xmlns="" id="{C4BBEBF6-C63E-4E17-B46E-C7B5B9B847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2" y="692696"/>
            <a:ext cx="1403176" cy="390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2930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1853</Words>
  <Application>Microsoft Office PowerPoint</Application>
  <PresentationFormat>On-screen Show (4:3)</PresentationFormat>
  <Paragraphs>91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тема</vt:lpstr>
      <vt:lpstr>Проект: „Надграждане на основните системи на Агенция "Митници" за предоставяне на данни и услуги – БИМИС (фаза 2)“</vt:lpstr>
      <vt:lpstr>Стратегия за изпълнение на дейности 1 и 2 </vt:lpstr>
      <vt:lpstr>Стратегия за изпълнение на дейности 1 и 2 </vt:lpstr>
      <vt:lpstr>Стратегия за изпълнение на дейности 1 и 2 </vt:lpstr>
      <vt:lpstr>Обща цел на проекта</vt:lpstr>
      <vt:lpstr>Дейност 1</vt:lpstr>
      <vt:lpstr>Специфични цели на Дейност 1</vt:lpstr>
      <vt:lpstr>Специфични цели на Дейност 1</vt:lpstr>
      <vt:lpstr>Очаквани резултати от Дейност 1</vt:lpstr>
      <vt:lpstr>Очаквани резултати от Дейност 1</vt:lpstr>
      <vt:lpstr>Очаквани резултати от Дейност 1</vt:lpstr>
      <vt:lpstr>Очаквани ползи/ефекти от Дейност 1</vt:lpstr>
      <vt:lpstr>Дейност 2</vt:lpstr>
      <vt:lpstr>Специфични цели на Дейност 2</vt:lpstr>
      <vt:lpstr>Очаквани резултати от Дейност 2</vt:lpstr>
      <vt:lpstr>Очаквани резултати от Дейност 2</vt:lpstr>
      <vt:lpstr>Очаквани резултати от Дейност 2</vt:lpstr>
      <vt:lpstr>Очаквани резултати от Дейност 2</vt:lpstr>
      <vt:lpstr>Очаквани ползи/ефекти от Дейност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Genova</cp:lastModifiedBy>
  <cp:revision>20</cp:revision>
  <dcterms:created xsi:type="dcterms:W3CDTF">2020-05-12T09:06:58Z</dcterms:created>
  <dcterms:modified xsi:type="dcterms:W3CDTF">2020-06-19T11:07:55Z</dcterms:modified>
</cp:coreProperties>
</file>