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79" r:id="rId6"/>
    <p:sldId id="278" r:id="rId7"/>
    <p:sldId id="283" r:id="rId8"/>
    <p:sldId id="280" r:id="rId9"/>
    <p:sldId id="285" r:id="rId10"/>
    <p:sldId id="261" r:id="rId11"/>
    <p:sldId id="265" r:id="rId12"/>
    <p:sldId id="266" r:id="rId13"/>
    <p:sldId id="275" r:id="rId14"/>
    <p:sldId id="263" r:id="rId15"/>
    <p:sldId id="260" r:id="rId16"/>
    <p:sldId id="274" r:id="rId17"/>
    <p:sldId id="269" r:id="rId18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73" d="100"/>
          <a:sy n="73" d="100"/>
        </p:scale>
        <p:origin x="-1794" y="-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866191-5F95-4FEE-850D-5C33C1880AED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23812F-3BE7-4E64-AEA7-42C419FEF0E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409602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dirty="0" smtClean="0"/>
              <a:t>Вече сме над 500 /ще питам ЧР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3812F-3BE7-4E64-AEA7-42C419FEF0E2}" type="slidenum">
              <a:rPr lang="bg-BG" smtClean="0"/>
              <a:t>3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0614254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dirty="0" smtClean="0"/>
              <a:t>Да напишем,</a:t>
            </a:r>
            <a:r>
              <a:rPr lang="bg-BG" baseline="0" dirty="0" smtClean="0"/>
              <a:t> че са само служители на АМ?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3812F-3BE7-4E64-AEA7-42C419FEF0E2}" type="slidenum">
              <a:rPr lang="bg-BG" smtClean="0"/>
              <a:t>15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3214255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dirty="0" smtClean="0"/>
              <a:t>Това със СУИД остава ли?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3812F-3BE7-4E64-AEA7-42C419FEF0E2}" type="slidenum">
              <a:rPr lang="bg-BG" smtClean="0"/>
              <a:t>16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47976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 smtClean="0"/>
              <a:t>Щракнете, за да редактирате стила на подзаглавията в образеца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7" name="Контейнер за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8" name="Контейнер за долния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Контейнер за номер н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4" name="Контейнер за долния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3" name="Контейнер за долния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323528" y="764704"/>
            <a:ext cx="8280920" cy="4032448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2000" b="1" u="sng" dirty="0" smtClean="0">
                <a:solidFill>
                  <a:schemeClr val="tx2"/>
                </a:solidFill>
              </a:rPr>
              <a:t>ДЕЙНОСТ 3:</a:t>
            </a:r>
            <a:r>
              <a:rPr lang="ru-RU" sz="2000" b="1" u="sng" dirty="0">
                <a:solidFill>
                  <a:schemeClr val="tx2"/>
                </a:solidFill>
              </a:rPr>
              <a:t/>
            </a:r>
            <a:br>
              <a:rPr lang="ru-RU" sz="2000" b="1" u="sng" dirty="0">
                <a:solidFill>
                  <a:schemeClr val="tx2"/>
                </a:solidFill>
              </a:rPr>
            </a:br>
            <a:r>
              <a:rPr lang="ru-RU" sz="2000" b="1" dirty="0">
                <a:solidFill>
                  <a:schemeClr val="tx2"/>
                </a:solidFill>
              </a:rPr>
              <a:t> </a:t>
            </a:r>
            <a:r>
              <a:rPr lang="ru-RU" sz="2000" b="1" dirty="0" smtClean="0">
                <a:solidFill>
                  <a:schemeClr val="tx2"/>
                </a:solidFill>
              </a:rPr>
              <a:t>„Развитие </a:t>
            </a:r>
            <a:r>
              <a:rPr lang="ru-RU" sz="2000" b="1" dirty="0">
                <a:solidFill>
                  <a:schemeClr val="tx2"/>
                </a:solidFill>
              </a:rPr>
              <a:t>на Институционалната архитектура на АМ по отношение на модул „Анализ на риска“, модул „Обработване на рискова информация“, модул АНП, модул „Декларация за парични средства“ и модул РЕЗМА, авт. събиране на задълженията и изграждане интерфейс за връзка с RegiX</a:t>
            </a:r>
            <a:r>
              <a:rPr lang="ru-RU" sz="2000" b="1" dirty="0" smtClean="0">
                <a:solidFill>
                  <a:schemeClr val="tx2"/>
                </a:solidFill>
              </a:rPr>
              <a:t>“.</a:t>
            </a:r>
            <a:br>
              <a:rPr lang="ru-RU" sz="2000" b="1" dirty="0" smtClean="0">
                <a:solidFill>
                  <a:schemeClr val="tx2"/>
                </a:solidFill>
              </a:rPr>
            </a:br>
            <a:r>
              <a:rPr lang="ru-RU" sz="2200" b="1" dirty="0" smtClean="0">
                <a:solidFill>
                  <a:schemeClr val="tx2"/>
                </a:solidFill>
              </a:rPr>
              <a:t>И</a:t>
            </a:r>
            <a:br>
              <a:rPr lang="ru-RU" sz="2200" b="1" dirty="0" smtClean="0">
                <a:solidFill>
                  <a:schemeClr val="tx2"/>
                </a:solidFill>
              </a:rPr>
            </a:br>
            <a:r>
              <a:rPr lang="ru-RU" sz="2000" b="1" u="sng" dirty="0">
                <a:solidFill>
                  <a:schemeClr val="tx2"/>
                </a:solidFill>
              </a:rPr>
              <a:t>ДЕЙНОСТ 4:</a:t>
            </a:r>
            <a:br>
              <a:rPr lang="ru-RU" sz="2000" b="1" u="sng" dirty="0">
                <a:solidFill>
                  <a:schemeClr val="tx2"/>
                </a:solidFill>
              </a:rPr>
            </a:br>
            <a:r>
              <a:rPr lang="ru-RU" sz="2000" b="1" dirty="0">
                <a:solidFill>
                  <a:schemeClr val="tx2"/>
                </a:solidFill>
              </a:rPr>
              <a:t> </a:t>
            </a:r>
            <a:r>
              <a:rPr lang="ru-RU" sz="2000" b="1" dirty="0" smtClean="0">
                <a:solidFill>
                  <a:schemeClr val="tx2"/>
                </a:solidFill>
              </a:rPr>
              <a:t>„Развитие </a:t>
            </a:r>
            <a:r>
              <a:rPr lang="ru-RU" sz="2000" b="1" dirty="0">
                <a:solidFill>
                  <a:schemeClr val="tx2"/>
                </a:solidFill>
              </a:rPr>
              <a:t>и въвеждане на Институционалната архитектура на АМ за митнически процеси, свързани с разширяване на склада от данни (Data Warehouse) по отношение на справочно-аналитичните изисквания на целева област „Развитие на митническата информационна система–БИМИС 2020“ и по-конкретно, по отношение на МИСВ, МЗ, МИСТ и МИСИ (етап 2.2. от Концепцията за развитие на справочно-аналитична платформа на АМ)”</a:t>
            </a:r>
            <a:br>
              <a:rPr lang="ru-RU" sz="2000" b="1" dirty="0">
                <a:solidFill>
                  <a:schemeClr val="tx2"/>
                </a:solidFill>
              </a:rPr>
            </a:br>
            <a:r>
              <a:rPr lang="ru-RU" sz="2200" dirty="0" smtClean="0"/>
              <a:t/>
            </a:r>
            <a:br>
              <a:rPr lang="ru-RU" sz="2200" dirty="0" smtClean="0"/>
            </a:br>
            <a:endParaRPr lang="bg-BG" sz="2200" dirty="0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807362" y="4941168"/>
            <a:ext cx="7304856" cy="504056"/>
          </a:xfrm>
        </p:spPr>
        <p:txBody>
          <a:bodyPr>
            <a:normAutofit fontScale="55000" lnSpcReduction="20000"/>
          </a:bodyPr>
          <a:lstStyle/>
          <a:p>
            <a:r>
              <a:rPr lang="bg-BG" sz="2400" b="1" dirty="0"/>
              <a:t>ИЗПЪЛНИТЕЛ: „ИНФОРМАЦИОННО ОБСЛУЖВАНЕ“ АД</a:t>
            </a:r>
            <a:r>
              <a:rPr lang="bg-BG" dirty="0"/>
              <a:t/>
            </a:r>
            <a:br>
              <a:rPr lang="bg-BG" dirty="0"/>
            </a:br>
            <a:endParaRPr lang="bg-B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bg-BG" sz="2400" b="1" i="1" u="sng" dirty="0">
                <a:solidFill>
                  <a:schemeClr val="tx2"/>
                </a:solidFill>
              </a:rPr>
              <a:t>ДЕЙНОСТ 3:</a:t>
            </a:r>
            <a:endParaRPr lang="en-US" sz="2400" b="1" i="1" u="sng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00" y="1052736"/>
            <a:ext cx="8229600" cy="53614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/>
              <a:t> </a:t>
            </a:r>
            <a:r>
              <a:rPr lang="ru-RU" sz="1800" dirty="0">
                <a:solidFill>
                  <a:schemeClr val="tx2"/>
                </a:solidFill>
              </a:rPr>
              <a:t>„</a:t>
            </a:r>
            <a:r>
              <a:rPr lang="ru-RU" sz="1800" b="1" dirty="0">
                <a:solidFill>
                  <a:schemeClr val="tx2"/>
                </a:solidFill>
              </a:rPr>
              <a:t>Развитие на Институционалната архитектура на АМ по отношение на модул „Анализ на риска“, модул „Обработване на рискова информация“, модул АНП, модул „Декларация за парични средства“ и модул РЕЗМА, авт. събиране на задълженията и изграждане интерфейс за връзка с </a:t>
            </a:r>
            <a:r>
              <a:rPr lang="ru-RU" sz="1800" b="1" dirty="0" smtClean="0">
                <a:solidFill>
                  <a:schemeClr val="tx2"/>
                </a:solidFill>
              </a:rPr>
              <a:t>RegiX“</a:t>
            </a:r>
            <a:r>
              <a:rPr lang="bg-BG" sz="1600" dirty="0">
                <a:solidFill>
                  <a:schemeClr val="tx2"/>
                </a:solidFill>
              </a:rPr>
              <a:t>с изпълнението на следните основни </a:t>
            </a:r>
            <a:r>
              <a:rPr lang="bg-BG" sz="1600" dirty="0" smtClean="0">
                <a:solidFill>
                  <a:schemeClr val="tx2"/>
                </a:solidFill>
              </a:rPr>
              <a:t>дейности:</a:t>
            </a:r>
            <a:endParaRPr lang="ru-RU" sz="1800" b="1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ru-RU" sz="1800" b="1" u="sng" dirty="0" smtClean="0">
                <a:solidFill>
                  <a:schemeClr val="tx2"/>
                </a:solidFill>
              </a:rPr>
              <a:t>Основна </a:t>
            </a:r>
            <a:r>
              <a:rPr lang="ru-RU" sz="1800" b="1" u="sng" dirty="0">
                <a:solidFill>
                  <a:schemeClr val="tx2"/>
                </a:solidFill>
              </a:rPr>
              <a:t>дейност 1:</a:t>
            </a:r>
            <a:r>
              <a:rPr lang="ru-RU" sz="1800" dirty="0">
                <a:solidFill>
                  <a:schemeClr val="tx2"/>
                </a:solidFill>
              </a:rPr>
              <a:t> „Развитие на Институционалната архитектура на АМ по отношение на модул „Анализ на риска“, модул „Обработване на рискова информация“, модул АНП, модул „Декларация за парични средства“ и модул РЕЗМА, авт. събиране на задълженията и изграждане интерфейс за връзка с RegiX“, в </a:t>
            </a:r>
            <a:r>
              <a:rPr lang="ru-RU" sz="1800" b="1" dirty="0">
                <a:solidFill>
                  <a:schemeClr val="tx2"/>
                </a:solidFill>
              </a:rPr>
              <a:t>съответствие с Методиката ADM (Architecture Development Method</a:t>
            </a:r>
            <a:r>
              <a:rPr lang="ru-RU" sz="1800" b="1" dirty="0" smtClean="0">
                <a:solidFill>
                  <a:schemeClr val="tx2"/>
                </a:solidFill>
              </a:rPr>
              <a:t>)</a:t>
            </a:r>
            <a:endParaRPr lang="ru-RU" sz="1800" b="1" u="sng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ru-RU" sz="1800" b="1" u="sng" dirty="0" smtClean="0">
                <a:solidFill>
                  <a:schemeClr val="tx2"/>
                </a:solidFill>
              </a:rPr>
              <a:t>Основна </a:t>
            </a:r>
            <a:r>
              <a:rPr lang="ru-RU" sz="1800" b="1" u="sng" dirty="0">
                <a:solidFill>
                  <a:schemeClr val="tx2"/>
                </a:solidFill>
              </a:rPr>
              <a:t>дейност 2: </a:t>
            </a:r>
            <a:r>
              <a:rPr lang="ru-RU" sz="1800" dirty="0">
                <a:solidFill>
                  <a:schemeClr val="tx2"/>
                </a:solidFill>
              </a:rPr>
              <a:t>„Въвеждане на Институционалната архитектура на АМ по отношение на модул „Анализ на риска“, модул „Обработване на рискова информация“, модул „Административно и наказателно производство", модул „Декларация за парични средства“ и модул РЕЗМА, авт. събиране на задълженията и изграждане интерфейс за връзка с RegiX</a:t>
            </a:r>
            <a:r>
              <a:rPr lang="ru-RU" sz="1800" dirty="0" smtClean="0">
                <a:solidFill>
                  <a:schemeClr val="tx2"/>
                </a:solidFill>
              </a:rPr>
              <a:t>“</a:t>
            </a:r>
          </a:p>
          <a:p>
            <a:pPr marL="0" indent="0">
              <a:buNone/>
            </a:pPr>
            <a:r>
              <a:rPr lang="bg-BG" sz="1800" b="1" u="sng" dirty="0">
                <a:solidFill>
                  <a:schemeClr val="tx2"/>
                </a:solidFill>
              </a:rPr>
              <a:t>Основна дейност 3: </a:t>
            </a:r>
            <a:r>
              <a:rPr lang="bg-BG" sz="1800" dirty="0">
                <a:solidFill>
                  <a:schemeClr val="tx2"/>
                </a:solidFill>
              </a:rPr>
              <a:t>Обучение на 80 служители на АМ (60 потребители и 20 администратори) за работа с реализираните функционалности по дейността.</a:t>
            </a:r>
            <a:endParaRPr lang="en-US" sz="18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2596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tx2"/>
                </a:solidFill>
              </a:rPr>
              <a:t>Целевите групи </a:t>
            </a:r>
            <a:r>
              <a:rPr lang="bg-BG" sz="3200" b="1" dirty="0">
                <a:solidFill>
                  <a:schemeClr val="tx2"/>
                </a:solidFill>
              </a:rPr>
              <a:t>и срок за изпълнение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7787208" cy="3240360"/>
          </a:xfrm>
        </p:spPr>
        <p:txBody>
          <a:bodyPr>
            <a:normAutofit fontScale="40000" lnSpcReduction="20000"/>
          </a:bodyPr>
          <a:lstStyle/>
          <a:p>
            <a:pPr algn="just">
              <a:lnSpc>
                <a:spcPct val="170000"/>
              </a:lnSpc>
            </a:pPr>
            <a:r>
              <a:rPr lang="ru-RU" sz="4500" dirty="0">
                <a:solidFill>
                  <a:schemeClr val="tx2"/>
                </a:solidFill>
              </a:rPr>
              <a:t>Служители на Агенция „Митници”;</a:t>
            </a:r>
          </a:p>
          <a:p>
            <a:pPr algn="just">
              <a:lnSpc>
                <a:spcPct val="170000"/>
              </a:lnSpc>
            </a:pPr>
            <a:r>
              <a:rPr lang="ru-RU" sz="4500" dirty="0">
                <a:solidFill>
                  <a:schemeClr val="tx2"/>
                </a:solidFill>
              </a:rPr>
              <a:t>Граждани (физически лица) и бизнес (юридически лица), които се явяват заявители/получатели на административни услуги на Агенция „Митници”;</a:t>
            </a:r>
          </a:p>
          <a:p>
            <a:pPr algn="just">
              <a:lnSpc>
                <a:spcPct val="170000"/>
              </a:lnSpc>
            </a:pPr>
            <a:r>
              <a:rPr lang="ru-RU" sz="4500" dirty="0">
                <a:solidFill>
                  <a:schemeClr val="tx2"/>
                </a:solidFill>
              </a:rPr>
              <a:t>Други държавни институции, с които Агенция „Митници” обменя информация.</a:t>
            </a:r>
          </a:p>
          <a:p>
            <a:endParaRPr lang="ru-RU" sz="1900" dirty="0">
              <a:solidFill>
                <a:schemeClr val="tx2"/>
              </a:solidFill>
              <a:latin typeface="+mj-lt"/>
            </a:endParaRPr>
          </a:p>
          <a:p>
            <a:endParaRPr lang="ru-RU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bg-BG" dirty="0">
                <a:solidFill>
                  <a:schemeClr val="tx2"/>
                </a:solidFill>
              </a:rPr>
              <a:t>Срокът за изпълнение на поръчката е не по-късно от </a:t>
            </a:r>
            <a:r>
              <a:rPr lang="bg-BG" dirty="0" smtClean="0">
                <a:solidFill>
                  <a:schemeClr val="tx2"/>
                </a:solidFill>
              </a:rPr>
              <a:t>30.09.2021 </a:t>
            </a:r>
            <a:r>
              <a:rPr lang="bg-BG" dirty="0">
                <a:solidFill>
                  <a:schemeClr val="tx2"/>
                </a:solidFill>
              </a:rPr>
              <a:t>г.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292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bg-BG" sz="3200" dirty="0" smtClean="0">
                <a:solidFill>
                  <a:schemeClr val="tx2"/>
                </a:solidFill>
              </a:rPr>
              <a:t>Очаквани </a:t>
            </a:r>
            <a:r>
              <a:rPr lang="bg-BG" sz="3200" dirty="0">
                <a:solidFill>
                  <a:schemeClr val="tx2"/>
                </a:solidFill>
              </a:rPr>
              <a:t>резултати </a:t>
            </a: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19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>
                <a:solidFill>
                  <a:schemeClr val="tx2"/>
                </a:solidFill>
              </a:rPr>
              <a:t>Развитие </a:t>
            </a:r>
            <a:r>
              <a:rPr lang="ru-RU" sz="1800" dirty="0">
                <a:solidFill>
                  <a:schemeClr val="tx2"/>
                </a:solidFill>
              </a:rPr>
              <a:t>на Институционалната архитектура на АМ по отношение </a:t>
            </a:r>
            <a:r>
              <a:rPr lang="ru-RU" sz="1800" dirty="0" smtClean="0">
                <a:solidFill>
                  <a:schemeClr val="tx2"/>
                </a:solidFill>
              </a:rPr>
              <a:t>на:</a:t>
            </a:r>
          </a:p>
          <a:p>
            <a:pPr indent="466725">
              <a:buFont typeface="Courier New" panose="02070309020205020404" pitchFamily="49" charset="0"/>
              <a:buChar char="o"/>
            </a:pPr>
            <a:r>
              <a:rPr lang="ru-RU" sz="1800" dirty="0" smtClean="0">
                <a:solidFill>
                  <a:schemeClr val="tx2"/>
                </a:solidFill>
              </a:rPr>
              <a:t> </a:t>
            </a:r>
            <a:r>
              <a:rPr lang="ru-RU" sz="1800" dirty="0">
                <a:solidFill>
                  <a:schemeClr val="tx2"/>
                </a:solidFill>
              </a:rPr>
              <a:t>модул „Анализ на риска“, </a:t>
            </a:r>
            <a:endParaRPr lang="ru-RU" sz="1800" dirty="0" smtClean="0">
              <a:solidFill>
                <a:schemeClr val="tx2"/>
              </a:solidFill>
            </a:endParaRPr>
          </a:p>
          <a:p>
            <a:pPr indent="466725">
              <a:buFont typeface="Courier New" panose="02070309020205020404" pitchFamily="49" charset="0"/>
              <a:buChar char="o"/>
            </a:pPr>
            <a:r>
              <a:rPr lang="ru-RU" sz="1800" dirty="0" smtClean="0">
                <a:solidFill>
                  <a:schemeClr val="tx2"/>
                </a:solidFill>
              </a:rPr>
              <a:t>модул </a:t>
            </a:r>
            <a:r>
              <a:rPr lang="ru-RU" sz="1800" dirty="0">
                <a:solidFill>
                  <a:schemeClr val="tx2"/>
                </a:solidFill>
              </a:rPr>
              <a:t>„Обработване на рискова информация“, </a:t>
            </a:r>
            <a:endParaRPr lang="ru-RU" sz="1800" dirty="0" smtClean="0">
              <a:solidFill>
                <a:schemeClr val="tx2"/>
              </a:solidFill>
            </a:endParaRPr>
          </a:p>
          <a:p>
            <a:pPr indent="466725">
              <a:buFont typeface="Courier New" panose="02070309020205020404" pitchFamily="49" charset="0"/>
              <a:buChar char="o"/>
            </a:pPr>
            <a:r>
              <a:rPr lang="ru-RU" sz="1800" dirty="0" smtClean="0">
                <a:solidFill>
                  <a:schemeClr val="tx2"/>
                </a:solidFill>
              </a:rPr>
              <a:t>модул </a:t>
            </a:r>
            <a:r>
              <a:rPr lang="ru-RU" sz="1800" dirty="0">
                <a:solidFill>
                  <a:schemeClr val="tx2"/>
                </a:solidFill>
              </a:rPr>
              <a:t>АНП, </a:t>
            </a:r>
            <a:endParaRPr lang="ru-RU" sz="1800" dirty="0" smtClean="0">
              <a:solidFill>
                <a:schemeClr val="tx2"/>
              </a:solidFill>
            </a:endParaRPr>
          </a:p>
          <a:p>
            <a:pPr indent="466725">
              <a:buFont typeface="Courier New" panose="02070309020205020404" pitchFamily="49" charset="0"/>
              <a:buChar char="o"/>
            </a:pPr>
            <a:r>
              <a:rPr lang="ru-RU" sz="1800" dirty="0" smtClean="0">
                <a:solidFill>
                  <a:schemeClr val="tx2"/>
                </a:solidFill>
              </a:rPr>
              <a:t>модул </a:t>
            </a:r>
            <a:r>
              <a:rPr lang="ru-RU" sz="1800" dirty="0">
                <a:solidFill>
                  <a:schemeClr val="tx2"/>
                </a:solidFill>
              </a:rPr>
              <a:t>„Декларация за парични средства“ и </a:t>
            </a:r>
            <a:endParaRPr lang="ru-RU" sz="1800" dirty="0" smtClean="0">
              <a:solidFill>
                <a:schemeClr val="tx2"/>
              </a:solidFill>
            </a:endParaRPr>
          </a:p>
          <a:p>
            <a:pPr indent="466725">
              <a:buFont typeface="Courier New" panose="02070309020205020404" pitchFamily="49" charset="0"/>
              <a:buChar char="o"/>
            </a:pPr>
            <a:r>
              <a:rPr lang="ru-RU" sz="1800" dirty="0" smtClean="0">
                <a:solidFill>
                  <a:schemeClr val="tx2"/>
                </a:solidFill>
              </a:rPr>
              <a:t>модул </a:t>
            </a:r>
            <a:r>
              <a:rPr lang="ru-RU" sz="1800" dirty="0">
                <a:solidFill>
                  <a:schemeClr val="tx2"/>
                </a:solidFill>
              </a:rPr>
              <a:t>РЕЗМА, авт. събиране на задълженията и изграждане интерфейс за връзка с </a:t>
            </a:r>
            <a:r>
              <a:rPr lang="ru-RU" sz="1800" dirty="0" smtClean="0">
                <a:solidFill>
                  <a:schemeClr val="tx2"/>
                </a:solidFill>
              </a:rPr>
              <a:t>RegiX“</a:t>
            </a:r>
          </a:p>
          <a:p>
            <a:endParaRPr lang="ru-RU" sz="1800" dirty="0" smtClean="0">
              <a:solidFill>
                <a:schemeClr val="tx2"/>
              </a:solidFill>
            </a:endParaRPr>
          </a:p>
          <a:p>
            <a:r>
              <a:rPr lang="ru-RU" sz="1800" dirty="0" smtClean="0">
                <a:solidFill>
                  <a:schemeClr val="tx2"/>
                </a:solidFill>
              </a:rPr>
              <a:t>Въведена </a:t>
            </a:r>
            <a:r>
              <a:rPr lang="ru-RU" sz="1800" dirty="0">
                <a:solidFill>
                  <a:schemeClr val="tx2"/>
                </a:solidFill>
              </a:rPr>
              <a:t>Институционална архитектура на АМ по отношение </a:t>
            </a:r>
            <a:r>
              <a:rPr lang="ru-RU" sz="1800" dirty="0" smtClean="0">
                <a:solidFill>
                  <a:schemeClr val="tx2"/>
                </a:solidFill>
              </a:rPr>
              <a:t>на:</a:t>
            </a:r>
          </a:p>
          <a:p>
            <a:pPr indent="466725">
              <a:buFont typeface="Courier New" panose="02070309020205020404" pitchFamily="49" charset="0"/>
              <a:buChar char="o"/>
            </a:pPr>
            <a:r>
              <a:rPr lang="ru-RU" sz="1800" dirty="0">
                <a:solidFill>
                  <a:schemeClr val="tx2"/>
                </a:solidFill>
              </a:rPr>
              <a:t> модул „Анализ на риска“, </a:t>
            </a:r>
          </a:p>
          <a:p>
            <a:pPr indent="466725">
              <a:buFont typeface="Courier New" panose="02070309020205020404" pitchFamily="49" charset="0"/>
              <a:buChar char="o"/>
            </a:pPr>
            <a:r>
              <a:rPr lang="ru-RU" sz="1800" dirty="0">
                <a:solidFill>
                  <a:schemeClr val="tx2"/>
                </a:solidFill>
              </a:rPr>
              <a:t>модул „Обработване на рискова информация“, </a:t>
            </a:r>
          </a:p>
          <a:p>
            <a:pPr indent="466725">
              <a:buFont typeface="Courier New" panose="02070309020205020404" pitchFamily="49" charset="0"/>
              <a:buChar char="o"/>
            </a:pPr>
            <a:r>
              <a:rPr lang="ru-RU" sz="1800" dirty="0">
                <a:solidFill>
                  <a:schemeClr val="tx2"/>
                </a:solidFill>
              </a:rPr>
              <a:t>модул АНП, </a:t>
            </a:r>
          </a:p>
          <a:p>
            <a:pPr indent="466725">
              <a:buFont typeface="Courier New" panose="02070309020205020404" pitchFamily="49" charset="0"/>
              <a:buChar char="o"/>
            </a:pPr>
            <a:r>
              <a:rPr lang="ru-RU" sz="1800" dirty="0">
                <a:solidFill>
                  <a:schemeClr val="tx2"/>
                </a:solidFill>
              </a:rPr>
              <a:t>модул „Декларация за парични средства“ и </a:t>
            </a:r>
          </a:p>
          <a:p>
            <a:pPr indent="466725">
              <a:buFont typeface="Courier New" panose="02070309020205020404" pitchFamily="49" charset="0"/>
              <a:buChar char="o"/>
            </a:pPr>
            <a:r>
              <a:rPr lang="ru-RU" sz="1800" dirty="0">
                <a:solidFill>
                  <a:schemeClr val="tx2"/>
                </a:solidFill>
              </a:rPr>
              <a:t>модул РЕЗМА, авт. събиране на задълженията и изграждане интерфейс за връзка с RegiX“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2014389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>
            <a:normAutofit fontScale="90000"/>
          </a:bodyPr>
          <a:lstStyle/>
          <a:p>
            <a:r>
              <a:rPr lang="ru-RU" sz="2700" u="sng" dirty="0">
                <a:solidFill>
                  <a:schemeClr val="tx2"/>
                </a:solidFill>
              </a:rPr>
              <a:t>Въвеждане на Институционална архитектура на АМ чрез внедряване на </a:t>
            </a:r>
            <a:r>
              <a:rPr lang="ru-RU" sz="2700" u="sng" dirty="0" smtClean="0">
                <a:solidFill>
                  <a:schemeClr val="tx2"/>
                </a:solidFill>
              </a:rPr>
              <a:t>: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Един </a:t>
            </a:r>
            <a:r>
              <a:rPr lang="ru-RU" dirty="0">
                <a:solidFill>
                  <a:schemeClr val="tx2"/>
                </a:solidFill>
              </a:rPr>
              <a:t>бр. Модул „Анализ на риска“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Един </a:t>
            </a:r>
            <a:r>
              <a:rPr lang="ru-RU" dirty="0">
                <a:solidFill>
                  <a:schemeClr val="tx2"/>
                </a:solidFill>
              </a:rPr>
              <a:t>бр. Модул „Обработване на рискова информация“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Един </a:t>
            </a:r>
            <a:r>
              <a:rPr lang="ru-RU" dirty="0">
                <a:solidFill>
                  <a:schemeClr val="tx2"/>
                </a:solidFill>
              </a:rPr>
              <a:t>бр. Модул АНП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Един </a:t>
            </a:r>
            <a:r>
              <a:rPr lang="ru-RU" dirty="0">
                <a:solidFill>
                  <a:schemeClr val="tx2"/>
                </a:solidFill>
              </a:rPr>
              <a:t>бр. Модул „Декларация за парични средства“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Един </a:t>
            </a:r>
            <a:r>
              <a:rPr lang="ru-RU" dirty="0">
                <a:solidFill>
                  <a:schemeClr val="tx2"/>
                </a:solidFill>
              </a:rPr>
              <a:t>бр. Модул „РЕЗМА, авт. събиране на задълженията и изграден интерфейс за връзка с RegiX“.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Създаден </a:t>
            </a:r>
            <a:r>
              <a:rPr lang="ru-RU" dirty="0">
                <a:solidFill>
                  <a:schemeClr val="tx2"/>
                </a:solidFill>
              </a:rPr>
              <a:t>Регистър „Протокол за извършена акцизна проверка“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Създаден </a:t>
            </a:r>
            <a:r>
              <a:rPr lang="ru-RU" dirty="0">
                <a:solidFill>
                  <a:schemeClr val="tx2"/>
                </a:solidFill>
              </a:rPr>
              <a:t>Регистър „Протокол за извършена митническа проверка“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Създаден </a:t>
            </a:r>
            <a:r>
              <a:rPr lang="ru-RU" dirty="0">
                <a:solidFill>
                  <a:schemeClr val="tx2"/>
                </a:solidFill>
              </a:rPr>
              <a:t>Регистър „Административнонаказателно производство“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Усъвършенстван </a:t>
            </a:r>
            <a:r>
              <a:rPr lang="ru-RU" dirty="0">
                <a:solidFill>
                  <a:schemeClr val="tx2"/>
                </a:solidFill>
              </a:rPr>
              <a:t>Регистър „Митнически регистър по Валутния закон“ и изграден интерфейс за връзка с RegiX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Усъвършенстван </a:t>
            </a:r>
            <a:r>
              <a:rPr lang="ru-RU" dirty="0">
                <a:solidFill>
                  <a:schemeClr val="tx2"/>
                </a:solidFill>
              </a:rPr>
              <a:t>Регистър „Задължения към митническата администрация“ и изграден интерфейс за връзка с RegiX.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Обучение </a:t>
            </a:r>
            <a:r>
              <a:rPr lang="ru-RU" dirty="0">
                <a:solidFill>
                  <a:schemeClr val="tx2"/>
                </a:solidFill>
              </a:rPr>
              <a:t>на 80 служители на АМ (60 потребители и 20 администратори) за работа с реализираните функционалности по дейността.</a:t>
            </a:r>
          </a:p>
        </p:txBody>
      </p:sp>
    </p:spTree>
    <p:extLst>
      <p:ext uri="{BB962C8B-B14F-4D97-AF65-F5344CB8AC3E}">
        <p14:creationId xmlns:p14="http://schemas.microsoft.com/office/powerpoint/2010/main" val="25630885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656184"/>
          </a:xfrm>
        </p:spPr>
        <p:txBody>
          <a:bodyPr>
            <a:normAutofit fontScale="90000"/>
          </a:bodyPr>
          <a:lstStyle/>
          <a:p>
            <a:r>
              <a:rPr lang="bg-BG" sz="2400" b="1" i="1" u="sng" dirty="0">
                <a:solidFill>
                  <a:schemeClr val="tx2"/>
                </a:solidFill>
              </a:rPr>
              <a:t>ДЕЙНОСТ </a:t>
            </a:r>
            <a:r>
              <a:rPr lang="bg-BG" sz="2400" b="1" i="1" u="sng" dirty="0" smtClean="0">
                <a:solidFill>
                  <a:schemeClr val="tx2"/>
                </a:solidFill>
              </a:rPr>
              <a:t>4:</a:t>
            </a:r>
            <a:r>
              <a:rPr lang="bg-BG" sz="2400" b="1" i="1" u="sng" dirty="0" smtClean="0"/>
              <a:t/>
            </a:r>
            <a:br>
              <a:rPr lang="bg-BG" sz="2400" b="1" i="1" u="sng" dirty="0" smtClean="0"/>
            </a:br>
            <a:r>
              <a:rPr lang="ru-RU" sz="2000" b="1" dirty="0">
                <a:solidFill>
                  <a:schemeClr val="tx2"/>
                </a:solidFill>
              </a:rPr>
              <a:t>„Развитие и въвеждане на Институционалната архитектура на АМ за митнически процеси, свързани с разширяване на склада от данни (Data Warehouse) по отношение на справочно-аналитичните изисквания на целева област „Развитие на митническата информационна система–БИМИС 2020“ и по-конкретно, по отношение на МИСВ, МЗ, МИСТ и МИСИ (етап 2.2. от Концепцията за развитие на справочно-аналитична платформа на АМ)”</a:t>
            </a:r>
            <a:r>
              <a:rPr lang="ru-RU" sz="2400" dirty="0">
                <a:solidFill>
                  <a:schemeClr val="tx2"/>
                </a:solidFill>
              </a:rPr>
              <a:t/>
            </a:r>
            <a:br>
              <a:rPr lang="ru-RU" sz="2400" dirty="0">
                <a:solidFill>
                  <a:schemeClr val="tx2"/>
                </a:solidFill>
              </a:rPr>
            </a:br>
            <a:endParaRPr lang="en-US" sz="2400" b="1" i="1" u="sng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900" b="1" u="sng" dirty="0" smtClean="0">
                <a:solidFill>
                  <a:schemeClr val="tx2"/>
                </a:solidFill>
              </a:rPr>
              <a:t>Основна </a:t>
            </a:r>
            <a:r>
              <a:rPr lang="ru-RU" sz="1900" b="1" u="sng" dirty="0">
                <a:solidFill>
                  <a:schemeClr val="tx2"/>
                </a:solidFill>
              </a:rPr>
              <a:t>дейност 1: </a:t>
            </a:r>
            <a:r>
              <a:rPr lang="ru-RU" sz="1900" dirty="0">
                <a:solidFill>
                  <a:schemeClr val="tx2"/>
                </a:solidFill>
              </a:rPr>
              <a:t>„Развитие на Институционалната архитектура на АМ за митнически процеси, свързани с разширяване на склада от данни (Data Warehouse) по отношение на справочно-аналитичните изисквания на целева област „Развитие на митническата информационна система – БИМИС 2020“ и по-конкретно, по отношение на МИСВ, МЗ, МИСТ и МИСИ;</a:t>
            </a:r>
          </a:p>
          <a:p>
            <a:pPr marL="0" indent="0">
              <a:buNone/>
            </a:pPr>
            <a:r>
              <a:rPr lang="ru-RU" sz="1900" b="1" u="sng" dirty="0" smtClean="0">
                <a:solidFill>
                  <a:schemeClr val="tx2"/>
                </a:solidFill>
              </a:rPr>
              <a:t>Основна </a:t>
            </a:r>
            <a:r>
              <a:rPr lang="ru-RU" sz="1900" b="1" u="sng" dirty="0">
                <a:solidFill>
                  <a:schemeClr val="tx2"/>
                </a:solidFill>
              </a:rPr>
              <a:t>дейност 2: </a:t>
            </a:r>
            <a:r>
              <a:rPr lang="ru-RU" sz="1900" dirty="0">
                <a:solidFill>
                  <a:schemeClr val="tx2"/>
                </a:solidFill>
              </a:rPr>
              <a:t>Въвеждане на Институционалната архитектура на АМ за митнически процеси, свързани с разширяване на склада от данни (Data Warehouse) по отношение на справочно-аналитичните изисквания на целева област „Развитие на митническата информационна система – БИМИС 2020“ и по-конкретно, по отношение на МИСВ, МЗ, МИСТ и МИСИ</a:t>
            </a:r>
            <a:r>
              <a:rPr lang="ru-RU" sz="1900" dirty="0" smtClean="0">
                <a:solidFill>
                  <a:schemeClr val="tx2"/>
                </a:solidFill>
              </a:rPr>
              <a:t>.</a:t>
            </a:r>
            <a:endParaRPr lang="en-US" sz="23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56654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648072"/>
          </a:xfrm>
        </p:spPr>
        <p:txBody>
          <a:bodyPr>
            <a:normAutofit/>
          </a:bodyPr>
          <a:lstStyle/>
          <a:p>
            <a:r>
              <a:rPr lang="bg-BG" sz="3200" b="1" dirty="0">
                <a:solidFill>
                  <a:schemeClr val="tx2"/>
                </a:solidFill>
              </a:rPr>
              <a:t>Целевите </a:t>
            </a:r>
            <a:r>
              <a:rPr lang="bg-BG" sz="3200" b="1" dirty="0" smtClean="0">
                <a:solidFill>
                  <a:schemeClr val="tx2"/>
                </a:solidFill>
              </a:rPr>
              <a:t>групи и срок за изпълнение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288032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/>
                </a:solidFill>
              </a:rPr>
              <a:t>Служители  на АМ с </a:t>
            </a:r>
            <a:r>
              <a:rPr lang="ru-RU" sz="2400" dirty="0">
                <a:solidFill>
                  <a:schemeClr val="tx2"/>
                </a:solidFill>
              </a:rPr>
              <a:t>ръководни функции;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Служители на АМ с </a:t>
            </a:r>
            <a:r>
              <a:rPr lang="ru-RU" sz="2400" dirty="0">
                <a:solidFill>
                  <a:schemeClr val="tx2"/>
                </a:solidFill>
              </a:rPr>
              <a:t>аналитични функции;</a:t>
            </a:r>
          </a:p>
          <a:p>
            <a:r>
              <a:rPr lang="ru-RU" sz="2400" dirty="0" smtClean="0">
                <a:solidFill>
                  <a:schemeClr val="tx2"/>
                </a:solidFill>
              </a:rPr>
              <a:t>Оперативни служители на АМ.</a:t>
            </a:r>
          </a:p>
          <a:p>
            <a:endParaRPr lang="ru-RU" sz="24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Срокът </a:t>
            </a:r>
            <a:r>
              <a:rPr lang="ru-RU" sz="2400" dirty="0">
                <a:solidFill>
                  <a:schemeClr val="tx2"/>
                </a:solidFill>
              </a:rPr>
              <a:t>за изпълнение на поръчката е не по-късно от </a:t>
            </a:r>
            <a:r>
              <a:rPr lang="ru-RU" sz="2400" dirty="0" smtClean="0">
                <a:solidFill>
                  <a:schemeClr val="tx2"/>
                </a:solidFill>
              </a:rPr>
              <a:t>31.10.2020 </a:t>
            </a:r>
            <a:r>
              <a:rPr lang="ru-RU" sz="2400" dirty="0">
                <a:solidFill>
                  <a:schemeClr val="tx2"/>
                </a:solidFill>
              </a:rPr>
              <a:t>г. </a:t>
            </a:r>
          </a:p>
          <a:p>
            <a:endParaRPr lang="ru-RU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780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>
            <a:normAutofit/>
          </a:bodyPr>
          <a:lstStyle/>
          <a:p>
            <a:r>
              <a:rPr lang="ru-RU" sz="2400" u="sng" dirty="0" smtClean="0">
                <a:solidFill>
                  <a:schemeClr val="tx2"/>
                </a:solidFill>
              </a:rPr>
              <a:t>Въведена </a:t>
            </a:r>
            <a:r>
              <a:rPr lang="ru-RU" sz="2400" u="sng" dirty="0">
                <a:solidFill>
                  <a:schemeClr val="tx2"/>
                </a:solidFill>
              </a:rPr>
              <a:t>Институционална архитектура на АМ, чрез:</a:t>
            </a:r>
            <a:endParaRPr lang="en-US" sz="2400" u="sng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811" y="1484784"/>
            <a:ext cx="8229600" cy="3240361"/>
          </a:xfrm>
        </p:spPr>
        <p:txBody>
          <a:bodyPr>
            <a:normAutofit/>
          </a:bodyPr>
          <a:lstStyle/>
          <a:p>
            <a:pPr algn="just"/>
            <a:r>
              <a:rPr lang="ru-RU" sz="2000" dirty="0" err="1" smtClean="0">
                <a:solidFill>
                  <a:schemeClr val="tx2"/>
                </a:solidFill>
              </a:rPr>
              <a:t>Реализирани</a:t>
            </a:r>
            <a:r>
              <a:rPr lang="ru-RU" sz="2000" dirty="0">
                <a:solidFill>
                  <a:schemeClr val="tx2"/>
                </a:solidFill>
              </a:rPr>
              <a:t>, тествани и </a:t>
            </a:r>
            <a:r>
              <a:rPr lang="ru-RU" sz="2000" dirty="0" err="1">
                <a:solidFill>
                  <a:schemeClr val="tx2"/>
                </a:solidFill>
              </a:rPr>
              <a:t>внедрени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 smtClean="0">
                <a:solidFill>
                  <a:schemeClr val="tx2"/>
                </a:solidFill>
              </a:rPr>
              <a:t>процеси</a:t>
            </a:r>
            <a:r>
              <a:rPr lang="ru-RU" sz="2000" dirty="0" smtClean="0">
                <a:solidFill>
                  <a:schemeClr val="tx2"/>
                </a:solidFill>
              </a:rPr>
              <a:t>/функции/</a:t>
            </a:r>
            <a:r>
              <a:rPr lang="ru-RU" sz="2000" dirty="0" err="1" smtClean="0">
                <a:solidFill>
                  <a:schemeClr val="tx2"/>
                </a:solidFill>
              </a:rPr>
              <a:t>процедури</a:t>
            </a:r>
            <a:r>
              <a:rPr lang="ru-RU" sz="2000" dirty="0">
                <a:solidFill>
                  <a:schemeClr val="tx2"/>
                </a:solidFill>
              </a:rPr>
              <a:t>;</a:t>
            </a:r>
          </a:p>
          <a:p>
            <a:pPr algn="just"/>
            <a:r>
              <a:rPr lang="ru-RU" sz="2000" dirty="0" err="1" smtClean="0">
                <a:solidFill>
                  <a:schemeClr val="tx2"/>
                </a:solidFill>
              </a:rPr>
              <a:t>Процедури</a:t>
            </a:r>
            <a:r>
              <a:rPr lang="ru-RU" sz="2000" dirty="0" smtClean="0">
                <a:solidFill>
                  <a:schemeClr val="tx2"/>
                </a:solidFill>
              </a:rPr>
              <a:t> </a:t>
            </a:r>
            <a:r>
              <a:rPr lang="ru-RU" sz="2000" dirty="0">
                <a:solidFill>
                  <a:schemeClr val="tx2"/>
                </a:solidFill>
              </a:rPr>
              <a:t>по интеграция на данните в митническата област; </a:t>
            </a:r>
          </a:p>
          <a:p>
            <a:pPr algn="just"/>
            <a:r>
              <a:rPr lang="ru-RU" sz="2000" dirty="0" err="1" smtClean="0">
                <a:solidFill>
                  <a:schemeClr val="tx2"/>
                </a:solidFill>
              </a:rPr>
              <a:t>Изграден</a:t>
            </a:r>
            <a:r>
              <a:rPr lang="ru-RU" sz="2000" dirty="0" smtClean="0">
                <a:solidFill>
                  <a:schemeClr val="tx2"/>
                </a:solidFill>
              </a:rPr>
              <a:t> </a:t>
            </a:r>
            <a:r>
              <a:rPr lang="ru-RU" sz="2000" dirty="0">
                <a:solidFill>
                  <a:schemeClr val="tx2"/>
                </a:solidFill>
              </a:rPr>
              <a:t>физически модел на склада от данни в митническата област;</a:t>
            </a:r>
          </a:p>
          <a:p>
            <a:pPr algn="just"/>
            <a:r>
              <a:rPr lang="ru-RU" sz="2000" dirty="0" err="1" smtClean="0">
                <a:solidFill>
                  <a:schemeClr val="tx2"/>
                </a:solidFill>
              </a:rPr>
              <a:t>Реализирана</a:t>
            </a:r>
            <a:r>
              <a:rPr lang="ru-RU" sz="2000" dirty="0" smtClean="0">
                <a:solidFill>
                  <a:schemeClr val="tx2"/>
                </a:solidFill>
              </a:rPr>
              <a:t> </a:t>
            </a:r>
            <a:r>
              <a:rPr lang="ru-RU" sz="2000" dirty="0">
                <a:solidFill>
                  <a:schemeClr val="tx2"/>
                </a:solidFill>
              </a:rPr>
              <a:t>визуализация на данните: Изградени оперативни отчети и аналитични справки и дашборди в митническата област;</a:t>
            </a:r>
          </a:p>
          <a:p>
            <a:pPr algn="just"/>
            <a:r>
              <a:rPr lang="ru-RU" sz="2000" dirty="0" err="1" smtClean="0">
                <a:solidFill>
                  <a:schemeClr val="tx2"/>
                </a:solidFill>
              </a:rPr>
              <a:t>Обучени</a:t>
            </a:r>
            <a:r>
              <a:rPr lang="ru-RU" sz="2000" dirty="0" smtClean="0">
                <a:solidFill>
                  <a:schemeClr val="tx2"/>
                </a:solidFill>
              </a:rPr>
              <a:t> </a:t>
            </a:r>
            <a:r>
              <a:rPr lang="ru-RU" sz="2000" dirty="0">
                <a:solidFill>
                  <a:schemeClr val="tx2"/>
                </a:solidFill>
              </a:rPr>
              <a:t>37 бр. служители на АМ (5 бр. администратори, 12 бр. анализатори на данни, 20 бр. крайни потребители</a:t>
            </a:r>
            <a:r>
              <a:rPr lang="ru-RU" sz="2000" dirty="0" smtClean="0">
                <a:solidFill>
                  <a:schemeClr val="tx2"/>
                </a:solidFill>
              </a:rPr>
              <a:t>).</a:t>
            </a:r>
            <a:endParaRPr lang="ru-RU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6092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936104"/>
          </a:xfrm>
        </p:spPr>
        <p:txBody>
          <a:bodyPr>
            <a:normAutofit/>
          </a:bodyPr>
          <a:lstStyle/>
          <a:p>
            <a:r>
              <a:rPr lang="bg-BG" sz="2400" b="1" i="1" dirty="0" smtClean="0">
                <a:solidFill>
                  <a:schemeClr val="tx2"/>
                </a:solidFill>
              </a:rPr>
              <a:t>Общи цели, които ще постигнем по двете дейности са съгласно:</a:t>
            </a:r>
            <a:endParaRPr lang="en-US" sz="2400" b="1" i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2855"/>
            <a:ext cx="8229600" cy="2376265"/>
          </a:xfrm>
        </p:spPr>
        <p:txBody>
          <a:bodyPr>
            <a:normAutofit/>
          </a:bodyPr>
          <a:lstStyle/>
          <a:p>
            <a:pPr algn="just"/>
            <a:r>
              <a:rPr lang="ru-RU" sz="2400" dirty="0">
                <a:solidFill>
                  <a:schemeClr val="tx2"/>
                </a:solidFill>
              </a:rPr>
              <a:t>Основните цели на „е-Митници“, произтичащи от Стратегията на </a:t>
            </a:r>
            <a:r>
              <a:rPr lang="ru-RU" sz="2400" dirty="0" smtClean="0">
                <a:solidFill>
                  <a:schemeClr val="tx2"/>
                </a:solidFill>
              </a:rPr>
              <a:t>Агенция </a:t>
            </a:r>
            <a:r>
              <a:rPr lang="ru-RU" sz="2400" dirty="0">
                <a:solidFill>
                  <a:schemeClr val="tx2"/>
                </a:solidFill>
              </a:rPr>
              <a:t>„Митници“ 2016 г. – 2025 </a:t>
            </a:r>
            <a:r>
              <a:rPr lang="ru-RU" sz="2400" dirty="0" smtClean="0">
                <a:solidFill>
                  <a:schemeClr val="tx2"/>
                </a:solidFill>
              </a:rPr>
              <a:t>г. </a:t>
            </a:r>
          </a:p>
          <a:p>
            <a:pPr algn="just"/>
            <a:endParaRPr lang="ru-RU" sz="2400" dirty="0">
              <a:solidFill>
                <a:schemeClr val="tx2"/>
              </a:solidFill>
            </a:endParaRPr>
          </a:p>
          <a:p>
            <a:pPr algn="just"/>
            <a:r>
              <a:rPr lang="bg-BG" sz="2400" dirty="0">
                <a:solidFill>
                  <a:schemeClr val="tx2"/>
                </a:solidFill>
              </a:rPr>
              <a:t>Цели на Оперативна програма „Добро Управление”</a:t>
            </a:r>
            <a:endParaRPr lang="en-US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265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279" y="764704"/>
            <a:ext cx="8229600" cy="580926"/>
          </a:xfrm>
        </p:spPr>
        <p:txBody>
          <a:bodyPr>
            <a:normAutofit/>
          </a:bodyPr>
          <a:lstStyle/>
          <a:p>
            <a:r>
              <a:rPr lang="bg-BG" sz="2400" b="1" i="1" dirty="0" smtClean="0">
                <a:solidFill>
                  <a:schemeClr val="tx2"/>
                </a:solidFill>
              </a:rPr>
              <a:t>ЗА ИЗПЪЛНИТЕЛЯ</a:t>
            </a:r>
            <a:endParaRPr lang="bg-BG" sz="2400" b="1" i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240" y="1268761"/>
            <a:ext cx="8229600" cy="432048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2000" b="1" dirty="0" smtClean="0"/>
              <a:t>„</a:t>
            </a:r>
            <a:r>
              <a:rPr lang="ru-RU" sz="2000" b="1" dirty="0" smtClean="0">
                <a:solidFill>
                  <a:schemeClr val="tx2"/>
                </a:solidFill>
              </a:rPr>
              <a:t>ИНФОРМАЦИОННО ОБСЛУЖВАНЕ“ АД </a:t>
            </a:r>
            <a:r>
              <a:rPr lang="ru-RU" sz="2000" b="1" dirty="0">
                <a:solidFill>
                  <a:schemeClr val="tx2"/>
                </a:solidFill>
              </a:rPr>
              <a:t>Е ВОДЕЩА</a:t>
            </a:r>
          </a:p>
          <a:p>
            <a:pPr marL="0" indent="0" algn="ctr">
              <a:buNone/>
            </a:pPr>
            <a:r>
              <a:rPr lang="ru-RU" sz="2000" b="1" dirty="0">
                <a:solidFill>
                  <a:schemeClr val="tx2"/>
                </a:solidFill>
              </a:rPr>
              <a:t>БЪЛГАРСКА ТЕХНОЛОГИЧНА КОМПАНИЯ И СИСТЕМЕН ИНТЕГРАТОР</a:t>
            </a:r>
          </a:p>
          <a:p>
            <a:pPr marL="0" indent="0" algn="ctr">
              <a:buNone/>
            </a:pPr>
            <a:r>
              <a:rPr lang="ru-RU" sz="2000" b="1" dirty="0">
                <a:solidFill>
                  <a:schemeClr val="tx2"/>
                </a:solidFill>
              </a:rPr>
              <a:t>С НАД 45 ГОДИНИ </a:t>
            </a:r>
            <a:r>
              <a:rPr lang="ru-RU" sz="2000" b="1" dirty="0" smtClean="0">
                <a:solidFill>
                  <a:schemeClr val="tx2"/>
                </a:solidFill>
              </a:rPr>
              <a:t>ОПИТ</a:t>
            </a:r>
            <a:endParaRPr lang="en-US" sz="2000" b="1" dirty="0" smtClean="0">
              <a:solidFill>
                <a:schemeClr val="tx2"/>
              </a:solidFill>
            </a:endParaRPr>
          </a:p>
          <a:p>
            <a:pPr indent="19050">
              <a:buNone/>
            </a:pPr>
            <a:r>
              <a:rPr lang="bg-BG" sz="2200" u="sng" dirty="0" smtClean="0">
                <a:solidFill>
                  <a:schemeClr val="tx2"/>
                </a:solidFill>
              </a:rPr>
              <a:t>МИСИЯ на КОМПАНИЯТА :</a:t>
            </a:r>
          </a:p>
          <a:p>
            <a:pPr indent="19050" algn="just">
              <a:buFont typeface="Wingdings" panose="05000000000000000000" pitchFamily="2" charset="2"/>
              <a:buChar char="q"/>
            </a:pPr>
            <a:r>
              <a:rPr lang="ru-RU" sz="2200" dirty="0" smtClean="0">
                <a:solidFill>
                  <a:schemeClr val="tx2"/>
                </a:solidFill>
              </a:rPr>
              <a:t>Да </a:t>
            </a:r>
            <a:r>
              <a:rPr lang="ru-RU" sz="2200" dirty="0">
                <a:solidFill>
                  <a:schemeClr val="tx2"/>
                </a:solidFill>
              </a:rPr>
              <a:t>работим за изграждане на електронното управление в България;</a:t>
            </a:r>
          </a:p>
          <a:p>
            <a:pPr indent="19050" algn="just">
              <a:buFont typeface="Wingdings" panose="05000000000000000000" pitchFamily="2" charset="2"/>
              <a:buChar char="q"/>
            </a:pPr>
            <a:r>
              <a:rPr lang="ru-RU" sz="2200" dirty="0" smtClean="0">
                <a:solidFill>
                  <a:schemeClr val="tx2"/>
                </a:solidFill>
              </a:rPr>
              <a:t>Да </a:t>
            </a:r>
            <a:r>
              <a:rPr lang="ru-RU" sz="2200" dirty="0" err="1">
                <a:solidFill>
                  <a:schemeClr val="tx2"/>
                </a:solidFill>
              </a:rPr>
              <a:t>бъдем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smtClean="0">
                <a:solidFill>
                  <a:schemeClr val="tx2"/>
                </a:solidFill>
              </a:rPr>
              <a:t>единен системен интегратор на </a:t>
            </a:r>
            <a:r>
              <a:rPr lang="ru-RU" sz="2200" dirty="0" err="1" smtClean="0">
                <a:solidFill>
                  <a:schemeClr val="tx2"/>
                </a:solidFill>
              </a:rPr>
              <a:t>държавната</a:t>
            </a:r>
            <a:r>
              <a:rPr lang="ru-RU" sz="2200" dirty="0" smtClean="0">
                <a:solidFill>
                  <a:schemeClr val="tx2"/>
                </a:solidFill>
              </a:rPr>
              <a:t> администрация </a:t>
            </a:r>
          </a:p>
          <a:p>
            <a:pPr marL="0" indent="0" algn="just">
              <a:buNone/>
            </a:pPr>
            <a:endParaRPr lang="ru-RU" sz="1600" dirty="0" smtClean="0">
              <a:solidFill>
                <a:schemeClr val="tx2"/>
              </a:solidFill>
            </a:endParaRPr>
          </a:p>
          <a:p>
            <a:pPr marL="0" indent="266700">
              <a:buNone/>
            </a:pPr>
            <a:r>
              <a:rPr lang="bg-BG" sz="2200" b="1" dirty="0" smtClean="0">
                <a:solidFill>
                  <a:schemeClr val="tx2"/>
                </a:solidFill>
              </a:rPr>
              <a:t>К</a:t>
            </a:r>
            <a:r>
              <a:rPr lang="en-US" sz="2200" b="1" dirty="0" err="1" smtClean="0">
                <a:solidFill>
                  <a:schemeClr val="tx2"/>
                </a:solidFill>
              </a:rPr>
              <a:t>омпанията</a:t>
            </a:r>
            <a:r>
              <a:rPr lang="en-US" sz="2200" b="1" dirty="0" smtClean="0">
                <a:solidFill>
                  <a:schemeClr val="tx2"/>
                </a:solidFill>
              </a:rPr>
              <a:t> </a:t>
            </a:r>
            <a:r>
              <a:rPr lang="bg-BG" sz="2200" b="1" dirty="0" smtClean="0">
                <a:solidFill>
                  <a:schemeClr val="tx2"/>
                </a:solidFill>
              </a:rPr>
              <a:t>работи съгласно</a:t>
            </a:r>
            <a:r>
              <a:rPr lang="en-US" sz="2200" b="1" dirty="0" smtClean="0">
                <a:solidFill>
                  <a:schemeClr val="tx2"/>
                </a:solidFill>
              </a:rPr>
              <a:t> </a:t>
            </a:r>
            <a:r>
              <a:rPr lang="en-US" sz="2200" b="1" dirty="0" err="1">
                <a:solidFill>
                  <a:schemeClr val="tx2"/>
                </a:solidFill>
              </a:rPr>
              <a:t>Интегрирана</a:t>
            </a:r>
            <a:r>
              <a:rPr lang="en-US" sz="2200" b="1" dirty="0">
                <a:solidFill>
                  <a:schemeClr val="tx2"/>
                </a:solidFill>
              </a:rPr>
              <a:t> </a:t>
            </a:r>
            <a:r>
              <a:rPr lang="en-US" sz="2200" b="1" dirty="0" err="1">
                <a:solidFill>
                  <a:schemeClr val="tx2"/>
                </a:solidFill>
              </a:rPr>
              <a:t>система</a:t>
            </a:r>
            <a:r>
              <a:rPr lang="en-US" sz="2200" b="1" dirty="0">
                <a:solidFill>
                  <a:schemeClr val="tx2"/>
                </a:solidFill>
              </a:rPr>
              <a:t> </a:t>
            </a:r>
            <a:r>
              <a:rPr lang="en-US" sz="2200" b="1" dirty="0" err="1">
                <a:solidFill>
                  <a:schemeClr val="tx2"/>
                </a:solidFill>
              </a:rPr>
              <a:t>за</a:t>
            </a:r>
            <a:r>
              <a:rPr lang="en-US" sz="2200" b="1" dirty="0">
                <a:solidFill>
                  <a:schemeClr val="tx2"/>
                </a:solidFill>
              </a:rPr>
              <a:t> </a:t>
            </a:r>
            <a:r>
              <a:rPr lang="en-US" sz="2200" b="1" dirty="0" err="1">
                <a:solidFill>
                  <a:schemeClr val="tx2"/>
                </a:solidFill>
              </a:rPr>
              <a:t>управление</a:t>
            </a:r>
            <a:r>
              <a:rPr lang="en-US" sz="2200" b="1" dirty="0">
                <a:solidFill>
                  <a:schemeClr val="tx2"/>
                </a:solidFill>
              </a:rPr>
              <a:t> </a:t>
            </a:r>
            <a:r>
              <a:rPr lang="en-US" sz="2200" b="1" dirty="0" err="1">
                <a:solidFill>
                  <a:schemeClr val="tx2"/>
                </a:solidFill>
              </a:rPr>
              <a:t>по</a:t>
            </a:r>
            <a:r>
              <a:rPr lang="en-US" sz="2200" b="1" dirty="0">
                <a:solidFill>
                  <a:schemeClr val="tx2"/>
                </a:solidFill>
              </a:rPr>
              <a:t> </a:t>
            </a:r>
            <a:r>
              <a:rPr lang="en-US" sz="2200" b="1" dirty="0" err="1">
                <a:solidFill>
                  <a:schemeClr val="tx2"/>
                </a:solidFill>
              </a:rPr>
              <a:t>стандартите</a:t>
            </a:r>
            <a:r>
              <a:rPr lang="en-US" sz="2200" b="1" dirty="0">
                <a:solidFill>
                  <a:schemeClr val="tx2"/>
                </a:solidFill>
              </a:rPr>
              <a:t>: </a:t>
            </a:r>
            <a:endParaRPr lang="bg-BG" sz="2200" b="1" dirty="0" smtClean="0">
              <a:solidFill>
                <a:schemeClr val="tx2"/>
              </a:solidFill>
            </a:endParaRPr>
          </a:p>
          <a:p>
            <a:pPr marL="0" indent="266700">
              <a:buNone/>
            </a:pPr>
            <a:r>
              <a:rPr lang="en-US" sz="2200" dirty="0" smtClean="0">
                <a:solidFill>
                  <a:schemeClr val="tx2"/>
                </a:solidFill>
              </a:rPr>
              <a:t>• </a:t>
            </a:r>
            <a:r>
              <a:rPr lang="en-US" sz="2200" dirty="0">
                <a:solidFill>
                  <a:schemeClr val="tx2"/>
                </a:solidFill>
              </a:rPr>
              <a:t>ISO 9001:2008 - </a:t>
            </a:r>
            <a:r>
              <a:rPr lang="en-US" sz="2200" dirty="0" err="1">
                <a:solidFill>
                  <a:schemeClr val="tx2"/>
                </a:solidFill>
              </a:rPr>
              <a:t>за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управление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на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качеството</a:t>
            </a:r>
            <a:r>
              <a:rPr lang="bg-BG" sz="2200" dirty="0">
                <a:solidFill>
                  <a:schemeClr val="tx2"/>
                </a:solidFill>
              </a:rPr>
              <a:t> </a:t>
            </a:r>
            <a:endParaRPr lang="en-US" sz="2200" dirty="0">
              <a:solidFill>
                <a:schemeClr val="tx2"/>
              </a:solidFill>
            </a:endParaRPr>
          </a:p>
          <a:p>
            <a:pPr marL="0" indent="266700">
              <a:buNone/>
            </a:pPr>
            <a:r>
              <a:rPr lang="en-US" sz="2200" dirty="0">
                <a:solidFill>
                  <a:schemeClr val="tx2"/>
                </a:solidFill>
              </a:rPr>
              <a:t>• ISO 27001:2013 </a:t>
            </a:r>
            <a:r>
              <a:rPr lang="en-US" sz="2200" dirty="0" err="1">
                <a:solidFill>
                  <a:schemeClr val="tx2"/>
                </a:solidFill>
              </a:rPr>
              <a:t>за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управление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на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информационната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сигурност</a:t>
            </a:r>
            <a:endParaRPr lang="en-US" sz="2200" dirty="0">
              <a:solidFill>
                <a:schemeClr val="tx2"/>
              </a:solidFill>
            </a:endParaRPr>
          </a:p>
          <a:p>
            <a:pPr marL="0" indent="266700">
              <a:buNone/>
            </a:pPr>
            <a:r>
              <a:rPr lang="en-US" sz="2200" dirty="0">
                <a:solidFill>
                  <a:schemeClr val="tx2"/>
                </a:solidFill>
              </a:rPr>
              <a:t>• ISO 20000:1-2011 </a:t>
            </a:r>
            <a:r>
              <a:rPr lang="en-US" sz="2200" dirty="0" err="1">
                <a:solidFill>
                  <a:schemeClr val="tx2"/>
                </a:solidFill>
              </a:rPr>
              <a:t>за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управление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на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предоставяните</a:t>
            </a:r>
            <a:r>
              <a:rPr lang="en-US" sz="2200" dirty="0">
                <a:solidFill>
                  <a:schemeClr val="tx2"/>
                </a:solidFill>
              </a:rPr>
              <a:t> ИТ </a:t>
            </a:r>
            <a:r>
              <a:rPr lang="en-US" sz="2200" dirty="0" err="1">
                <a:solidFill>
                  <a:schemeClr val="tx2"/>
                </a:solidFill>
              </a:rPr>
              <a:t>услуги</a:t>
            </a:r>
            <a:endParaRPr lang="en-US" sz="2200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endParaRPr lang="bg-BG" sz="2000" dirty="0"/>
          </a:p>
        </p:txBody>
      </p:sp>
    </p:spTree>
    <p:extLst>
      <p:ext uri="{BB962C8B-B14F-4D97-AF65-F5344CB8AC3E}">
        <p14:creationId xmlns:p14="http://schemas.microsoft.com/office/powerpoint/2010/main" val="55703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>
            <a:normAutofit/>
          </a:bodyPr>
          <a:lstStyle/>
          <a:p>
            <a:r>
              <a:rPr lang="bg-BG" sz="3200" u="sng" dirty="0" smtClean="0">
                <a:solidFill>
                  <a:schemeClr val="tx2"/>
                </a:solidFill>
              </a:rPr>
              <a:t>Визия</a:t>
            </a:r>
            <a:endParaRPr lang="en-US" sz="3200" u="sng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542925" algn="just">
              <a:lnSpc>
                <a:spcPct val="150000"/>
              </a:lnSpc>
              <a:buNone/>
            </a:pPr>
            <a:r>
              <a:rPr lang="ru-RU" sz="2000" dirty="0" smtClean="0">
                <a:solidFill>
                  <a:schemeClr val="tx2"/>
                </a:solidFill>
              </a:rPr>
              <a:t>Компанията </a:t>
            </a:r>
            <a:r>
              <a:rPr lang="ru-RU" sz="2000" dirty="0">
                <a:solidFill>
                  <a:schemeClr val="tx2"/>
                </a:solidFill>
              </a:rPr>
              <a:t>има екип с над </a:t>
            </a:r>
            <a:r>
              <a:rPr lang="ru-RU" sz="2000" dirty="0" smtClean="0">
                <a:solidFill>
                  <a:schemeClr val="tx2"/>
                </a:solidFill>
              </a:rPr>
              <a:t>500 високо - </a:t>
            </a:r>
            <a:r>
              <a:rPr lang="ru-RU" sz="2000" dirty="0">
                <a:solidFill>
                  <a:schemeClr val="tx2"/>
                </a:solidFill>
              </a:rPr>
              <a:t>квалифицирани програмисти</a:t>
            </a:r>
            <a:r>
              <a:rPr lang="ru-RU" sz="2000" dirty="0" smtClean="0">
                <a:solidFill>
                  <a:schemeClr val="tx2"/>
                </a:solidFill>
              </a:rPr>
              <a:t>, комуникационни </a:t>
            </a:r>
            <a:r>
              <a:rPr lang="ru-RU" sz="2000" dirty="0">
                <a:solidFill>
                  <a:schemeClr val="tx2"/>
                </a:solidFill>
              </a:rPr>
              <a:t>специалисти</a:t>
            </a:r>
            <a:r>
              <a:rPr lang="ru-RU" sz="2000" dirty="0" smtClean="0">
                <a:solidFill>
                  <a:schemeClr val="tx2"/>
                </a:solidFill>
              </a:rPr>
              <a:t>, системни </a:t>
            </a:r>
            <a:r>
              <a:rPr lang="ru-RU" sz="2000" dirty="0">
                <a:solidFill>
                  <a:schemeClr val="tx2"/>
                </a:solidFill>
              </a:rPr>
              <a:t>администратори и сервизни инженери. </a:t>
            </a:r>
            <a:r>
              <a:rPr lang="ru-RU" sz="2000" dirty="0" smtClean="0">
                <a:solidFill>
                  <a:schemeClr val="tx2"/>
                </a:solidFill>
              </a:rPr>
              <a:t>ИО АД </a:t>
            </a:r>
            <a:r>
              <a:rPr lang="ru-RU" sz="2000" dirty="0">
                <a:solidFill>
                  <a:schemeClr val="tx2"/>
                </a:solidFill>
              </a:rPr>
              <a:t>е сред лидерите на българския ИТ сектор в областта на системната интеграция на информационни системи в централната и местните администрации, разработката, внедряването и поддържането нa нови технологични решения. „Информационно обслужване“ е партньор на водещи световни ИТ производители и </a:t>
            </a:r>
            <a:r>
              <a:rPr lang="ru-RU" sz="2000" dirty="0" smtClean="0">
                <a:solidFill>
                  <a:schemeClr val="tx2"/>
                </a:solidFill>
              </a:rPr>
              <a:t>доставчици </a:t>
            </a:r>
            <a:endParaRPr lang="en-US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85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508918"/>
          </a:xfrm>
        </p:spPr>
        <p:txBody>
          <a:bodyPr>
            <a:normAutofit fontScale="90000"/>
          </a:bodyPr>
          <a:lstStyle/>
          <a:p>
            <a:r>
              <a:rPr lang="bg-BG" sz="3200" dirty="0">
                <a:solidFill>
                  <a:schemeClr val="tx2"/>
                </a:solidFill>
              </a:rPr>
              <a:t>Нашите </a:t>
            </a:r>
            <a:r>
              <a:rPr lang="bg-BG" sz="3200" dirty="0" smtClean="0">
                <a:solidFill>
                  <a:schemeClr val="tx2"/>
                </a:solidFill>
              </a:rPr>
              <a:t>клиенти</a:t>
            </a:r>
            <a:endParaRPr lang="bg-BG" sz="3200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70000" lnSpcReduction="20000"/>
          </a:bodyPr>
          <a:lstStyle/>
          <a:p>
            <a:r>
              <a:rPr lang="ru-RU" sz="2300" dirty="0" smtClean="0">
                <a:solidFill>
                  <a:schemeClr val="tx2"/>
                </a:solidFill>
              </a:rPr>
              <a:t>ЦЕНТРАЛНА </a:t>
            </a:r>
            <a:r>
              <a:rPr lang="ru-RU" sz="2300" dirty="0">
                <a:solidFill>
                  <a:schemeClr val="tx2"/>
                </a:solidFill>
              </a:rPr>
              <a:t>ИЗБИРАТЕЛНА КОМИСИЯ.</a:t>
            </a:r>
          </a:p>
          <a:p>
            <a:r>
              <a:rPr lang="ru-RU" sz="2300" dirty="0">
                <a:solidFill>
                  <a:schemeClr val="tx2"/>
                </a:solidFill>
              </a:rPr>
              <a:t>МИНИСТЕРСТВО НА ФИНАНСИТЕ</a:t>
            </a:r>
          </a:p>
          <a:p>
            <a:r>
              <a:rPr lang="ru-RU" sz="2300" dirty="0">
                <a:solidFill>
                  <a:schemeClr val="tx2"/>
                </a:solidFill>
              </a:rPr>
              <a:t>АГЕНЦИЯ МИТНИЦИ</a:t>
            </a:r>
          </a:p>
          <a:p>
            <a:r>
              <a:rPr lang="ru-RU" sz="2300" dirty="0">
                <a:solidFill>
                  <a:schemeClr val="tx2"/>
                </a:solidFill>
              </a:rPr>
              <a:t>НАЦИОНАЛНА АГЕНЦИЯ ЗА ПРИХОДИТЕ</a:t>
            </a:r>
          </a:p>
          <a:p>
            <a:r>
              <a:rPr lang="ru-RU" sz="2300" dirty="0">
                <a:solidFill>
                  <a:schemeClr val="tx2"/>
                </a:solidFill>
              </a:rPr>
              <a:t>МИНИСТЕРСТВО НА ОБРАЗОВАНИЕТО И НАУКАТА</a:t>
            </a:r>
          </a:p>
          <a:p>
            <a:r>
              <a:rPr lang="ru-RU" sz="2300" dirty="0">
                <a:solidFill>
                  <a:schemeClr val="tx2"/>
                </a:solidFill>
              </a:rPr>
              <a:t>МИНИСТЕРСТВО НА КУЛТУРАТА</a:t>
            </a:r>
          </a:p>
          <a:p>
            <a:r>
              <a:rPr lang="ru-RU" sz="2300" dirty="0">
                <a:solidFill>
                  <a:schemeClr val="tx2"/>
                </a:solidFill>
              </a:rPr>
              <a:t>МИНИСТЕРСТВО НА ТРУДА И СОЦИАЛНАТА ПОЛИТИКА</a:t>
            </a:r>
          </a:p>
          <a:p>
            <a:r>
              <a:rPr lang="ru-RU" sz="2300" dirty="0">
                <a:solidFill>
                  <a:schemeClr val="tx2"/>
                </a:solidFill>
              </a:rPr>
              <a:t>ГЛАВНА ИНСПЕКЦИЯ ПО ТРУДА</a:t>
            </a:r>
          </a:p>
          <a:p>
            <a:r>
              <a:rPr lang="ru-RU" sz="2300" dirty="0">
                <a:solidFill>
                  <a:schemeClr val="tx2"/>
                </a:solidFill>
              </a:rPr>
              <a:t>АГЕНЦИЯ ПО ЗАЕТОСТТА</a:t>
            </a:r>
          </a:p>
          <a:p>
            <a:r>
              <a:rPr lang="ru-RU" sz="2300" dirty="0">
                <a:solidFill>
                  <a:schemeClr val="tx2"/>
                </a:solidFill>
              </a:rPr>
              <a:t>МИНИСТЕРСТВО НА ПРАВОСЪДИЕТО</a:t>
            </a:r>
          </a:p>
          <a:p>
            <a:r>
              <a:rPr lang="ru-RU" sz="2300" dirty="0">
                <a:solidFill>
                  <a:schemeClr val="tx2"/>
                </a:solidFill>
              </a:rPr>
              <a:t>АГЕНЦИЯ ПО ВПИСВАНИЯТА</a:t>
            </a:r>
          </a:p>
          <a:p>
            <a:r>
              <a:rPr lang="ru-RU" sz="2300" dirty="0">
                <a:solidFill>
                  <a:schemeClr val="tx2"/>
                </a:solidFill>
              </a:rPr>
              <a:t>МИНИСТЕРСТВО НА МЛАДЕЖТА И СПОРТА</a:t>
            </a:r>
          </a:p>
          <a:p>
            <a:r>
              <a:rPr lang="ru-RU" sz="2300" dirty="0">
                <a:solidFill>
                  <a:schemeClr val="tx2"/>
                </a:solidFill>
              </a:rPr>
              <a:t>МИНИСТЕРСТВО НА РЕГИОНАЛНОТО РАЗВИТИЕ И </a:t>
            </a:r>
            <a:r>
              <a:rPr lang="ru-RU" sz="2300" dirty="0" smtClean="0">
                <a:solidFill>
                  <a:schemeClr val="tx2"/>
                </a:solidFill>
              </a:rPr>
              <a:t>БЛАГОУСТРОЙСТВО</a:t>
            </a:r>
          </a:p>
          <a:p>
            <a:r>
              <a:rPr lang="ru-RU" sz="2300" dirty="0">
                <a:solidFill>
                  <a:schemeClr val="tx2"/>
                </a:solidFill>
              </a:rPr>
              <a:t>СМЕТНА </a:t>
            </a:r>
            <a:r>
              <a:rPr lang="ru-RU" sz="2300" dirty="0" smtClean="0">
                <a:solidFill>
                  <a:schemeClr val="tx2"/>
                </a:solidFill>
              </a:rPr>
              <a:t>ПАЛАТА</a:t>
            </a:r>
          </a:p>
          <a:p>
            <a:endParaRPr lang="ru-RU" sz="2300" dirty="0">
              <a:solidFill>
                <a:schemeClr val="tx2"/>
              </a:solidFill>
            </a:endParaRPr>
          </a:p>
          <a:p>
            <a:r>
              <a:rPr lang="ru-RU" sz="2300" dirty="0" smtClean="0">
                <a:solidFill>
                  <a:schemeClr val="tx2"/>
                </a:solidFill>
              </a:rPr>
              <a:t>НАД </a:t>
            </a:r>
            <a:r>
              <a:rPr lang="ru-RU" sz="2300" dirty="0">
                <a:solidFill>
                  <a:schemeClr val="tx2"/>
                </a:solidFill>
              </a:rPr>
              <a:t>85% ОТ СЪДИЛИЩАТА В </a:t>
            </a:r>
            <a:r>
              <a:rPr lang="ru-RU" sz="2300" dirty="0" smtClean="0">
                <a:solidFill>
                  <a:schemeClr val="tx2"/>
                </a:solidFill>
              </a:rPr>
              <a:t>БЪЛГАРИЯ</a:t>
            </a:r>
          </a:p>
          <a:p>
            <a:r>
              <a:rPr lang="ru-RU" sz="2300" dirty="0" smtClean="0">
                <a:solidFill>
                  <a:schemeClr val="tx2"/>
                </a:solidFill>
              </a:rPr>
              <a:t>ДЪРЖАВНА </a:t>
            </a:r>
            <a:r>
              <a:rPr lang="ru-RU" sz="2300" dirty="0">
                <a:solidFill>
                  <a:schemeClr val="tx2"/>
                </a:solidFill>
              </a:rPr>
              <a:t>КОМИСИЯ ПО </a:t>
            </a:r>
            <a:r>
              <a:rPr lang="ru-RU" sz="2300" dirty="0" smtClean="0">
                <a:solidFill>
                  <a:schemeClr val="tx2"/>
                </a:solidFill>
              </a:rPr>
              <a:t>ХАЗАРТА</a:t>
            </a:r>
          </a:p>
          <a:p>
            <a:r>
              <a:rPr lang="ru-RU" sz="2300" dirty="0" smtClean="0">
                <a:solidFill>
                  <a:schemeClr val="tx2"/>
                </a:solidFill>
              </a:rPr>
              <a:t>БДЖ</a:t>
            </a:r>
          </a:p>
          <a:p>
            <a:r>
              <a:rPr lang="ru-RU" sz="2300" dirty="0" smtClean="0">
                <a:solidFill>
                  <a:schemeClr val="tx2"/>
                </a:solidFill>
              </a:rPr>
              <a:t>БЪЛГАРСКИ </a:t>
            </a:r>
            <a:r>
              <a:rPr lang="ru-RU" sz="2300" dirty="0">
                <a:solidFill>
                  <a:schemeClr val="tx2"/>
                </a:solidFill>
              </a:rPr>
              <a:t>ПОЩИ </a:t>
            </a:r>
            <a:r>
              <a:rPr lang="ru-RU" sz="2300" dirty="0" smtClean="0">
                <a:solidFill>
                  <a:schemeClr val="tx2"/>
                </a:solidFill>
              </a:rPr>
              <a:t>ЕАД</a:t>
            </a:r>
          </a:p>
          <a:p>
            <a:r>
              <a:rPr lang="ru-RU" sz="2300" dirty="0" smtClean="0">
                <a:solidFill>
                  <a:schemeClr val="tx2"/>
                </a:solidFill>
              </a:rPr>
              <a:t>БАНКА ДСК</a:t>
            </a:r>
          </a:p>
          <a:p>
            <a:r>
              <a:rPr lang="ru-RU" sz="2300" dirty="0" smtClean="0">
                <a:solidFill>
                  <a:schemeClr val="tx2"/>
                </a:solidFill>
              </a:rPr>
              <a:t>КАМАРА </a:t>
            </a:r>
            <a:r>
              <a:rPr lang="ru-RU" sz="2300" dirty="0">
                <a:solidFill>
                  <a:schemeClr val="tx2"/>
                </a:solidFill>
              </a:rPr>
              <a:t>НА ЧАСТНИТЕ СЪДЕБНИ </a:t>
            </a:r>
            <a:r>
              <a:rPr lang="ru-RU" sz="2300" dirty="0" smtClean="0">
                <a:solidFill>
                  <a:schemeClr val="tx2"/>
                </a:solidFill>
              </a:rPr>
              <a:t>ИЗПЪЛНИТЕЛИ</a:t>
            </a:r>
          </a:p>
          <a:p>
            <a:r>
              <a:rPr lang="ru-RU" sz="2300" dirty="0" smtClean="0">
                <a:solidFill>
                  <a:schemeClr val="tx2"/>
                </a:solidFill>
              </a:rPr>
              <a:t>ДЪРЖАВНО </a:t>
            </a:r>
            <a:r>
              <a:rPr lang="ru-RU" sz="2300" dirty="0">
                <a:solidFill>
                  <a:schemeClr val="tx2"/>
                </a:solidFill>
              </a:rPr>
              <a:t>ПРЕДПРИЯТИЕ ПРИСТАНИЩНА </a:t>
            </a:r>
            <a:r>
              <a:rPr lang="ru-RU" sz="2300" dirty="0" smtClean="0">
                <a:solidFill>
                  <a:schemeClr val="tx2"/>
                </a:solidFill>
              </a:rPr>
              <a:t>ИНФРАСТРУКТУРА</a:t>
            </a:r>
          </a:p>
          <a:p>
            <a:r>
              <a:rPr lang="ru-RU" sz="2300" dirty="0" smtClean="0">
                <a:solidFill>
                  <a:schemeClr val="tx2"/>
                </a:solidFill>
              </a:rPr>
              <a:t>АГЕНЦИЯ </a:t>
            </a:r>
            <a:r>
              <a:rPr lang="ru-RU" sz="2300" dirty="0">
                <a:solidFill>
                  <a:schemeClr val="tx2"/>
                </a:solidFill>
              </a:rPr>
              <a:t>БЪЛГАРСКА СЛУЖБА ПО </a:t>
            </a:r>
            <a:r>
              <a:rPr lang="ru-RU" sz="2300" dirty="0" smtClean="0">
                <a:solidFill>
                  <a:schemeClr val="tx2"/>
                </a:solidFill>
              </a:rPr>
              <a:t>АКРЕДИТАЦИЯ</a:t>
            </a:r>
          </a:p>
          <a:p>
            <a:r>
              <a:rPr lang="ru-RU" sz="2300" dirty="0" smtClean="0">
                <a:solidFill>
                  <a:schemeClr val="tx2"/>
                </a:solidFill>
              </a:rPr>
              <a:t>ЕНЕРГО ПРО</a:t>
            </a:r>
          </a:p>
          <a:p>
            <a:r>
              <a:rPr lang="ru-RU" sz="2300" dirty="0" smtClean="0">
                <a:solidFill>
                  <a:schemeClr val="tx2"/>
                </a:solidFill>
              </a:rPr>
              <a:t>НАЦИОНАЛЕН </a:t>
            </a:r>
            <a:r>
              <a:rPr lang="ru-RU" sz="2300" dirty="0">
                <a:solidFill>
                  <a:schemeClr val="tx2"/>
                </a:solidFill>
              </a:rPr>
              <a:t>ЦЕНТЪР ПО ТРАНСФУЗИОННА </a:t>
            </a:r>
            <a:r>
              <a:rPr lang="ru-RU" sz="2300" dirty="0" smtClean="0">
                <a:solidFill>
                  <a:schemeClr val="tx2"/>
                </a:solidFill>
              </a:rPr>
              <a:t>ХЕМАТОЛОГИЯ</a:t>
            </a:r>
          </a:p>
          <a:p>
            <a:r>
              <a:rPr lang="ru-RU" sz="2300" dirty="0" smtClean="0">
                <a:solidFill>
                  <a:schemeClr val="tx2"/>
                </a:solidFill>
              </a:rPr>
              <a:t>ОБЩИНИТЕ </a:t>
            </a:r>
            <a:r>
              <a:rPr lang="ru-RU" sz="2300" dirty="0">
                <a:solidFill>
                  <a:schemeClr val="tx2"/>
                </a:solidFill>
              </a:rPr>
              <a:t>В РЕПУБЛИКА БЪЛГАРИЯ И ДР. </a:t>
            </a:r>
            <a:br>
              <a:rPr lang="ru-RU" sz="2300" dirty="0">
                <a:solidFill>
                  <a:schemeClr val="tx2"/>
                </a:solidFill>
              </a:rPr>
            </a:br>
            <a:endParaRPr lang="ru-RU" sz="2300" dirty="0">
              <a:solidFill>
                <a:schemeClr val="tx2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1705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29600" cy="580926"/>
          </a:xfrm>
        </p:spPr>
        <p:txBody>
          <a:bodyPr>
            <a:normAutofit/>
          </a:bodyPr>
          <a:lstStyle/>
          <a:p>
            <a:r>
              <a:rPr lang="bg-BG" sz="2800" dirty="0" smtClean="0">
                <a:solidFill>
                  <a:schemeClr val="tx2"/>
                </a:solidFill>
              </a:rPr>
              <a:t>Стратегията за изпълнение на Дейност 3 и Дейност 4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endParaRPr lang="ru-RU" sz="2000" dirty="0" smtClean="0"/>
          </a:p>
          <a:p>
            <a:pPr algn="just">
              <a:lnSpc>
                <a:spcPct val="150000"/>
              </a:lnSpc>
            </a:pPr>
            <a:r>
              <a:rPr lang="ru-RU" sz="2000" dirty="0" smtClean="0">
                <a:solidFill>
                  <a:schemeClr val="tx2"/>
                </a:solidFill>
              </a:rPr>
              <a:t>Стратегически </a:t>
            </a:r>
            <a:r>
              <a:rPr lang="ru-RU" sz="2000" dirty="0">
                <a:solidFill>
                  <a:schemeClr val="tx2"/>
                </a:solidFill>
              </a:rPr>
              <a:t>аспекти за изпълнение на дейностите;</a:t>
            </a:r>
          </a:p>
          <a:p>
            <a:pPr algn="just">
              <a:lnSpc>
                <a:spcPct val="150000"/>
              </a:lnSpc>
            </a:pPr>
            <a:r>
              <a:rPr lang="bg-BG" sz="2000" dirty="0">
                <a:solidFill>
                  <a:schemeClr val="tx2"/>
                </a:solidFill>
              </a:rPr>
              <a:t>Подход на АМ за развитие и въвеждане на </a:t>
            </a:r>
            <a:r>
              <a:rPr lang="ru-RU" sz="2000" dirty="0">
                <a:solidFill>
                  <a:schemeClr val="tx2"/>
                </a:solidFill>
              </a:rPr>
              <a:t>Институционалната архитектура;</a:t>
            </a:r>
          </a:p>
          <a:p>
            <a:pPr algn="just">
              <a:lnSpc>
                <a:spcPct val="150000"/>
              </a:lnSpc>
            </a:pPr>
            <a:r>
              <a:rPr lang="ru-RU" sz="2000" dirty="0">
                <a:solidFill>
                  <a:schemeClr val="tx2"/>
                </a:solidFill>
              </a:rPr>
              <a:t>Методологична рамка за развтие и въвеждане на Институционалната архитектура на АМ – базира се на архитектурната рамка </a:t>
            </a:r>
            <a:r>
              <a:rPr lang="en-US" sz="2000" dirty="0">
                <a:solidFill>
                  <a:schemeClr val="tx2"/>
                </a:solidFill>
              </a:rPr>
              <a:t>TOGAF </a:t>
            </a:r>
            <a:r>
              <a:rPr lang="bg-BG" sz="2000" dirty="0">
                <a:solidFill>
                  <a:schemeClr val="tx2"/>
                </a:solidFill>
              </a:rPr>
              <a:t>и нейния метод </a:t>
            </a:r>
            <a:r>
              <a:rPr lang="en-US" sz="2000" dirty="0">
                <a:solidFill>
                  <a:schemeClr val="tx2"/>
                </a:solidFill>
              </a:rPr>
              <a:t>ADM </a:t>
            </a:r>
            <a:endParaRPr lang="ru-RU" sz="2000" dirty="0">
              <a:solidFill>
                <a:schemeClr val="tx2"/>
              </a:solidFill>
            </a:endParaRPr>
          </a:p>
          <a:p>
            <a:pPr algn="just">
              <a:lnSpc>
                <a:spcPct val="150000"/>
              </a:lnSpc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680299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940966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solidFill>
                  <a:schemeClr val="tx2"/>
                </a:solidFill>
              </a:rPr>
              <a:t>Стратегически аспекти на Институционалната архитектура на Агенция „Митници</a:t>
            </a:r>
            <a:r>
              <a:rPr lang="ru-RU" sz="2800" dirty="0" smtClean="0">
                <a:solidFill>
                  <a:schemeClr val="tx2"/>
                </a:solidFill>
              </a:rPr>
              <a:t>“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08921"/>
            <a:ext cx="8229600" cy="1728192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tx2"/>
                </a:solidFill>
              </a:rPr>
              <a:t>Секторни – </a:t>
            </a:r>
            <a:r>
              <a:rPr lang="bg-BG" sz="2000" dirty="0">
                <a:solidFill>
                  <a:schemeClr val="tx2"/>
                </a:solidFill>
              </a:rPr>
              <a:t>Инициативата на ЕК- Електронни митници. </a:t>
            </a:r>
            <a:endParaRPr lang="ru-RU" sz="2000" dirty="0">
              <a:solidFill>
                <a:schemeClr val="tx2"/>
              </a:solidFill>
            </a:endParaRP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tx2"/>
                </a:solidFill>
              </a:rPr>
              <a:t>Национални – Стратегия за развитие на електронното управление на Република България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bg-BG" sz="2000" dirty="0">
                <a:solidFill>
                  <a:schemeClr val="tx2"/>
                </a:solidFill>
              </a:rPr>
              <a:t>и </a:t>
            </a:r>
            <a:r>
              <a:rPr lang="bg-BG" sz="2000" dirty="0" smtClean="0">
                <a:solidFill>
                  <a:schemeClr val="tx2"/>
                </a:solidFill>
              </a:rPr>
              <a:t>Секторна стратегия „е</a:t>
            </a:r>
            <a:r>
              <a:rPr lang="bg-BG" sz="2000" dirty="0">
                <a:solidFill>
                  <a:schemeClr val="tx2"/>
                </a:solidFill>
              </a:rPr>
              <a:t>-</a:t>
            </a:r>
            <a:r>
              <a:rPr lang="bg-BG" sz="2000" dirty="0" smtClean="0">
                <a:solidFill>
                  <a:schemeClr val="tx2"/>
                </a:solidFill>
              </a:rPr>
              <a:t>Митници“ 2016-2025 и </a:t>
            </a:r>
            <a:r>
              <a:rPr lang="bg-BG" sz="2000" dirty="0" err="1" smtClean="0">
                <a:solidFill>
                  <a:schemeClr val="tx2"/>
                </a:solidFill>
              </a:rPr>
              <a:t>и</a:t>
            </a:r>
            <a:r>
              <a:rPr lang="bg-BG" sz="2000" dirty="0" smtClean="0">
                <a:solidFill>
                  <a:schemeClr val="tx2"/>
                </a:solidFill>
              </a:rPr>
              <a:t> </a:t>
            </a:r>
            <a:r>
              <a:rPr lang="bg-BG" sz="2000" dirty="0" err="1" smtClean="0">
                <a:solidFill>
                  <a:schemeClr val="tx2"/>
                </a:solidFill>
              </a:rPr>
              <a:t>и</a:t>
            </a:r>
            <a:r>
              <a:rPr lang="bg-BG" sz="2000" dirty="0" smtClean="0">
                <a:solidFill>
                  <a:schemeClr val="tx2"/>
                </a:solidFill>
              </a:rPr>
              <a:t> пътната карта към нея.</a:t>
            </a:r>
            <a:endParaRPr lang="en-US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6398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936104"/>
          </a:xfrm>
        </p:spPr>
        <p:txBody>
          <a:bodyPr>
            <a:normAutofit/>
          </a:bodyPr>
          <a:lstStyle/>
          <a:p>
            <a:r>
              <a:rPr lang="bg-BG" sz="1600" b="1" dirty="0">
                <a:solidFill>
                  <a:schemeClr val="tx2"/>
                </a:solidFill>
              </a:rPr>
              <a:t>Развитието и въвеждането на Институционалната/Корпоративна архитектура на </a:t>
            </a:r>
            <a:r>
              <a:rPr lang="bg-BG" sz="1600" b="1" dirty="0" smtClean="0">
                <a:solidFill>
                  <a:schemeClr val="tx2"/>
                </a:solidFill>
              </a:rPr>
              <a:t>АМ</a:t>
            </a:r>
            <a:r>
              <a:rPr lang="en-US" sz="1600" b="1" dirty="0" smtClean="0">
                <a:solidFill>
                  <a:schemeClr val="tx2"/>
                </a:solidFill>
              </a:rPr>
              <a:t> </a:t>
            </a:r>
            <a:r>
              <a:rPr lang="bg-BG" sz="1600" b="1" dirty="0">
                <a:solidFill>
                  <a:schemeClr val="tx2"/>
                </a:solidFill>
              </a:rPr>
              <a:t>е планирано да се осъществи на 3 архитектурни фази</a:t>
            </a:r>
            <a:r>
              <a:rPr lang="bg-BG" sz="1600" b="1" dirty="0" smtClean="0">
                <a:solidFill>
                  <a:schemeClr val="tx2"/>
                </a:solidFill>
              </a:rPr>
              <a:t>: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1"/>
            <a:ext cx="8229600" cy="3816424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>
                <a:solidFill>
                  <a:schemeClr val="tx2"/>
                </a:solidFill>
              </a:rPr>
              <a:t>Архитектурна </a:t>
            </a:r>
            <a:r>
              <a:rPr lang="ru-RU" sz="1800" dirty="0">
                <a:solidFill>
                  <a:schemeClr val="tx2"/>
                </a:solidFill>
              </a:rPr>
              <a:t>Фаза 1 </a:t>
            </a:r>
            <a:r>
              <a:rPr lang="ru-RU" sz="1800" dirty="0" smtClean="0">
                <a:solidFill>
                  <a:schemeClr val="tx2"/>
                </a:solidFill>
              </a:rPr>
              <a:t>(2016 </a:t>
            </a:r>
            <a:r>
              <a:rPr lang="ru-RU" sz="1800" dirty="0">
                <a:solidFill>
                  <a:schemeClr val="tx2"/>
                </a:solidFill>
              </a:rPr>
              <a:t>– 2018 г.): Първоначалното разработване на Институционална/ Корпоративна архитектура на АМ и нейното </a:t>
            </a:r>
            <a:r>
              <a:rPr lang="ru-RU" sz="1800" dirty="0" err="1">
                <a:solidFill>
                  <a:schemeClr val="tx2"/>
                </a:solidFill>
              </a:rPr>
              <a:t>въвеждане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smtClean="0">
                <a:solidFill>
                  <a:schemeClr val="tx2"/>
                </a:solidFill>
              </a:rPr>
              <a:t>в АМ. Архитектурна </a:t>
            </a:r>
            <a:r>
              <a:rPr lang="ru-RU" sz="1800" dirty="0">
                <a:solidFill>
                  <a:schemeClr val="tx2"/>
                </a:solidFill>
              </a:rPr>
              <a:t>Фаза 1 </a:t>
            </a:r>
            <a:r>
              <a:rPr lang="ru-RU" sz="1800" dirty="0" smtClean="0">
                <a:solidFill>
                  <a:schemeClr val="tx2"/>
                </a:solidFill>
              </a:rPr>
              <a:t>е </a:t>
            </a:r>
            <a:r>
              <a:rPr lang="ru-RU" sz="1800" dirty="0">
                <a:solidFill>
                  <a:schemeClr val="tx2"/>
                </a:solidFill>
              </a:rPr>
              <a:t>изпълнена успешно и АМ е разработила и внедрила </a:t>
            </a:r>
            <a:r>
              <a:rPr lang="ru-RU" sz="1800" dirty="0" err="1">
                <a:solidFill>
                  <a:schemeClr val="tx2"/>
                </a:solidFill>
              </a:rPr>
              <a:t>Институционална</a:t>
            </a:r>
            <a:r>
              <a:rPr lang="ru-RU" sz="1800" dirty="0">
                <a:solidFill>
                  <a:schemeClr val="tx2"/>
                </a:solidFill>
              </a:rPr>
              <a:t>/Корпоративна </a:t>
            </a:r>
            <a:r>
              <a:rPr lang="ru-RU" sz="1800" dirty="0" smtClean="0">
                <a:solidFill>
                  <a:schemeClr val="tx2"/>
                </a:solidFill>
              </a:rPr>
              <a:t>архитектура.</a:t>
            </a:r>
          </a:p>
          <a:p>
            <a:pPr algn="just"/>
            <a:r>
              <a:rPr lang="ru-RU" sz="1800" dirty="0" smtClean="0">
                <a:solidFill>
                  <a:schemeClr val="tx2"/>
                </a:solidFill>
              </a:rPr>
              <a:t>Архитектурна </a:t>
            </a:r>
            <a:r>
              <a:rPr lang="ru-RU" sz="1800" dirty="0">
                <a:solidFill>
                  <a:schemeClr val="tx2"/>
                </a:solidFill>
              </a:rPr>
              <a:t>Фаза 2 </a:t>
            </a:r>
            <a:r>
              <a:rPr lang="ru-RU" sz="1800" dirty="0" smtClean="0">
                <a:solidFill>
                  <a:schemeClr val="tx2"/>
                </a:solidFill>
              </a:rPr>
              <a:t>(2019 </a:t>
            </a:r>
            <a:r>
              <a:rPr lang="ru-RU" sz="1800" dirty="0">
                <a:solidFill>
                  <a:schemeClr val="tx2"/>
                </a:solidFill>
              </a:rPr>
              <a:t>– </a:t>
            </a:r>
            <a:r>
              <a:rPr lang="ru-RU" sz="1800" dirty="0" smtClean="0">
                <a:solidFill>
                  <a:schemeClr val="tx2"/>
                </a:solidFill>
              </a:rPr>
              <a:t>2021г</a:t>
            </a:r>
            <a:r>
              <a:rPr lang="ru-RU" sz="1800" dirty="0">
                <a:solidFill>
                  <a:schemeClr val="tx2"/>
                </a:solidFill>
              </a:rPr>
              <a:t>.) „Развитие и </a:t>
            </a:r>
            <a:r>
              <a:rPr lang="ru-RU" sz="1800" dirty="0" err="1">
                <a:solidFill>
                  <a:schemeClr val="tx2"/>
                </a:solidFill>
              </a:rPr>
              <a:t>въвеждане</a:t>
            </a:r>
            <a:r>
              <a:rPr lang="ru-RU" sz="1800" dirty="0">
                <a:solidFill>
                  <a:schemeClr val="tx2"/>
                </a:solidFill>
              </a:rPr>
              <a:t> на </a:t>
            </a:r>
            <a:r>
              <a:rPr lang="ru-RU" sz="1800" dirty="0" err="1" smtClean="0">
                <a:solidFill>
                  <a:schemeClr val="tx2"/>
                </a:solidFill>
              </a:rPr>
              <a:t>Институционална</a:t>
            </a:r>
            <a:r>
              <a:rPr lang="ru-RU" sz="1800" dirty="0" smtClean="0">
                <a:solidFill>
                  <a:schemeClr val="tx2"/>
                </a:solidFill>
              </a:rPr>
              <a:t>/Корпоративна архитектура </a:t>
            </a:r>
            <a:r>
              <a:rPr lang="ru-RU" sz="1800" dirty="0">
                <a:solidFill>
                  <a:schemeClr val="tx2"/>
                </a:solidFill>
              </a:rPr>
              <a:t>на </a:t>
            </a:r>
            <a:r>
              <a:rPr lang="ru-RU" sz="1800" dirty="0" err="1">
                <a:solidFill>
                  <a:schemeClr val="tx2"/>
                </a:solidFill>
              </a:rPr>
              <a:t>Агенция</a:t>
            </a:r>
            <a:r>
              <a:rPr lang="ru-RU" sz="1800" dirty="0">
                <a:solidFill>
                  <a:schemeClr val="tx2"/>
                </a:solidFill>
              </a:rPr>
              <a:t> „</a:t>
            </a:r>
            <a:r>
              <a:rPr lang="ru-RU" sz="1800" dirty="0" err="1">
                <a:solidFill>
                  <a:schemeClr val="tx2"/>
                </a:solidFill>
              </a:rPr>
              <a:t>Митници</a:t>
            </a:r>
            <a:r>
              <a:rPr lang="ru-RU" sz="1800" dirty="0">
                <a:solidFill>
                  <a:schemeClr val="tx2"/>
                </a:solidFill>
              </a:rPr>
              <a:t>“ и </a:t>
            </a:r>
            <a:r>
              <a:rPr lang="ru-RU" sz="1800" dirty="0" err="1">
                <a:solidFill>
                  <a:schemeClr val="tx2"/>
                </a:solidFill>
              </a:rPr>
              <a:t>реализиране</a:t>
            </a:r>
            <a:r>
              <a:rPr lang="ru-RU" sz="1800" dirty="0">
                <a:solidFill>
                  <a:schemeClr val="tx2"/>
                </a:solidFill>
              </a:rPr>
              <a:t> на </a:t>
            </a:r>
            <a:r>
              <a:rPr lang="ru-RU" sz="1800" dirty="0" err="1">
                <a:solidFill>
                  <a:schemeClr val="tx2"/>
                </a:solidFill>
              </a:rPr>
              <a:t>съюзните</a:t>
            </a:r>
            <a:r>
              <a:rPr lang="ru-RU" sz="1800" dirty="0">
                <a:solidFill>
                  <a:schemeClr val="tx2"/>
                </a:solidFill>
              </a:rPr>
              <a:t> и </a:t>
            </a:r>
            <a:r>
              <a:rPr lang="ru-RU" sz="1800" dirty="0" err="1">
                <a:solidFill>
                  <a:schemeClr val="tx2"/>
                </a:solidFill>
              </a:rPr>
              <a:t>национални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 smtClean="0">
                <a:solidFill>
                  <a:schemeClr val="tx2"/>
                </a:solidFill>
              </a:rPr>
              <a:t>функционални</a:t>
            </a:r>
            <a:r>
              <a:rPr lang="ru-RU" sz="1800" dirty="0" smtClean="0">
                <a:solidFill>
                  <a:schemeClr val="tx2"/>
                </a:solidFill>
              </a:rPr>
              <a:t> </a:t>
            </a:r>
            <a:r>
              <a:rPr lang="ru-RU" sz="1800" dirty="0" err="1" smtClean="0">
                <a:solidFill>
                  <a:schemeClr val="tx2"/>
                </a:solidFill>
              </a:rPr>
              <a:t>изисквания</a:t>
            </a:r>
            <a:r>
              <a:rPr lang="ru-RU" sz="1800" dirty="0" smtClean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към</a:t>
            </a:r>
            <a:r>
              <a:rPr lang="ru-RU" sz="1800" dirty="0">
                <a:solidFill>
                  <a:schemeClr val="tx2"/>
                </a:solidFill>
              </a:rPr>
              <a:t> БИМИС – </a:t>
            </a:r>
            <a:r>
              <a:rPr lang="ru-RU" sz="1800" dirty="0" err="1">
                <a:solidFill>
                  <a:schemeClr val="tx2"/>
                </a:solidFill>
              </a:rPr>
              <a:t>вълна</a:t>
            </a:r>
            <a:r>
              <a:rPr lang="ru-RU" sz="1800" dirty="0">
                <a:solidFill>
                  <a:schemeClr val="tx2"/>
                </a:solidFill>
              </a:rPr>
              <a:t> до 2018</a:t>
            </a:r>
            <a:r>
              <a:rPr lang="ru-RU" sz="1800" dirty="0" smtClean="0">
                <a:solidFill>
                  <a:schemeClr val="tx2"/>
                </a:solidFill>
              </a:rPr>
              <a:t>“. </a:t>
            </a:r>
            <a:r>
              <a:rPr lang="ru-RU" sz="1800" dirty="0" err="1" smtClean="0">
                <a:solidFill>
                  <a:schemeClr val="tx2"/>
                </a:solidFill>
              </a:rPr>
              <a:t>Дейностите</a:t>
            </a:r>
            <a:r>
              <a:rPr lang="ru-RU" sz="1800" dirty="0" smtClean="0">
                <a:solidFill>
                  <a:schemeClr val="tx2"/>
                </a:solidFill>
              </a:rPr>
              <a:t> се </a:t>
            </a:r>
            <a:r>
              <a:rPr lang="ru-RU" sz="1800" dirty="0" err="1" smtClean="0">
                <a:solidFill>
                  <a:schemeClr val="tx2"/>
                </a:solidFill>
              </a:rPr>
              <a:t>изпълняват</a:t>
            </a:r>
            <a:r>
              <a:rPr lang="ru-RU" sz="1800" dirty="0" smtClean="0">
                <a:solidFill>
                  <a:schemeClr val="tx2"/>
                </a:solidFill>
              </a:rPr>
              <a:t> </a:t>
            </a:r>
            <a:r>
              <a:rPr lang="ru-RU" sz="1800" dirty="0" err="1" smtClean="0">
                <a:solidFill>
                  <a:schemeClr val="tx2"/>
                </a:solidFill>
              </a:rPr>
              <a:t>към</a:t>
            </a:r>
            <a:r>
              <a:rPr lang="ru-RU" sz="1800" dirty="0" smtClean="0">
                <a:solidFill>
                  <a:schemeClr val="tx2"/>
                </a:solidFill>
              </a:rPr>
              <a:t> момента.</a:t>
            </a:r>
          </a:p>
          <a:p>
            <a:pPr algn="just"/>
            <a:r>
              <a:rPr lang="ru-RU" sz="1800" dirty="0" smtClean="0">
                <a:solidFill>
                  <a:schemeClr val="tx2"/>
                </a:solidFill>
              </a:rPr>
              <a:t>Архитектурна </a:t>
            </a:r>
            <a:r>
              <a:rPr lang="ru-RU" sz="1800" dirty="0">
                <a:solidFill>
                  <a:schemeClr val="tx2"/>
                </a:solidFill>
              </a:rPr>
              <a:t>Фаза 3 (</a:t>
            </a:r>
            <a:r>
              <a:rPr lang="ru-RU" sz="1800" dirty="0" smtClean="0">
                <a:solidFill>
                  <a:schemeClr val="tx2"/>
                </a:solidFill>
              </a:rPr>
              <a:t>2021-2025 </a:t>
            </a:r>
            <a:r>
              <a:rPr lang="ru-RU" sz="1800" dirty="0">
                <a:solidFill>
                  <a:schemeClr val="tx2"/>
                </a:solidFill>
              </a:rPr>
              <a:t>г.): Поетапно развитие и въвеждане на Институционалната/Корпоративна архитектура на Агенция „Митници“ по отношение на процесите, обхванати от останалите целеви области на „е-Митници“. </a:t>
            </a:r>
            <a:endParaRPr lang="en-US" sz="1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5094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solidFill>
                  <a:schemeClr val="tx2"/>
                </a:solidFill>
              </a:rPr>
              <a:t>Методологична рамка за </a:t>
            </a:r>
            <a:r>
              <a:rPr lang="ru-RU" sz="3200" dirty="0" err="1" smtClean="0">
                <a:solidFill>
                  <a:schemeClr val="tx2"/>
                </a:solidFill>
              </a:rPr>
              <a:t>разв</a:t>
            </a:r>
            <a:r>
              <a:rPr lang="bg-BG" sz="3200" dirty="0">
                <a:solidFill>
                  <a:schemeClr val="tx2"/>
                </a:solidFill>
              </a:rPr>
              <a:t>и</a:t>
            </a:r>
            <a:r>
              <a:rPr lang="ru-RU" sz="3200" dirty="0" err="1" smtClean="0">
                <a:solidFill>
                  <a:schemeClr val="tx2"/>
                </a:solidFill>
              </a:rPr>
              <a:t>тие</a:t>
            </a:r>
            <a:r>
              <a:rPr lang="ru-RU" sz="3200" dirty="0" smtClean="0">
                <a:solidFill>
                  <a:schemeClr val="tx2"/>
                </a:solidFill>
              </a:rPr>
              <a:t> </a:t>
            </a:r>
            <a:r>
              <a:rPr lang="ru-RU" sz="3200" dirty="0">
                <a:solidFill>
                  <a:schemeClr val="tx2"/>
                </a:solidFill>
              </a:rPr>
              <a:t>и въвеждане на Институционалната архитектура на АМ </a:t>
            </a:r>
            <a:r>
              <a:rPr lang="bg-BG" sz="3200" dirty="0" smtClean="0">
                <a:solidFill>
                  <a:schemeClr val="tx2"/>
                </a:solidFill>
              </a:rPr>
              <a:t/>
            </a:r>
            <a:br>
              <a:rPr lang="bg-BG" sz="3200" dirty="0" smtClean="0">
                <a:solidFill>
                  <a:schemeClr val="tx2"/>
                </a:solidFill>
              </a:rPr>
            </a:br>
            <a:endParaRPr lang="en-US" sz="3200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9"/>
            <a:ext cx="8229600" cy="3024336"/>
          </a:xfrm>
        </p:spPr>
        <p:txBody>
          <a:bodyPr>
            <a:normAutofit/>
          </a:bodyPr>
          <a:lstStyle/>
          <a:p>
            <a:pPr marL="0" indent="542925" algn="just">
              <a:lnSpc>
                <a:spcPct val="160000"/>
              </a:lnSpc>
              <a:buNone/>
            </a:pPr>
            <a:r>
              <a:rPr lang="ru-RU" sz="2000" dirty="0">
                <a:solidFill>
                  <a:schemeClr val="tx2"/>
                </a:solidFill>
              </a:rPr>
              <a:t>В основата на разработване на Корпоративната архитектура на AM са залегнали принципите и методите на TOGAF (The Open Group Architecture Framework) - рамков модел, насочен към развитие на корпоративна архитектура и </a:t>
            </a:r>
            <a:r>
              <a:rPr lang="bg-BG" sz="2000" dirty="0">
                <a:solidFill>
                  <a:schemeClr val="tx2"/>
                </a:solidFill>
              </a:rPr>
              <a:t>и нейния метод </a:t>
            </a:r>
            <a:r>
              <a:rPr lang="en-US" sz="2000" dirty="0">
                <a:solidFill>
                  <a:schemeClr val="tx2"/>
                </a:solidFill>
              </a:rPr>
              <a:t>ADM</a:t>
            </a:r>
            <a:r>
              <a:rPr lang="bg-BG" sz="2000" dirty="0">
                <a:solidFill>
                  <a:schemeClr val="tx2"/>
                </a:solidFill>
              </a:rPr>
              <a:t>, която включва : Бизнес архитектура; Архитектура на Данните; Архитектура на Приложенията и Технологичната архитектура.</a:t>
            </a:r>
            <a:endParaRPr lang="en-US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09188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008112"/>
          </a:xfrm>
        </p:spPr>
        <p:txBody>
          <a:bodyPr>
            <a:normAutofit/>
          </a:bodyPr>
          <a:lstStyle/>
          <a:p>
            <a:pPr>
              <a:spcBef>
                <a:spcPct val="20000"/>
              </a:spcBef>
            </a:pPr>
            <a:r>
              <a:rPr lang="ru-RU" sz="2400" dirty="0" err="1">
                <a:solidFill>
                  <a:schemeClr val="tx2"/>
                </a:solidFill>
                <a:latin typeface="+mn-lt"/>
                <a:ea typeface="+mn-ea"/>
                <a:cs typeface="+mn-cs"/>
              </a:rPr>
              <a:t>Принципи</a:t>
            </a:r>
            <a:r>
              <a:rPr lang="ru-RU" sz="24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на </a:t>
            </a:r>
            <a:r>
              <a:rPr lang="ru-RU" sz="2400" dirty="0" err="1">
                <a:solidFill>
                  <a:schemeClr val="tx2"/>
                </a:solidFill>
                <a:latin typeface="+mn-lt"/>
                <a:ea typeface="+mn-ea"/>
                <a:cs typeface="+mn-cs"/>
              </a:rPr>
              <a:t>Институционалната</a:t>
            </a:r>
            <a:r>
              <a:rPr lang="ru-RU" sz="24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архитектура</a:t>
            </a:r>
            <a:endParaRPr lang="en-US" sz="24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1"/>
            <a:ext cx="8229600" cy="381642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/>
              <a:t>•</a:t>
            </a:r>
            <a:r>
              <a:rPr lang="ru-RU" sz="2400" dirty="0"/>
              <a:t>	</a:t>
            </a:r>
            <a:r>
              <a:rPr lang="ru-RU" sz="2000" dirty="0" err="1">
                <a:solidFill>
                  <a:schemeClr val="tx2"/>
                </a:solidFill>
              </a:rPr>
              <a:t>достъпност</a:t>
            </a:r>
            <a:r>
              <a:rPr lang="ru-RU" sz="2000" dirty="0">
                <a:solidFill>
                  <a:schemeClr val="tx2"/>
                </a:solidFill>
              </a:rPr>
              <a:t> и </a:t>
            </a:r>
            <a:r>
              <a:rPr lang="ru-RU" sz="2000" dirty="0" err="1">
                <a:solidFill>
                  <a:schemeClr val="tx2"/>
                </a:solidFill>
              </a:rPr>
              <a:t>споделеност</a:t>
            </a:r>
            <a:r>
              <a:rPr lang="ru-RU" sz="2000" dirty="0">
                <a:solidFill>
                  <a:schemeClr val="tx2"/>
                </a:solidFill>
              </a:rPr>
              <a:t> на </a:t>
            </a:r>
            <a:r>
              <a:rPr lang="ru-RU" sz="2000" dirty="0" err="1">
                <a:solidFill>
                  <a:schemeClr val="tx2"/>
                </a:solidFill>
              </a:rPr>
              <a:t>данните</a:t>
            </a:r>
            <a:r>
              <a:rPr lang="ru-RU" sz="2000" dirty="0">
                <a:solidFill>
                  <a:schemeClr val="tx2"/>
                </a:solidFill>
              </a:rPr>
              <a:t>;</a:t>
            </a:r>
          </a:p>
          <a:p>
            <a:pPr marL="0" indent="0" algn="just">
              <a:buNone/>
            </a:pPr>
            <a:r>
              <a:rPr lang="ru-RU" sz="2000" dirty="0">
                <a:solidFill>
                  <a:schemeClr val="tx2"/>
                </a:solidFill>
              </a:rPr>
              <a:t>•	</a:t>
            </a:r>
            <a:r>
              <a:rPr lang="ru-RU" sz="2000" dirty="0" err="1">
                <a:solidFill>
                  <a:schemeClr val="tx2"/>
                </a:solidFill>
              </a:rPr>
              <a:t>безопасност</a:t>
            </a:r>
            <a:r>
              <a:rPr lang="ru-RU" sz="2000" dirty="0">
                <a:solidFill>
                  <a:schemeClr val="tx2"/>
                </a:solidFill>
              </a:rPr>
              <a:t> на </a:t>
            </a:r>
            <a:r>
              <a:rPr lang="ru-RU" sz="2000" dirty="0" err="1">
                <a:solidFill>
                  <a:schemeClr val="tx2"/>
                </a:solidFill>
              </a:rPr>
              <a:t>данните</a:t>
            </a:r>
            <a:r>
              <a:rPr lang="ru-RU" sz="2000" dirty="0">
                <a:solidFill>
                  <a:schemeClr val="tx2"/>
                </a:solidFill>
              </a:rPr>
              <a:t>;</a:t>
            </a:r>
          </a:p>
          <a:p>
            <a:pPr marL="0" indent="0" algn="just">
              <a:buNone/>
            </a:pPr>
            <a:r>
              <a:rPr lang="ru-RU" sz="2000" dirty="0">
                <a:solidFill>
                  <a:schemeClr val="tx2"/>
                </a:solidFill>
              </a:rPr>
              <a:t>•	технологична интеграция;</a:t>
            </a:r>
          </a:p>
          <a:p>
            <a:pPr marL="0" indent="0" algn="just">
              <a:buNone/>
            </a:pPr>
            <a:r>
              <a:rPr lang="ru-RU" sz="2000" dirty="0">
                <a:solidFill>
                  <a:schemeClr val="tx2"/>
                </a:solidFill>
              </a:rPr>
              <a:t>•	</a:t>
            </a:r>
            <a:r>
              <a:rPr lang="ru-RU" sz="2000" dirty="0" err="1">
                <a:solidFill>
                  <a:schemeClr val="tx2"/>
                </a:solidFill>
              </a:rPr>
              <a:t>максималната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полза</a:t>
            </a:r>
            <a:r>
              <a:rPr lang="ru-RU" sz="2000" dirty="0">
                <a:solidFill>
                  <a:schemeClr val="tx2"/>
                </a:solidFill>
              </a:rPr>
              <a:t> за </a:t>
            </a:r>
            <a:r>
              <a:rPr lang="ru-RU" sz="2000" dirty="0" err="1">
                <a:solidFill>
                  <a:schemeClr val="tx2"/>
                </a:solidFill>
              </a:rPr>
              <a:t>организацията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като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цяло</a:t>
            </a:r>
            <a:r>
              <a:rPr lang="ru-RU" sz="2000" dirty="0">
                <a:solidFill>
                  <a:schemeClr val="tx2"/>
                </a:solidFill>
              </a:rPr>
              <a:t>;</a:t>
            </a:r>
          </a:p>
          <a:p>
            <a:pPr marL="0" indent="0" algn="just">
              <a:buNone/>
            </a:pPr>
            <a:r>
              <a:rPr lang="ru-RU" sz="2000" dirty="0">
                <a:solidFill>
                  <a:schemeClr val="tx2"/>
                </a:solidFill>
              </a:rPr>
              <a:t>•	</a:t>
            </a:r>
            <a:r>
              <a:rPr lang="ru-RU" sz="2000" dirty="0" err="1">
                <a:solidFill>
                  <a:schemeClr val="tx2"/>
                </a:solidFill>
              </a:rPr>
              <a:t>съответствие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със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законодателство</a:t>
            </a:r>
            <a:r>
              <a:rPr lang="ru-RU" sz="2000" dirty="0">
                <a:solidFill>
                  <a:schemeClr val="tx2"/>
                </a:solidFill>
              </a:rPr>
              <a:t>, </a:t>
            </a:r>
            <a:r>
              <a:rPr lang="ru-RU" sz="2000" dirty="0" err="1">
                <a:solidFill>
                  <a:schemeClr val="tx2"/>
                </a:solidFill>
              </a:rPr>
              <a:t>стандарти</a:t>
            </a:r>
            <a:r>
              <a:rPr lang="ru-RU" sz="2000" dirty="0">
                <a:solidFill>
                  <a:schemeClr val="tx2"/>
                </a:solidFill>
              </a:rPr>
              <a:t> и политики;</a:t>
            </a:r>
          </a:p>
          <a:p>
            <a:pPr marL="0" indent="0" algn="just">
              <a:buNone/>
            </a:pPr>
            <a:r>
              <a:rPr lang="ru-RU" sz="2000" dirty="0">
                <a:solidFill>
                  <a:schemeClr val="tx2"/>
                </a:solidFill>
              </a:rPr>
              <a:t>•	архитектура, </a:t>
            </a:r>
            <a:r>
              <a:rPr lang="ru-RU" sz="2000" dirty="0" err="1">
                <a:solidFill>
                  <a:schemeClr val="tx2"/>
                </a:solidFill>
              </a:rPr>
              <a:t>използваща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принципите</a:t>
            </a:r>
            <a:r>
              <a:rPr lang="ru-RU" sz="2000" dirty="0">
                <a:solidFill>
                  <a:schemeClr val="tx2"/>
                </a:solidFill>
              </a:rPr>
              <a:t> на </a:t>
            </a:r>
            <a:r>
              <a:rPr lang="ru-RU" sz="2000" dirty="0" err="1">
                <a:solidFill>
                  <a:schemeClr val="tx2"/>
                </a:solidFill>
              </a:rPr>
              <a:t>предлагане</a:t>
            </a:r>
            <a:r>
              <a:rPr lang="ru-RU" sz="2000" dirty="0">
                <a:solidFill>
                  <a:schemeClr val="tx2"/>
                </a:solidFill>
              </a:rPr>
              <a:t> на услуги /SOA/</a:t>
            </a:r>
          </a:p>
          <a:p>
            <a:pPr marL="0" indent="0" algn="just">
              <a:buNone/>
            </a:pPr>
            <a:r>
              <a:rPr lang="ru-RU" sz="2000" dirty="0">
                <a:solidFill>
                  <a:schemeClr val="tx2"/>
                </a:solidFill>
              </a:rPr>
              <a:t>•	многократно </a:t>
            </a:r>
            <a:r>
              <a:rPr lang="ru-RU" sz="2000" dirty="0" err="1">
                <a:solidFill>
                  <a:schemeClr val="tx2"/>
                </a:solidFill>
              </a:rPr>
              <a:t>използване</a:t>
            </a:r>
            <a:r>
              <a:rPr lang="ru-RU" sz="2000" dirty="0">
                <a:solidFill>
                  <a:schemeClr val="tx2"/>
                </a:solidFill>
              </a:rPr>
              <a:t> и др.</a:t>
            </a:r>
          </a:p>
        </p:txBody>
      </p:sp>
    </p:spTree>
    <p:extLst>
      <p:ext uri="{BB962C8B-B14F-4D97-AF65-F5344CB8AC3E}">
        <p14:creationId xmlns:p14="http://schemas.microsoft.com/office/powerpoint/2010/main" val="35334500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1759</TotalTime>
  <Words>1362</Words>
  <Application>Microsoft Office PowerPoint</Application>
  <PresentationFormat>On-screen Show (4:3)</PresentationFormat>
  <Paragraphs>128</Paragraphs>
  <Slides>17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тема</vt:lpstr>
      <vt:lpstr> ДЕЙНОСТ 3:  „Развитие на Институционалната архитектура на АМ по отношение на модул „Анализ на риска“, модул „Обработване на рискова информация“, модул АНП, модул „Декларация за парични средства“ и модул РЕЗМА, авт. събиране на задълженията и изграждане интерфейс за връзка с RegiX“. И ДЕЙНОСТ 4:  „Развитие и въвеждане на Институционалната архитектура на АМ за митнически процеси, свързани с разширяване на склада от данни (Data Warehouse) по отношение на справочно-аналитичните изисквания на целева област „Развитие на митническата информационна система–БИМИС 2020“ и по-конкретно, по отношение на МИСВ, МЗ, МИСТ и МИСИ (етап 2.2. от Концепцията за развитие на справочно-аналитична платформа на АМ)”  </vt:lpstr>
      <vt:lpstr>ЗА ИЗПЪЛНИТЕЛЯ</vt:lpstr>
      <vt:lpstr>Визия</vt:lpstr>
      <vt:lpstr>Нашите клиенти</vt:lpstr>
      <vt:lpstr>Стратегията за изпълнение на Дейност 3 и Дейност 4</vt:lpstr>
      <vt:lpstr>Стратегически аспекти на Институционалната архитектура на Агенция „Митници“</vt:lpstr>
      <vt:lpstr>Развитието и въвеждането на Институционалната/Корпоративна архитектура на АМ е планирано да се осъществи на 3 архитектурни фази:</vt:lpstr>
      <vt:lpstr>Методологична рамка за развитие и въвеждане на Институционалната архитектура на АМ  </vt:lpstr>
      <vt:lpstr>Принципи на Институционалната архитектура</vt:lpstr>
      <vt:lpstr>ДЕЙНОСТ 3:</vt:lpstr>
      <vt:lpstr>Целевите групи и срок за изпълнение</vt:lpstr>
      <vt:lpstr>Очаквани резултати </vt:lpstr>
      <vt:lpstr>Въвеждане на Институционална архитектура на АМ чрез внедряване на :</vt:lpstr>
      <vt:lpstr>ДЕЙНОСТ 4: „Развитие и въвеждане на Институционалната архитектура на АМ за митнически процеси, свързани с разширяване на склада от данни (Data Warehouse) по отношение на справочно-аналитичните изисквания на целева област „Развитие на митническата информационна система–БИМИС 2020“ и по-конкретно, по отношение на МИСВ, МЗ, МИСТ и МИСИ (етап 2.2. от Концепцията за развитие на справочно-аналитична платформа на АМ)” </vt:lpstr>
      <vt:lpstr>Целевите групи и срок за изпълнение</vt:lpstr>
      <vt:lpstr>Въведена Институционална архитектура на АМ, чрез:</vt:lpstr>
      <vt:lpstr>Общи цели, които ще постигнем по двете дейности са съгласно: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MG DESIGN OFFICE</dc:creator>
  <cp:lastModifiedBy>Genova</cp:lastModifiedBy>
  <cp:revision>84</cp:revision>
  <dcterms:created xsi:type="dcterms:W3CDTF">2020-05-12T09:06:58Z</dcterms:created>
  <dcterms:modified xsi:type="dcterms:W3CDTF">2020-06-19T07:39:45Z</dcterms:modified>
</cp:coreProperties>
</file>