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62" r:id="rId4"/>
    <p:sldId id="257" r:id="rId5"/>
    <p:sldId id="264" r:id="rId6"/>
    <p:sldId id="272" r:id="rId7"/>
    <p:sldId id="274" r:id="rId8"/>
    <p:sldId id="273" r:id="rId9"/>
    <p:sldId id="275" r:id="rId1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950" y="41"/>
      </p:cViewPr>
      <p:guideLst>
        <p:guide orient="horz" pos="2160"/>
        <p:guide pos="27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2ADD0-4375-4878-AD0A-AA9C4364CEC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1EBD5FB-1002-44F1-9774-7F295A11CF3B}">
      <dgm:prSet phldrT="[Text]" custT="1"/>
      <dgm:spPr/>
      <dgm:t>
        <a:bodyPr/>
        <a:lstStyle/>
        <a:p>
          <a:r>
            <a:rPr lang="bg-BG" sz="1800" dirty="0" smtClean="0"/>
            <a:t>Сключен договор на</a:t>
          </a:r>
          <a:r>
            <a:rPr lang="en-GB" sz="1800" dirty="0" smtClean="0"/>
            <a:t> 0</a:t>
          </a:r>
          <a:r>
            <a:rPr lang="bg-BG" sz="1800" dirty="0" smtClean="0"/>
            <a:t>6.</a:t>
          </a:r>
          <a:r>
            <a:rPr lang="en-GB" sz="1800" dirty="0" smtClean="0"/>
            <a:t>07</a:t>
          </a:r>
          <a:r>
            <a:rPr lang="bg-BG" sz="1800" dirty="0" smtClean="0"/>
            <a:t>.20</a:t>
          </a:r>
          <a:r>
            <a:rPr lang="en-GB" sz="1800" dirty="0" smtClean="0"/>
            <a:t>22</a:t>
          </a:r>
          <a:r>
            <a:rPr lang="bg-BG" sz="1800" dirty="0" smtClean="0"/>
            <a:t> г.</a:t>
          </a:r>
          <a:endParaRPr lang="en-US" sz="1800" dirty="0"/>
        </a:p>
      </dgm:t>
    </dgm:pt>
    <dgm:pt modelId="{A1698BD7-0947-4156-8404-CEF19A767F38}" type="parTrans" cxnId="{885CD564-70ED-4A79-B32A-1209A0856E1D}">
      <dgm:prSet/>
      <dgm:spPr/>
      <dgm:t>
        <a:bodyPr/>
        <a:lstStyle/>
        <a:p>
          <a:endParaRPr lang="en-US"/>
        </a:p>
      </dgm:t>
    </dgm:pt>
    <dgm:pt modelId="{EC87C5DF-0482-4892-9B12-42F58EFCA765}" type="sibTrans" cxnId="{885CD564-70ED-4A79-B32A-1209A0856E1D}">
      <dgm:prSet/>
      <dgm:spPr/>
      <dgm:t>
        <a:bodyPr/>
        <a:lstStyle/>
        <a:p>
          <a:endParaRPr lang="en-US"/>
        </a:p>
      </dgm:t>
    </dgm:pt>
    <dgm:pt modelId="{D06B98CC-9B59-444F-BB2E-2DF349876A9F}">
      <dgm:prSet phldrT="[Text]" custT="1"/>
      <dgm:spPr/>
      <dgm:t>
        <a:bodyPr/>
        <a:lstStyle/>
        <a:p>
          <a:r>
            <a:rPr lang="bg-BG" sz="1800" dirty="0" smtClean="0"/>
            <a:t>Срок на изпълнение </a:t>
          </a:r>
          <a:r>
            <a:rPr lang="en-GB" sz="1800" dirty="0" smtClean="0"/>
            <a:t>01</a:t>
          </a:r>
          <a:r>
            <a:rPr lang="bg-BG" sz="1800" dirty="0" smtClean="0"/>
            <a:t>.12.202</a:t>
          </a:r>
          <a:r>
            <a:rPr lang="en-GB" sz="1800" dirty="0" smtClean="0"/>
            <a:t>3</a:t>
          </a:r>
          <a:r>
            <a:rPr lang="bg-BG" sz="1800" dirty="0" smtClean="0"/>
            <a:t> г.</a:t>
          </a:r>
          <a:endParaRPr lang="en-US" sz="1800" dirty="0"/>
        </a:p>
      </dgm:t>
    </dgm:pt>
    <dgm:pt modelId="{196096A2-EF61-4A9C-BFEC-CABF2E01C103}" type="parTrans" cxnId="{76F6F4D1-3467-46F7-91A8-F554684F5BFB}">
      <dgm:prSet/>
      <dgm:spPr/>
      <dgm:t>
        <a:bodyPr/>
        <a:lstStyle/>
        <a:p>
          <a:endParaRPr lang="en-US"/>
        </a:p>
      </dgm:t>
    </dgm:pt>
    <dgm:pt modelId="{3DA06B4F-649A-4787-807E-0213CEE7B3EE}" type="sibTrans" cxnId="{76F6F4D1-3467-46F7-91A8-F554684F5BFB}">
      <dgm:prSet/>
      <dgm:spPr/>
      <dgm:t>
        <a:bodyPr/>
        <a:lstStyle/>
        <a:p>
          <a:endParaRPr lang="en-US"/>
        </a:p>
      </dgm:t>
    </dgm:pt>
    <dgm:pt modelId="{79590A33-7AE4-4F7C-9AA2-C0AD67B2F88F}">
      <dgm:prSet phldrT="[Text]" custT="1"/>
      <dgm:spPr/>
      <dgm:t>
        <a:bodyPr/>
        <a:lstStyle/>
        <a:p>
          <a:r>
            <a:rPr lang="bg-BG" sz="1800" dirty="0" smtClean="0"/>
            <a:t>Гаранционна поддръжка 12 месеца</a:t>
          </a:r>
          <a:r>
            <a:rPr lang="bg-BG" sz="1500" dirty="0" smtClean="0"/>
            <a:t> след въвеждане в експлоатация</a:t>
          </a:r>
          <a:endParaRPr lang="en-US" sz="1500" dirty="0"/>
        </a:p>
      </dgm:t>
    </dgm:pt>
    <dgm:pt modelId="{0BB30F5B-7A87-4B1F-BC4A-30AC11CD8E8F}" type="parTrans" cxnId="{1C94BC83-FF79-47B8-8D70-7D18041C50D4}">
      <dgm:prSet/>
      <dgm:spPr/>
      <dgm:t>
        <a:bodyPr/>
        <a:lstStyle/>
        <a:p>
          <a:endParaRPr lang="en-US"/>
        </a:p>
      </dgm:t>
    </dgm:pt>
    <dgm:pt modelId="{F1A356A3-E5AE-4264-9410-22DD68803477}" type="sibTrans" cxnId="{1C94BC83-FF79-47B8-8D70-7D18041C50D4}">
      <dgm:prSet/>
      <dgm:spPr/>
      <dgm:t>
        <a:bodyPr/>
        <a:lstStyle/>
        <a:p>
          <a:endParaRPr lang="en-US"/>
        </a:p>
      </dgm:t>
    </dgm:pt>
    <dgm:pt modelId="{05A95936-AD0B-4DA5-840D-D9A4CD92C364}" type="pres">
      <dgm:prSet presAssocID="{DBA2ADD0-4375-4878-AD0A-AA9C4364CECA}" presName="CompostProcess" presStyleCnt="0">
        <dgm:presLayoutVars>
          <dgm:dir/>
          <dgm:resizeHandles val="exact"/>
        </dgm:presLayoutVars>
      </dgm:prSet>
      <dgm:spPr/>
    </dgm:pt>
    <dgm:pt modelId="{055C8280-06BC-4DEB-9827-EE99FE3FF888}" type="pres">
      <dgm:prSet presAssocID="{DBA2ADD0-4375-4878-AD0A-AA9C4364CECA}" presName="arrow" presStyleLbl="bgShp" presStyleIdx="0" presStyleCnt="1" custLinFactNeighborX="-10001" custLinFactNeighborY="-63991"/>
      <dgm:spPr/>
    </dgm:pt>
    <dgm:pt modelId="{C7E48F6A-2CC2-4EBB-A3F9-7CC49EC52254}" type="pres">
      <dgm:prSet presAssocID="{DBA2ADD0-4375-4878-AD0A-AA9C4364CECA}" presName="linearProcess" presStyleCnt="0"/>
      <dgm:spPr/>
    </dgm:pt>
    <dgm:pt modelId="{2FCEFA1B-33B7-4393-A2B0-D08F777B8CEE}" type="pres">
      <dgm:prSet presAssocID="{91EBD5FB-1002-44F1-9774-7F295A11CF3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E689898-0860-4E08-8EAA-1E7635A58F02}" type="pres">
      <dgm:prSet presAssocID="{EC87C5DF-0482-4892-9B12-42F58EFCA765}" presName="sibTrans" presStyleCnt="0"/>
      <dgm:spPr/>
    </dgm:pt>
    <dgm:pt modelId="{6A26F866-0910-4A9C-ADA3-E0841740EC25}" type="pres">
      <dgm:prSet presAssocID="{D06B98CC-9B59-444F-BB2E-2DF349876A9F}" presName="textNode" presStyleLbl="node1" presStyleIdx="1" presStyleCnt="3" custLinFactNeighborX="-9953" custLinFactNeighborY="359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B1D4376-7421-4381-8A67-23C79BFA86B8}" type="pres">
      <dgm:prSet presAssocID="{3DA06B4F-649A-4787-807E-0213CEE7B3EE}" presName="sibTrans" presStyleCnt="0"/>
      <dgm:spPr/>
    </dgm:pt>
    <dgm:pt modelId="{3AC7071E-1BAA-4FAA-8E3C-9BCE3E11064A}" type="pres">
      <dgm:prSet presAssocID="{79590A33-7AE4-4F7C-9AA2-C0AD67B2F88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1C94BC83-FF79-47B8-8D70-7D18041C50D4}" srcId="{DBA2ADD0-4375-4878-AD0A-AA9C4364CECA}" destId="{79590A33-7AE4-4F7C-9AA2-C0AD67B2F88F}" srcOrd="2" destOrd="0" parTransId="{0BB30F5B-7A87-4B1F-BC4A-30AC11CD8E8F}" sibTransId="{F1A356A3-E5AE-4264-9410-22DD68803477}"/>
    <dgm:cxn modelId="{0D1366FA-8097-4E1F-8C8E-080636A19605}" type="presOf" srcId="{D06B98CC-9B59-444F-BB2E-2DF349876A9F}" destId="{6A26F866-0910-4A9C-ADA3-E0841740EC25}" srcOrd="0" destOrd="0" presId="urn:microsoft.com/office/officeart/2005/8/layout/hProcess9"/>
    <dgm:cxn modelId="{3355A959-BBE1-48E4-938A-BA08FAAB5F93}" type="presOf" srcId="{91EBD5FB-1002-44F1-9774-7F295A11CF3B}" destId="{2FCEFA1B-33B7-4393-A2B0-D08F777B8CEE}" srcOrd="0" destOrd="0" presId="urn:microsoft.com/office/officeart/2005/8/layout/hProcess9"/>
    <dgm:cxn modelId="{76F6F4D1-3467-46F7-91A8-F554684F5BFB}" srcId="{DBA2ADD0-4375-4878-AD0A-AA9C4364CECA}" destId="{D06B98CC-9B59-444F-BB2E-2DF349876A9F}" srcOrd="1" destOrd="0" parTransId="{196096A2-EF61-4A9C-BFEC-CABF2E01C103}" sibTransId="{3DA06B4F-649A-4787-807E-0213CEE7B3EE}"/>
    <dgm:cxn modelId="{885CD564-70ED-4A79-B32A-1209A0856E1D}" srcId="{DBA2ADD0-4375-4878-AD0A-AA9C4364CECA}" destId="{91EBD5FB-1002-44F1-9774-7F295A11CF3B}" srcOrd="0" destOrd="0" parTransId="{A1698BD7-0947-4156-8404-CEF19A767F38}" sibTransId="{EC87C5DF-0482-4892-9B12-42F58EFCA765}"/>
    <dgm:cxn modelId="{A136F135-79B8-44F6-8754-C3F2B2F9E206}" type="presOf" srcId="{79590A33-7AE4-4F7C-9AA2-C0AD67B2F88F}" destId="{3AC7071E-1BAA-4FAA-8E3C-9BCE3E11064A}" srcOrd="0" destOrd="0" presId="urn:microsoft.com/office/officeart/2005/8/layout/hProcess9"/>
    <dgm:cxn modelId="{829A4CA4-8365-413F-86DD-C91F21160310}" type="presOf" srcId="{DBA2ADD0-4375-4878-AD0A-AA9C4364CECA}" destId="{05A95936-AD0B-4DA5-840D-D9A4CD92C364}" srcOrd="0" destOrd="0" presId="urn:microsoft.com/office/officeart/2005/8/layout/hProcess9"/>
    <dgm:cxn modelId="{6BB18666-ADB7-4B02-81B6-9AF7859B2A36}" type="presParOf" srcId="{05A95936-AD0B-4DA5-840D-D9A4CD92C364}" destId="{055C8280-06BC-4DEB-9827-EE99FE3FF888}" srcOrd="0" destOrd="0" presId="urn:microsoft.com/office/officeart/2005/8/layout/hProcess9"/>
    <dgm:cxn modelId="{07ABEF11-D3AC-4A72-A10A-AF5904165F4B}" type="presParOf" srcId="{05A95936-AD0B-4DA5-840D-D9A4CD92C364}" destId="{C7E48F6A-2CC2-4EBB-A3F9-7CC49EC52254}" srcOrd="1" destOrd="0" presId="urn:microsoft.com/office/officeart/2005/8/layout/hProcess9"/>
    <dgm:cxn modelId="{A824958C-135F-4D52-8E0F-E04690493D8D}" type="presParOf" srcId="{C7E48F6A-2CC2-4EBB-A3F9-7CC49EC52254}" destId="{2FCEFA1B-33B7-4393-A2B0-D08F777B8CEE}" srcOrd="0" destOrd="0" presId="urn:microsoft.com/office/officeart/2005/8/layout/hProcess9"/>
    <dgm:cxn modelId="{C3FF6770-37B3-4C4E-8B36-81466A477841}" type="presParOf" srcId="{C7E48F6A-2CC2-4EBB-A3F9-7CC49EC52254}" destId="{CE689898-0860-4E08-8EAA-1E7635A58F02}" srcOrd="1" destOrd="0" presId="urn:microsoft.com/office/officeart/2005/8/layout/hProcess9"/>
    <dgm:cxn modelId="{8DE76DC5-0EFE-4C24-AF9F-9DEA565E5792}" type="presParOf" srcId="{C7E48F6A-2CC2-4EBB-A3F9-7CC49EC52254}" destId="{6A26F866-0910-4A9C-ADA3-E0841740EC25}" srcOrd="2" destOrd="0" presId="urn:microsoft.com/office/officeart/2005/8/layout/hProcess9"/>
    <dgm:cxn modelId="{E0B7C1ED-B8B5-46BE-8825-5CCBD85DC4F1}" type="presParOf" srcId="{C7E48F6A-2CC2-4EBB-A3F9-7CC49EC52254}" destId="{4B1D4376-7421-4381-8A67-23C79BFA86B8}" srcOrd="3" destOrd="0" presId="urn:microsoft.com/office/officeart/2005/8/layout/hProcess9"/>
    <dgm:cxn modelId="{57D7F0A6-CF4D-4592-9543-53DA88BBD9DF}" type="presParOf" srcId="{C7E48F6A-2CC2-4EBB-A3F9-7CC49EC52254}" destId="{3AC7071E-1BAA-4FAA-8E3C-9BCE3E1106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C8280-06BC-4DEB-9827-EE99FE3FF888}">
      <dsp:nvSpPr>
        <dsp:cNvPr id="0" name=""/>
        <dsp:cNvSpPr/>
      </dsp:nvSpPr>
      <dsp:spPr>
        <a:xfrm>
          <a:off x="0" y="0"/>
          <a:ext cx="6536540" cy="280831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EFA1B-33B7-4393-A2B0-D08F777B8CEE}">
      <dsp:nvSpPr>
        <dsp:cNvPr id="0" name=""/>
        <dsp:cNvSpPr/>
      </dsp:nvSpPr>
      <dsp:spPr>
        <a:xfrm>
          <a:off x="2522" y="842493"/>
          <a:ext cx="2347637" cy="11233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Сключен договор на</a:t>
          </a:r>
          <a:r>
            <a:rPr lang="en-GB" sz="1800" kern="1200" dirty="0" smtClean="0"/>
            <a:t> 0</a:t>
          </a:r>
          <a:r>
            <a:rPr lang="bg-BG" sz="1800" kern="1200" dirty="0" smtClean="0"/>
            <a:t>6.</a:t>
          </a:r>
          <a:r>
            <a:rPr lang="en-GB" sz="1800" kern="1200" dirty="0" smtClean="0"/>
            <a:t>07</a:t>
          </a:r>
          <a:r>
            <a:rPr lang="bg-BG" sz="1800" kern="1200" dirty="0" smtClean="0"/>
            <a:t>.20</a:t>
          </a:r>
          <a:r>
            <a:rPr lang="en-GB" sz="1800" kern="1200" dirty="0" smtClean="0"/>
            <a:t>22</a:t>
          </a:r>
          <a:r>
            <a:rPr lang="bg-BG" sz="1800" kern="1200" dirty="0" smtClean="0"/>
            <a:t> г.</a:t>
          </a:r>
          <a:endParaRPr lang="en-US" sz="1800" kern="1200" dirty="0"/>
        </a:p>
      </dsp:txBody>
      <dsp:txXfrm>
        <a:off x="57358" y="897329"/>
        <a:ext cx="2237965" cy="1013652"/>
      </dsp:txXfrm>
    </dsp:sp>
    <dsp:sp modelId="{6A26F866-0910-4A9C-ADA3-E0841740EC25}">
      <dsp:nvSpPr>
        <dsp:cNvPr id="0" name=""/>
        <dsp:cNvSpPr/>
      </dsp:nvSpPr>
      <dsp:spPr>
        <a:xfrm>
          <a:off x="2639251" y="846526"/>
          <a:ext cx="2347637" cy="11233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Срок на изпълнение </a:t>
          </a:r>
          <a:r>
            <a:rPr lang="en-GB" sz="1800" kern="1200" dirty="0" smtClean="0"/>
            <a:t>01</a:t>
          </a:r>
          <a:r>
            <a:rPr lang="bg-BG" sz="1800" kern="1200" dirty="0" smtClean="0"/>
            <a:t>.12.202</a:t>
          </a:r>
          <a:r>
            <a:rPr lang="en-GB" sz="1800" kern="1200" dirty="0" smtClean="0"/>
            <a:t>3</a:t>
          </a:r>
          <a:r>
            <a:rPr lang="bg-BG" sz="1800" kern="1200" dirty="0" smtClean="0"/>
            <a:t> г.</a:t>
          </a:r>
          <a:endParaRPr lang="en-US" sz="1800" kern="1200" dirty="0"/>
        </a:p>
      </dsp:txBody>
      <dsp:txXfrm>
        <a:off x="2694087" y="901362"/>
        <a:ext cx="2237965" cy="1013652"/>
      </dsp:txXfrm>
    </dsp:sp>
    <dsp:sp modelId="{3AC7071E-1BAA-4FAA-8E3C-9BCE3E11064A}">
      <dsp:nvSpPr>
        <dsp:cNvPr id="0" name=""/>
        <dsp:cNvSpPr/>
      </dsp:nvSpPr>
      <dsp:spPr>
        <a:xfrm>
          <a:off x="5339887" y="842493"/>
          <a:ext cx="2347637" cy="11233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kern="1200" dirty="0" smtClean="0"/>
            <a:t>Гаранционна поддръжка 12 месеца</a:t>
          </a:r>
          <a:r>
            <a:rPr lang="bg-BG" sz="1500" kern="1200" dirty="0" smtClean="0"/>
            <a:t> след въвеждане в експлоатация</a:t>
          </a:r>
          <a:endParaRPr lang="en-US" sz="1500" kern="1200" dirty="0"/>
        </a:p>
      </dsp:txBody>
      <dsp:txXfrm>
        <a:off x="5394723" y="897329"/>
        <a:ext cx="2237965" cy="1013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8B5BF-D8CE-4F41-86C1-7D0FC39BFD0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109F8-F744-499A-A62A-5841DC7E55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048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109F8-F744-499A-A62A-5841DC7E552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573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109F8-F744-499A-A62A-5841DC7E552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063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4.11.2022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267744" y="2852936"/>
            <a:ext cx="6408712" cy="4005064"/>
          </a:xfrm>
        </p:spPr>
        <p:txBody>
          <a:bodyPr>
            <a:noAutofit/>
          </a:bodyPr>
          <a:lstStyle/>
          <a:p>
            <a:pPr lvl="0" algn="just"/>
            <a:r>
              <a:rPr lang="en-US" sz="2400" dirty="0" smtClean="0">
                <a:solidFill>
                  <a:schemeClr val="tx2"/>
                </a:solidFill>
              </a:rPr>
              <a:t>„</a:t>
            </a:r>
            <a:r>
              <a:rPr lang="en-US" sz="2400" dirty="0" err="1">
                <a:solidFill>
                  <a:schemeClr val="tx2"/>
                </a:solidFill>
              </a:rPr>
              <a:t>Развитие</a:t>
            </a:r>
            <a:r>
              <a:rPr lang="en-US" sz="2400" dirty="0">
                <a:solidFill>
                  <a:schemeClr val="tx2"/>
                </a:solidFill>
              </a:rPr>
              <a:t> и </a:t>
            </a:r>
            <a:r>
              <a:rPr lang="en-US" sz="2400" dirty="0" err="1">
                <a:solidFill>
                  <a:schemeClr val="tx2"/>
                </a:solidFill>
              </a:rPr>
              <a:t>въвеждане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на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Институционална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архитектура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на</a:t>
            </a:r>
            <a:r>
              <a:rPr lang="en-US" sz="2400" dirty="0">
                <a:solidFill>
                  <a:schemeClr val="tx2"/>
                </a:solidFill>
              </a:rPr>
              <a:t> АМ </a:t>
            </a:r>
            <a:r>
              <a:rPr lang="en-US" sz="2400" dirty="0" err="1">
                <a:solidFill>
                  <a:schemeClr val="tx2"/>
                </a:solidFill>
              </a:rPr>
              <a:t>по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отношение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на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Проект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по</a:t>
            </a:r>
            <a:r>
              <a:rPr lang="en-US" sz="2400" dirty="0">
                <a:solidFill>
                  <a:schemeClr val="tx2"/>
                </a:solidFill>
              </a:rPr>
              <a:t> МКС: </a:t>
            </a:r>
            <a:r>
              <a:rPr lang="en-US" sz="2400" dirty="0" err="1">
                <a:solidFill>
                  <a:schemeClr val="tx2"/>
                </a:solidFill>
              </a:rPr>
              <a:t>Централизирано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оформяне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на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вноса</a:t>
            </a:r>
            <a:r>
              <a:rPr lang="en-US" sz="2400" dirty="0">
                <a:solidFill>
                  <a:schemeClr val="tx2"/>
                </a:solidFill>
              </a:rPr>
              <a:t> – </a:t>
            </a:r>
            <a:r>
              <a:rPr lang="en-US" sz="2400" dirty="0" err="1">
                <a:solidFill>
                  <a:schemeClr val="tx2"/>
                </a:solidFill>
              </a:rPr>
              <a:t>фаза</a:t>
            </a:r>
            <a:r>
              <a:rPr lang="en-US" sz="2400" dirty="0">
                <a:solidFill>
                  <a:schemeClr val="tx2"/>
                </a:solidFill>
              </a:rPr>
              <a:t> 1“ (2.10. UCC </a:t>
            </a:r>
            <a:r>
              <a:rPr lang="en-US" sz="2400" dirty="0" err="1">
                <a:solidFill>
                  <a:schemeClr val="tx2"/>
                </a:solidFill>
              </a:rPr>
              <a:t>Centralised</a:t>
            </a:r>
            <a:r>
              <a:rPr lang="en-US" sz="2400" dirty="0">
                <a:solidFill>
                  <a:schemeClr val="tx2"/>
                </a:solidFill>
              </a:rPr>
              <a:t> Clearance for Import (CCI) phase 1) </a:t>
            </a:r>
            <a:r>
              <a:rPr lang="en-US" sz="2400" dirty="0" err="1">
                <a:solidFill>
                  <a:schemeClr val="tx2"/>
                </a:solidFill>
              </a:rPr>
              <a:t>върху</a:t>
            </a:r>
            <a:r>
              <a:rPr lang="en-US" sz="2400" dirty="0">
                <a:solidFill>
                  <a:schemeClr val="tx2"/>
                </a:solidFill>
              </a:rPr>
              <a:t> Cloud </a:t>
            </a:r>
            <a:r>
              <a:rPr lang="en-US" sz="2400" dirty="0" err="1">
                <a:solidFill>
                  <a:schemeClr val="tx2"/>
                </a:solidFill>
              </a:rPr>
              <a:t>архитектура</a:t>
            </a:r>
            <a:r>
              <a:rPr lang="bg-BG" sz="2400" dirty="0" smtClean="0">
                <a:solidFill>
                  <a:schemeClr val="tx2"/>
                </a:solidFill>
              </a:rPr>
              <a:t>“</a:t>
            </a:r>
            <a:endParaRPr lang="bg-BG" sz="2400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Мариела Маноилова,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44208" y="162880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bg-BG" sz="3600" b="1" dirty="0" smtClean="0">
                <a:solidFill>
                  <a:schemeClr val="tx2"/>
                </a:solidFill>
              </a:rPr>
              <a:t>5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700808"/>
            <a:ext cx="6264696" cy="453650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2000" dirty="0" smtClean="0">
                <a:solidFill>
                  <a:schemeClr val="tx2"/>
                </a:solidFill>
              </a:rPr>
              <a:t>Цел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2000" dirty="0" smtClean="0">
                <a:solidFill>
                  <a:schemeClr val="tx2"/>
                </a:solidFill>
              </a:rPr>
              <a:t>Обхват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2000" dirty="0" smtClean="0">
                <a:solidFill>
                  <a:schemeClr val="tx2"/>
                </a:solidFill>
              </a:rPr>
              <a:t>Изпълнение  (фази/срокове)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2000" dirty="0" smtClean="0">
                <a:solidFill>
                  <a:schemeClr val="tx2"/>
                </a:solidFill>
              </a:rPr>
              <a:t>Очаквани резултати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2000" dirty="0" smtClean="0">
                <a:solidFill>
                  <a:schemeClr val="tx2"/>
                </a:solidFill>
              </a:rPr>
              <a:t>Предимства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en-US" sz="1800" dirty="0">
              <a:solidFill>
                <a:schemeClr val="tx2"/>
              </a:solidFill>
            </a:endParaRPr>
          </a:p>
          <a:p>
            <a:pPr lvl="0" algn="just">
              <a:spcBef>
                <a:spcPts val="0"/>
              </a:spcBef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2000" b="1" dirty="0" smtClean="0">
                <a:solidFill>
                  <a:schemeClr val="tx2"/>
                </a:solidFill>
              </a:rPr>
              <a:t>Съдържание</a:t>
            </a:r>
            <a:endParaRPr lang="bg-BG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6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484784"/>
            <a:ext cx="6264696" cy="4968552"/>
          </a:xfrm>
        </p:spPr>
        <p:txBody>
          <a:bodyPr>
            <a:noAutofit/>
          </a:bodyPr>
          <a:lstStyle/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Надграждането </a:t>
            </a:r>
            <a:r>
              <a:rPr lang="bg-BG" sz="1800" dirty="0">
                <a:solidFill>
                  <a:schemeClr val="tx2"/>
                </a:solidFill>
              </a:rPr>
              <a:t>на Митническата информационна система за внасяне (МИСВ), </a:t>
            </a:r>
            <a:r>
              <a:rPr lang="bg-BG" sz="1800" dirty="0" smtClean="0">
                <a:solidFill>
                  <a:schemeClr val="tx2"/>
                </a:solidFill>
              </a:rPr>
              <a:t>с включване </a:t>
            </a:r>
            <a:r>
              <a:rPr lang="bg-BG" sz="1800" dirty="0">
                <a:solidFill>
                  <a:schemeClr val="tx2"/>
                </a:solidFill>
              </a:rPr>
              <a:t>на </a:t>
            </a:r>
            <a:r>
              <a:rPr lang="bg-BG" sz="1800" dirty="0" smtClean="0">
                <a:solidFill>
                  <a:schemeClr val="tx2"/>
                </a:solidFill>
              </a:rPr>
              <a:t>националната компонента за централизирано оформяне за фаза </a:t>
            </a:r>
            <a:r>
              <a:rPr lang="en-US" sz="1800" dirty="0" smtClean="0">
                <a:solidFill>
                  <a:schemeClr val="tx2"/>
                </a:solidFill>
              </a:rPr>
              <a:t>1</a:t>
            </a:r>
            <a:r>
              <a:rPr lang="bg-BG" sz="1800" dirty="0" smtClean="0">
                <a:solidFill>
                  <a:schemeClr val="tx2"/>
                </a:solidFill>
              </a:rPr>
              <a:t>, в изпълнение на Проект </a:t>
            </a:r>
            <a:r>
              <a:rPr lang="bg-BG" sz="1800" dirty="0">
                <a:solidFill>
                  <a:schemeClr val="tx2"/>
                </a:solidFill>
              </a:rPr>
              <a:t>по МКС: Централизирано оформяне на вноса – фаза 1“ (2.10. UCC </a:t>
            </a:r>
            <a:r>
              <a:rPr lang="bg-BG" sz="1800" dirty="0" err="1">
                <a:solidFill>
                  <a:schemeClr val="tx2"/>
                </a:solidFill>
              </a:rPr>
              <a:t>Centralised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Clearance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for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Import</a:t>
            </a:r>
            <a:r>
              <a:rPr lang="bg-BG" sz="1800" dirty="0">
                <a:solidFill>
                  <a:schemeClr val="tx2"/>
                </a:solidFill>
              </a:rPr>
              <a:t> (CCI) </a:t>
            </a:r>
            <a:r>
              <a:rPr lang="bg-BG" sz="1800" dirty="0" err="1">
                <a:solidFill>
                  <a:schemeClr val="tx2"/>
                </a:solidFill>
              </a:rPr>
              <a:t>phase</a:t>
            </a:r>
            <a:r>
              <a:rPr lang="bg-BG" sz="1800" dirty="0">
                <a:solidFill>
                  <a:schemeClr val="tx2"/>
                </a:solidFill>
              </a:rPr>
              <a:t> 1).</a:t>
            </a:r>
          </a:p>
          <a:p>
            <a:pPr algn="just"/>
            <a:r>
              <a:rPr lang="bg-BG" sz="1800" dirty="0">
                <a:solidFill>
                  <a:schemeClr val="tx2"/>
                </a:solidFill>
              </a:rPr>
              <a:t>Проектът цели осигуряване на възможност одобрените икономически оператори да подават митнически декларации и да поставят стоки под митнически режим в държавата членка, където са установени, а стоките да бъдат представени в друга държава членка. </a:t>
            </a:r>
            <a:endParaRPr lang="en-US" sz="1800" dirty="0">
              <a:solidFill>
                <a:schemeClr val="tx2"/>
              </a:solidFill>
            </a:endParaRPr>
          </a:p>
          <a:p>
            <a:pPr algn="just"/>
            <a:r>
              <a:rPr lang="bg-BG" sz="1800" dirty="0">
                <a:solidFill>
                  <a:schemeClr val="tx2"/>
                </a:solidFill>
              </a:rPr>
              <a:t>По този начин ще се осигури прилагането на централизираното оформяне, което е едно от опростяванията свързани с поставяне на стоки под митнически режим в съответствие с чл. 179 от Регламент (ЕС) № 952/2013 на Европейския парламент и на Съвета от 9 октомври 2013 година за създаване на Митнически кодекс на Съюза (МКС) и свързаните с него  Делегиран регламент на Комисията (EC) 2015/2446 и Регламент за изпълнение (ЕС) 2015/2447.</a:t>
            </a: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2000" b="1" dirty="0" smtClean="0">
                <a:solidFill>
                  <a:schemeClr val="tx2"/>
                </a:solidFill>
              </a:rPr>
              <a:t>Д5 - цел</a:t>
            </a:r>
            <a:endParaRPr lang="bg-BG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444208" y="692696"/>
            <a:ext cx="1728192" cy="434479"/>
          </a:xfrm>
        </p:spPr>
        <p:txBody>
          <a:bodyPr>
            <a:noAutofit/>
          </a:bodyPr>
          <a:lstStyle/>
          <a:p>
            <a:r>
              <a:rPr lang="bg-BG" sz="1800" b="1" dirty="0" smtClean="0">
                <a:solidFill>
                  <a:schemeClr val="tx2"/>
                </a:solidFill>
              </a:rPr>
              <a:t>Д5 - обхват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27784" y="1700808"/>
            <a:ext cx="6120680" cy="4824536"/>
          </a:xfrm>
        </p:spPr>
        <p:txBody>
          <a:bodyPr>
            <a:normAutofit fontScale="25000" lnSpcReduction="20000"/>
          </a:bodyPr>
          <a:lstStyle/>
          <a:p>
            <a:pPr algn="just"/>
            <a:endParaRPr lang="bg-BG" sz="1900" dirty="0" smtClean="0">
              <a:solidFill>
                <a:schemeClr val="tx1"/>
              </a:solidFill>
            </a:endParaRPr>
          </a:p>
          <a:p>
            <a:pPr lvl="0" algn="just">
              <a:spcBef>
                <a:spcPts val="0"/>
              </a:spcBef>
            </a:pPr>
            <a:r>
              <a:rPr lang="bg-BG" sz="7200" dirty="0">
                <a:solidFill>
                  <a:schemeClr val="tx2"/>
                </a:solidFill>
              </a:rPr>
              <a:t>Надграждане и внедряване на Митническата информационна система за внасяне (МИСВ) по отношение на Централизирано оформяне на вноса – фаза </a:t>
            </a:r>
            <a:r>
              <a:rPr lang="bg-BG" sz="7200" dirty="0" smtClean="0">
                <a:solidFill>
                  <a:schemeClr val="tx2"/>
                </a:solidFill>
              </a:rPr>
              <a:t>1.</a:t>
            </a:r>
          </a:p>
          <a:p>
            <a:pPr algn="just"/>
            <a:r>
              <a:rPr lang="bg-BG" sz="7200" dirty="0" smtClean="0">
                <a:solidFill>
                  <a:schemeClr val="tx2"/>
                </a:solidFill>
              </a:rPr>
              <a:t>В  рамките на проекта ще бъдат реализираните нормативните изисквания по отношение на централизираното оформяне  </a:t>
            </a:r>
            <a:r>
              <a:rPr lang="en-US" sz="7200" dirty="0" smtClean="0">
                <a:solidFill>
                  <a:schemeClr val="tx2"/>
                </a:solidFill>
              </a:rPr>
              <a:t>- </a:t>
            </a:r>
            <a:r>
              <a:rPr lang="bg-BG" sz="7200" dirty="0" smtClean="0">
                <a:solidFill>
                  <a:schemeClr val="tx2"/>
                </a:solidFill>
              </a:rPr>
              <a:t>фаза </a:t>
            </a:r>
            <a:r>
              <a:rPr lang="bg-BG" sz="7200" dirty="0" smtClean="0">
                <a:solidFill>
                  <a:schemeClr val="tx2"/>
                </a:solidFill>
              </a:rPr>
              <a:t>1</a:t>
            </a:r>
            <a:r>
              <a:rPr lang="en-US" sz="7200" dirty="0">
                <a:solidFill>
                  <a:schemeClr val="tx2"/>
                </a:solidFill>
              </a:rPr>
              <a:t>.</a:t>
            </a:r>
            <a:endParaRPr lang="en-GB" sz="7200" dirty="0">
              <a:solidFill>
                <a:schemeClr val="tx2"/>
              </a:solidFill>
            </a:endParaRPr>
          </a:p>
          <a:p>
            <a:pPr algn="just"/>
            <a:r>
              <a:rPr lang="bg-BG" sz="7200" dirty="0" smtClean="0">
                <a:solidFill>
                  <a:schemeClr val="tx2"/>
                </a:solidFill>
              </a:rPr>
              <a:t>В обхвата на фаза 1 се включват: </a:t>
            </a:r>
          </a:p>
          <a:p>
            <a:pPr marL="685800" indent="-331788" algn="just">
              <a:buFont typeface="Arial" panose="020B0604020202020204" pitchFamily="34" charset="0"/>
              <a:buChar char="•"/>
            </a:pPr>
            <a:r>
              <a:rPr lang="bg-BG" sz="7200" dirty="0" smtClean="0">
                <a:solidFill>
                  <a:schemeClr val="tx2"/>
                </a:solidFill>
              </a:rPr>
              <a:t>Типове декларации: стандартни </a:t>
            </a:r>
            <a:r>
              <a:rPr lang="bg-BG" sz="7200" dirty="0">
                <a:solidFill>
                  <a:schemeClr val="tx2"/>
                </a:solidFill>
              </a:rPr>
              <a:t>митнически </a:t>
            </a:r>
            <a:r>
              <a:rPr lang="bg-BG" sz="7200" dirty="0" smtClean="0">
                <a:solidFill>
                  <a:schemeClr val="tx2"/>
                </a:solidFill>
              </a:rPr>
              <a:t>декларации, </a:t>
            </a:r>
            <a:r>
              <a:rPr lang="bg-BG" sz="7200" dirty="0">
                <a:solidFill>
                  <a:schemeClr val="tx2"/>
                </a:solidFill>
              </a:rPr>
              <a:t>опростени митнически декларации и </a:t>
            </a:r>
            <a:r>
              <a:rPr lang="bg-BG" sz="7200" dirty="0" smtClean="0">
                <a:solidFill>
                  <a:schemeClr val="tx2"/>
                </a:solidFill>
              </a:rPr>
              <a:t> допълнителни митнически декларации;</a:t>
            </a:r>
          </a:p>
          <a:p>
            <a:pPr marL="685800" indent="-331788" algn="just">
              <a:buFont typeface="Arial" panose="020B0604020202020204" pitchFamily="34" charset="0"/>
              <a:buChar char="•"/>
            </a:pPr>
            <a:r>
              <a:rPr lang="bg-BG" sz="7200" dirty="0" smtClean="0">
                <a:solidFill>
                  <a:schemeClr val="tx2"/>
                </a:solidFill>
              </a:rPr>
              <a:t>митнически </a:t>
            </a:r>
            <a:r>
              <a:rPr lang="bg-BG" sz="7200" dirty="0">
                <a:solidFill>
                  <a:schemeClr val="tx2"/>
                </a:solidFill>
              </a:rPr>
              <a:t>режими: </a:t>
            </a:r>
            <a:r>
              <a:rPr lang="bg-BG" sz="7200" i="1" dirty="0">
                <a:solidFill>
                  <a:schemeClr val="tx2"/>
                </a:solidFill>
              </a:rPr>
              <a:t>допускане за свободно обращение, митническо складиране, активно </a:t>
            </a:r>
            <a:r>
              <a:rPr lang="bg-BG" sz="7200" i="1" dirty="0" smtClean="0">
                <a:solidFill>
                  <a:schemeClr val="tx2"/>
                </a:solidFill>
              </a:rPr>
              <a:t>усъвършенстване, специфична употреба</a:t>
            </a:r>
            <a:r>
              <a:rPr lang="bg-BG" sz="7200" dirty="0" smtClean="0">
                <a:solidFill>
                  <a:schemeClr val="tx2"/>
                </a:solidFill>
              </a:rPr>
              <a:t>;</a:t>
            </a:r>
          </a:p>
          <a:p>
            <a:pPr marL="685800" indent="-331788" algn="just">
              <a:buFont typeface="Arial" panose="020B0604020202020204" pitchFamily="34" charset="0"/>
              <a:buChar char="•"/>
            </a:pPr>
            <a:r>
              <a:rPr lang="bg-BG" sz="7200" dirty="0" smtClean="0">
                <a:solidFill>
                  <a:schemeClr val="tx2"/>
                </a:solidFill>
              </a:rPr>
              <a:t>митнически декларации за всички </a:t>
            </a:r>
            <a:r>
              <a:rPr lang="bg-BG" sz="7200" dirty="0">
                <a:solidFill>
                  <a:schemeClr val="tx2"/>
                </a:solidFill>
              </a:rPr>
              <a:t>видове стоки, с изключение на </a:t>
            </a:r>
            <a:r>
              <a:rPr lang="bg-BG" sz="7200" i="1" dirty="0">
                <a:solidFill>
                  <a:schemeClr val="tx2"/>
                </a:solidFill>
              </a:rPr>
              <a:t>акцизните стоки и стоките, предмет на мерките на общата селскостопанска </a:t>
            </a:r>
            <a:r>
              <a:rPr lang="bg-BG" sz="7200" i="1" dirty="0" smtClean="0">
                <a:solidFill>
                  <a:schemeClr val="tx2"/>
                </a:solidFill>
              </a:rPr>
              <a:t>политика.</a:t>
            </a:r>
          </a:p>
          <a:p>
            <a:pPr algn="l"/>
            <a:endParaRPr lang="bg-BG" sz="3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375756" y="1127175"/>
            <a:ext cx="6408712" cy="5730825"/>
          </a:xfrm>
        </p:spPr>
        <p:txBody>
          <a:bodyPr>
            <a:noAutofit/>
          </a:bodyPr>
          <a:lstStyle/>
          <a:p>
            <a:pPr marL="0" lvl="2" algn="just"/>
            <a:r>
              <a:rPr lang="bg-BG" sz="1600" b="1" dirty="0">
                <a:solidFill>
                  <a:schemeClr val="tx2"/>
                </a:solidFill>
              </a:rPr>
              <a:t>Основна дейност 1: </a:t>
            </a:r>
            <a:r>
              <a:rPr lang="bg-BG" sz="1600" dirty="0">
                <a:solidFill>
                  <a:schemeClr val="tx2"/>
                </a:solidFill>
              </a:rPr>
              <a:t>„Развитие на Институционална архитектура на АМ по отношение на Централизирано оформяне на вноса – фаза 1, в изпълнение на Проект по МКС: Централизирано оформяне на вноса – фаза 1“ (2.10. UCC </a:t>
            </a:r>
            <a:r>
              <a:rPr lang="bg-BG" sz="1600" dirty="0" err="1">
                <a:solidFill>
                  <a:schemeClr val="tx2"/>
                </a:solidFill>
              </a:rPr>
              <a:t>Centralised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Clearance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for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Import</a:t>
            </a:r>
            <a:r>
              <a:rPr lang="bg-BG" sz="1600" dirty="0">
                <a:solidFill>
                  <a:schemeClr val="tx2"/>
                </a:solidFill>
              </a:rPr>
              <a:t> (CCI) </a:t>
            </a:r>
            <a:r>
              <a:rPr lang="bg-BG" sz="1600" dirty="0" err="1">
                <a:solidFill>
                  <a:schemeClr val="tx2"/>
                </a:solidFill>
              </a:rPr>
              <a:t>phase</a:t>
            </a:r>
            <a:r>
              <a:rPr lang="bg-BG" sz="1600" dirty="0">
                <a:solidFill>
                  <a:schemeClr val="tx2"/>
                </a:solidFill>
              </a:rPr>
              <a:t> 1) върху </a:t>
            </a:r>
            <a:r>
              <a:rPr lang="bg-BG" sz="1600" dirty="0" err="1">
                <a:solidFill>
                  <a:schemeClr val="tx2"/>
                </a:solidFill>
              </a:rPr>
              <a:t>Cloud</a:t>
            </a:r>
            <a:r>
              <a:rPr lang="bg-BG" sz="1600" dirty="0">
                <a:solidFill>
                  <a:schemeClr val="tx2"/>
                </a:solidFill>
              </a:rPr>
              <a:t> архитектура“ в съответствие с Методиката ADM (</a:t>
            </a:r>
            <a:r>
              <a:rPr lang="bg-BG" sz="1600" dirty="0" err="1">
                <a:solidFill>
                  <a:schemeClr val="tx2"/>
                </a:solidFill>
              </a:rPr>
              <a:t>Architecture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Development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Method</a:t>
            </a:r>
            <a:r>
              <a:rPr lang="bg-BG" sz="1600" dirty="0">
                <a:solidFill>
                  <a:schemeClr val="tx2"/>
                </a:solidFill>
              </a:rPr>
              <a:t>);</a:t>
            </a:r>
          </a:p>
          <a:p>
            <a:pPr marL="0" lvl="2" algn="just">
              <a:spcBef>
                <a:spcPts val="0"/>
              </a:spcBef>
            </a:pPr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2: </a:t>
            </a:r>
            <a:r>
              <a:rPr lang="bg-BG" sz="1600" dirty="0">
                <a:solidFill>
                  <a:schemeClr val="tx2"/>
                </a:solidFill>
              </a:rPr>
              <a:t>„Въвеждане на Институционална архитектура на АМ по отношение на Централизирано оформяне на вноса – фаза 1, в изпълнение на Проект по МКС: Централизирано оформяне на вноса – фаза 1“ (2.10. UCC </a:t>
            </a:r>
            <a:r>
              <a:rPr lang="bg-BG" sz="1600" dirty="0" err="1">
                <a:solidFill>
                  <a:schemeClr val="tx2"/>
                </a:solidFill>
              </a:rPr>
              <a:t>Centralised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Clearance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for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err="1">
                <a:solidFill>
                  <a:schemeClr val="tx2"/>
                </a:solidFill>
              </a:rPr>
              <a:t>Import</a:t>
            </a:r>
            <a:r>
              <a:rPr lang="bg-BG" sz="1600" dirty="0">
                <a:solidFill>
                  <a:schemeClr val="tx2"/>
                </a:solidFill>
              </a:rPr>
              <a:t> (CCI) </a:t>
            </a:r>
            <a:r>
              <a:rPr lang="bg-BG" sz="1600" dirty="0" err="1">
                <a:solidFill>
                  <a:schemeClr val="tx2"/>
                </a:solidFill>
              </a:rPr>
              <a:t>phase</a:t>
            </a:r>
            <a:r>
              <a:rPr lang="bg-BG" sz="1600" dirty="0">
                <a:solidFill>
                  <a:schemeClr val="tx2"/>
                </a:solidFill>
              </a:rPr>
              <a:t> 1) върху </a:t>
            </a:r>
            <a:r>
              <a:rPr lang="bg-BG" sz="1600" dirty="0" err="1">
                <a:solidFill>
                  <a:schemeClr val="tx2"/>
                </a:solidFill>
              </a:rPr>
              <a:t>Cloud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архитектура. Тази </a:t>
            </a:r>
            <a:r>
              <a:rPr lang="bg-BG" sz="1600" dirty="0">
                <a:solidFill>
                  <a:schemeClr val="tx2"/>
                </a:solidFill>
              </a:rPr>
              <a:t>дейност се реализира в съответствие с методологията за управление на разработка на софтуер </a:t>
            </a:r>
            <a:r>
              <a:rPr lang="bg-BG" sz="1600" dirty="0" smtClean="0">
                <a:solidFill>
                  <a:schemeClr val="tx2"/>
                </a:solidFill>
              </a:rPr>
              <a:t>RUP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и</a:t>
            </a:r>
            <a:r>
              <a:rPr lang="ru-RU" sz="2000" dirty="0" smtClean="0">
                <a:solidFill>
                  <a:srgbClr val="0D4165"/>
                </a:solidFill>
              </a:rPr>
              <a:t>  </a:t>
            </a:r>
            <a:r>
              <a:rPr lang="ru-RU" sz="1600" dirty="0">
                <a:solidFill>
                  <a:schemeClr val="tx2"/>
                </a:solidFill>
              </a:rPr>
              <a:t>включва следните </a:t>
            </a:r>
            <a:r>
              <a:rPr lang="en-GB" sz="1600" dirty="0" smtClean="0">
                <a:solidFill>
                  <a:schemeClr val="tx2"/>
                </a:solidFill>
              </a:rPr>
              <a:t>4 </a:t>
            </a:r>
            <a:r>
              <a:rPr lang="ru-RU" sz="1600" dirty="0" err="1" smtClean="0">
                <a:solidFill>
                  <a:schemeClr val="tx2"/>
                </a:solidFill>
              </a:rPr>
              <a:t>фази</a:t>
            </a:r>
            <a:r>
              <a:rPr lang="en-US" sz="1600" dirty="0" smtClean="0">
                <a:solidFill>
                  <a:schemeClr val="tx2"/>
                </a:solidFill>
              </a:rPr>
              <a:t>: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914400" lvl="1" indent="-457200" algn="just" defTabSz="457200">
              <a:spcBef>
                <a:spcPts val="0"/>
              </a:spcBef>
              <a:buClr>
                <a:schemeClr val="accent2">
                  <a:lumMod val="25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tx2"/>
                </a:solidFill>
              </a:rPr>
              <a:t>Фаза  </a:t>
            </a:r>
            <a:r>
              <a:rPr lang="ru-RU" sz="1600" dirty="0" err="1" smtClean="0">
                <a:solidFill>
                  <a:schemeClr val="tx2"/>
                </a:solidFill>
              </a:rPr>
              <a:t>Планиране</a:t>
            </a:r>
            <a:r>
              <a:rPr lang="ru-RU" sz="1600" dirty="0" smtClean="0">
                <a:solidFill>
                  <a:schemeClr val="tx2"/>
                </a:solidFill>
              </a:rPr>
              <a:t> (</a:t>
            </a:r>
            <a:r>
              <a:rPr lang="en-US" sz="1600" dirty="0" smtClean="0">
                <a:solidFill>
                  <a:schemeClr val="tx2"/>
                </a:solidFill>
              </a:rPr>
              <a:t>I)</a:t>
            </a:r>
            <a:r>
              <a:rPr lang="ru-RU" sz="1600" dirty="0" smtClean="0">
                <a:solidFill>
                  <a:schemeClr val="tx2"/>
                </a:solidFill>
              </a:rPr>
              <a:t>; </a:t>
            </a:r>
            <a:endParaRPr lang="en-GB" sz="1600" dirty="0" smtClean="0">
              <a:solidFill>
                <a:schemeClr val="tx2"/>
              </a:solidFill>
            </a:endParaRPr>
          </a:p>
          <a:p>
            <a:pPr marL="914400" lvl="1" indent="-457200" algn="just" defTabSz="457200">
              <a:spcBef>
                <a:spcPts val="0"/>
              </a:spcBef>
              <a:buClr>
                <a:schemeClr val="accent2">
                  <a:lumMod val="25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tx2"/>
                </a:solidFill>
              </a:rPr>
              <a:t>Фаза  </a:t>
            </a:r>
            <a:r>
              <a:rPr lang="ru-RU" sz="1600" dirty="0" err="1" smtClean="0">
                <a:solidFill>
                  <a:schemeClr val="tx2"/>
                </a:solidFill>
              </a:rPr>
              <a:t>Детайлизиране</a:t>
            </a:r>
            <a:r>
              <a:rPr lang="en-US" sz="1600" dirty="0" smtClean="0">
                <a:solidFill>
                  <a:schemeClr val="tx2"/>
                </a:solidFill>
              </a:rPr>
              <a:t> (E)</a:t>
            </a:r>
            <a:r>
              <a:rPr lang="ru-RU" sz="1600" dirty="0" smtClean="0">
                <a:solidFill>
                  <a:schemeClr val="tx2"/>
                </a:solidFill>
              </a:rPr>
              <a:t>;</a:t>
            </a:r>
          </a:p>
          <a:p>
            <a:pPr marL="914400" lvl="1" indent="-457200" algn="just" defTabSz="457200">
              <a:spcBef>
                <a:spcPts val="0"/>
              </a:spcBef>
              <a:buClr>
                <a:schemeClr val="accent2">
                  <a:lumMod val="25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tx2"/>
                </a:solidFill>
              </a:rPr>
              <a:t>Фаза  </a:t>
            </a:r>
            <a:r>
              <a:rPr lang="ru-RU" sz="1600" dirty="0" err="1" smtClean="0">
                <a:solidFill>
                  <a:schemeClr val="tx2"/>
                </a:solidFill>
              </a:rPr>
              <a:t>Изграждане</a:t>
            </a:r>
            <a:r>
              <a:rPr lang="en-US" sz="1600" dirty="0" smtClean="0">
                <a:solidFill>
                  <a:schemeClr val="tx2"/>
                </a:solidFill>
              </a:rPr>
              <a:t> (C)</a:t>
            </a:r>
            <a:r>
              <a:rPr lang="ru-RU" sz="1600" dirty="0" smtClean="0">
                <a:solidFill>
                  <a:schemeClr val="tx2"/>
                </a:solidFill>
              </a:rPr>
              <a:t>;</a:t>
            </a:r>
          </a:p>
          <a:p>
            <a:pPr marL="914400" lvl="1" indent="-457200" algn="just" defTabSz="457200">
              <a:lnSpc>
                <a:spcPct val="110000"/>
              </a:lnSpc>
              <a:spcBef>
                <a:spcPts val="0"/>
              </a:spcBef>
              <a:buClr>
                <a:schemeClr val="accent2">
                  <a:lumMod val="25000"/>
                </a:schemeClr>
              </a:buClr>
              <a:buSzPct val="80000"/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schemeClr val="tx2"/>
                </a:solidFill>
              </a:rPr>
              <a:t>Фаза  </a:t>
            </a:r>
            <a:r>
              <a:rPr lang="ru-RU" sz="1600" dirty="0" err="1" smtClean="0">
                <a:solidFill>
                  <a:schemeClr val="tx2"/>
                </a:solidFill>
              </a:rPr>
              <a:t>Предаване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ru-RU" sz="1600" dirty="0" smtClean="0">
                <a:solidFill>
                  <a:schemeClr val="tx2"/>
                </a:solidFill>
              </a:rPr>
              <a:t>Т1 + Т2</a:t>
            </a:r>
            <a:r>
              <a:rPr lang="en-US" sz="1600" dirty="0" smtClean="0">
                <a:solidFill>
                  <a:schemeClr val="tx2"/>
                </a:solidFill>
              </a:rPr>
              <a:t>)</a:t>
            </a:r>
            <a:r>
              <a:rPr lang="ru-RU" sz="1600" dirty="0" smtClean="0">
                <a:solidFill>
                  <a:schemeClr val="tx2"/>
                </a:solidFill>
              </a:rPr>
              <a:t>;</a:t>
            </a:r>
          </a:p>
          <a:p>
            <a:pPr marL="0" lvl="2" algn="just"/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3: </a:t>
            </a:r>
            <a:r>
              <a:rPr lang="bg-BG" sz="1600" dirty="0">
                <a:solidFill>
                  <a:schemeClr val="tx2"/>
                </a:solidFill>
              </a:rPr>
              <a:t>Обучение на 34 служители на АМ (30 потребители и 4 администратори) за работа с реализираните функционалности по </a:t>
            </a:r>
            <a:r>
              <a:rPr lang="bg-BG" sz="1600" dirty="0" smtClean="0">
                <a:solidFill>
                  <a:schemeClr val="tx2"/>
                </a:solidFill>
              </a:rPr>
              <a:t>дейността</a:t>
            </a:r>
            <a:r>
              <a:rPr lang="en-US" sz="1600" dirty="0" smtClean="0">
                <a:solidFill>
                  <a:schemeClr val="tx2"/>
                </a:solidFill>
              </a:rPr>
              <a:t>.</a:t>
            </a:r>
            <a:endParaRPr lang="bg-BG" sz="16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2000" b="1" dirty="0" smtClean="0">
                <a:solidFill>
                  <a:schemeClr val="tx2"/>
                </a:solidFill>
              </a:rPr>
              <a:t>Текущ </a:t>
            </a:r>
            <a:r>
              <a:rPr lang="bg-BG" sz="2000" b="1" dirty="0">
                <a:solidFill>
                  <a:schemeClr val="tx2"/>
                </a:solidFill>
              </a:rPr>
              <a:t>етап на изпълнение на проекта е фаза Детайлизация по </a:t>
            </a:r>
            <a:r>
              <a:rPr lang="en-GB" sz="2000" b="1" dirty="0" smtClean="0">
                <a:solidFill>
                  <a:schemeClr val="tx2"/>
                </a:solidFill>
              </a:rPr>
              <a:t>RUP.</a:t>
            </a:r>
            <a:endParaRPr lang="bg-BG" sz="2000" b="1" dirty="0">
              <a:solidFill>
                <a:schemeClr val="tx2"/>
              </a:solidFill>
            </a:endParaRPr>
          </a:p>
          <a:p>
            <a:pPr marL="0" lvl="2" algn="just"/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–дейност</a:t>
            </a:r>
            <a:r>
              <a:rPr lang="en-GB" sz="1800" b="1" dirty="0" smtClean="0">
                <a:solidFill>
                  <a:schemeClr val="tx2"/>
                </a:solidFill>
              </a:rPr>
              <a:t> </a:t>
            </a:r>
            <a:r>
              <a:rPr lang="bg-BG" sz="1800" b="1" dirty="0" smtClean="0">
                <a:solidFill>
                  <a:schemeClr val="tx2"/>
                </a:solidFill>
              </a:rPr>
              <a:t> и фази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4932040" y="980728"/>
            <a:ext cx="3168352" cy="360040"/>
          </a:xfrm>
        </p:spPr>
        <p:txBody>
          <a:bodyPr>
            <a:noAutofit/>
          </a:bodyPr>
          <a:lstStyle/>
          <a:p>
            <a:r>
              <a:rPr lang="bg-BG" sz="1800" b="1" dirty="0" smtClean="0">
                <a:solidFill>
                  <a:schemeClr val="tx2"/>
                </a:solidFill>
              </a:rPr>
              <a:t>Д5 – срокове за изпълнение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4005064"/>
            <a:ext cx="5976664" cy="2016224"/>
          </a:xfrm>
        </p:spPr>
        <p:txBody>
          <a:bodyPr>
            <a:normAutofit/>
          </a:bodyPr>
          <a:lstStyle/>
          <a:p>
            <a:pPr algn="just"/>
            <a:endParaRPr lang="bg-BG" sz="1900" dirty="0" smtClean="0">
              <a:solidFill>
                <a:schemeClr val="tx1"/>
              </a:solidFill>
            </a:endParaRPr>
          </a:p>
          <a:p>
            <a:pPr lvl="0" algn="l"/>
            <a:r>
              <a:rPr lang="bg-BG" sz="2000" b="1" dirty="0" smtClean="0">
                <a:solidFill>
                  <a:schemeClr val="tx2"/>
                </a:solidFill>
              </a:rPr>
              <a:t>Планирани дати за тестване – </a:t>
            </a:r>
            <a:r>
              <a:rPr lang="en-GB" sz="2000" b="1" dirty="0" smtClean="0">
                <a:solidFill>
                  <a:schemeClr val="tx2"/>
                </a:solidFill>
              </a:rPr>
              <a:t>11.8.2023-29.09.2023</a:t>
            </a:r>
            <a:endParaRPr lang="bg-BG" sz="2000" b="1" dirty="0" smtClean="0">
              <a:solidFill>
                <a:schemeClr val="tx2"/>
              </a:solidFill>
            </a:endParaRPr>
          </a:p>
          <a:p>
            <a:pPr lvl="0" algn="l"/>
            <a:r>
              <a:rPr lang="bg-BG" sz="2000" b="1" dirty="0" smtClean="0">
                <a:solidFill>
                  <a:schemeClr val="tx2"/>
                </a:solidFill>
              </a:rPr>
              <a:t>Планирана </a:t>
            </a:r>
            <a:r>
              <a:rPr lang="bg-BG" sz="2000" b="1" dirty="0">
                <a:solidFill>
                  <a:schemeClr val="tx2"/>
                </a:solidFill>
              </a:rPr>
              <a:t>дата за внедряване – </a:t>
            </a:r>
            <a:r>
              <a:rPr lang="bg-BG" sz="2000" b="1" dirty="0" smtClean="0">
                <a:solidFill>
                  <a:schemeClr val="tx2"/>
                </a:solidFill>
              </a:rPr>
              <a:t>1</a:t>
            </a:r>
            <a:r>
              <a:rPr lang="en-US" sz="2000" b="1" dirty="0" smtClean="0">
                <a:solidFill>
                  <a:schemeClr val="tx2"/>
                </a:solidFill>
              </a:rPr>
              <a:t>3</a:t>
            </a:r>
            <a:r>
              <a:rPr lang="bg-BG" sz="2000" b="1" dirty="0" smtClean="0">
                <a:solidFill>
                  <a:schemeClr val="tx2"/>
                </a:solidFill>
              </a:rPr>
              <a:t>.1</a:t>
            </a:r>
            <a:r>
              <a:rPr lang="en-GB" sz="2000" b="1" dirty="0">
                <a:solidFill>
                  <a:schemeClr val="tx2"/>
                </a:solidFill>
              </a:rPr>
              <a:t>0</a:t>
            </a:r>
            <a:r>
              <a:rPr lang="bg-BG" sz="2000" b="1" dirty="0" smtClean="0">
                <a:solidFill>
                  <a:schemeClr val="tx2"/>
                </a:solidFill>
              </a:rPr>
              <a:t>.2023 </a:t>
            </a:r>
            <a:r>
              <a:rPr lang="bg-BG" sz="2000" b="1" dirty="0">
                <a:solidFill>
                  <a:schemeClr val="tx2"/>
                </a:solidFill>
              </a:rPr>
              <a:t>г.</a:t>
            </a:r>
            <a:endParaRPr lang="en-US" sz="2000" b="1" dirty="0">
              <a:solidFill>
                <a:schemeClr val="tx2"/>
              </a:solidFill>
            </a:endParaRPr>
          </a:p>
          <a:p>
            <a:pPr algn="just"/>
            <a:endParaRPr lang="en-US" sz="1900" dirty="0">
              <a:solidFill>
                <a:schemeClr val="tx1"/>
              </a:solidFill>
            </a:endParaRPr>
          </a:p>
          <a:p>
            <a:pPr algn="l"/>
            <a:endParaRPr lang="bg-BG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62104"/>
              </p:ext>
            </p:extLst>
          </p:nvPr>
        </p:nvGraphicFramePr>
        <p:xfrm>
          <a:off x="1418476" y="1484784"/>
          <a:ext cx="7690048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45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75435" y="2589789"/>
            <a:ext cx="2772429" cy="3589075"/>
          </a:xfrm>
          <a:custGeom>
            <a:avLst/>
            <a:gdLst>
              <a:gd name="connsiteX0" fmla="*/ 0 w 2581827"/>
              <a:gd name="connsiteY0" fmla="*/ 0 h 3294127"/>
              <a:gd name="connsiteX1" fmla="*/ 2581827 w 2581827"/>
              <a:gd name="connsiteY1" fmla="*/ 0 h 3294127"/>
              <a:gd name="connsiteX2" fmla="*/ 2581827 w 2581827"/>
              <a:gd name="connsiteY2" fmla="*/ 3294127 h 3294127"/>
              <a:gd name="connsiteX3" fmla="*/ 0 w 2581827"/>
              <a:gd name="connsiteY3" fmla="*/ 3294127 h 3294127"/>
              <a:gd name="connsiteX4" fmla="*/ 0 w 2581827"/>
              <a:gd name="connsiteY4" fmla="*/ 0 h 329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1827" h="3294127">
                <a:moveTo>
                  <a:pt x="0" y="0"/>
                </a:moveTo>
                <a:lnTo>
                  <a:pt x="2581827" y="0"/>
                </a:lnTo>
                <a:lnTo>
                  <a:pt x="2581827" y="3294127"/>
                </a:lnTo>
                <a:lnTo>
                  <a:pt x="0" y="329412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3092" tIns="142240" rIns="142241" bIns="142240" numCol="1" spcCol="1270" anchor="ctr" anchorCtr="0">
            <a:noAutofit/>
          </a:bodyPr>
          <a:lstStyle/>
          <a:p>
            <a:pPr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b="1" dirty="0" smtClean="0">
                <a:solidFill>
                  <a:srgbClr val="0D4165"/>
                </a:solidFill>
              </a:rPr>
              <a:t>Развита </a:t>
            </a:r>
            <a:r>
              <a:rPr lang="bg-BG" sz="2000" b="1" dirty="0">
                <a:solidFill>
                  <a:srgbClr val="0D4165"/>
                </a:solidFill>
              </a:rPr>
              <a:t>ИА на АМ </a:t>
            </a:r>
            <a:r>
              <a:rPr lang="bg-BG" sz="2000" b="1" dirty="0" smtClean="0">
                <a:solidFill>
                  <a:srgbClr val="0D4165"/>
                </a:solidFill>
              </a:rPr>
              <a:t>за </a:t>
            </a:r>
            <a:r>
              <a:rPr lang="ru-RU" sz="2000" b="1" dirty="0" smtClean="0">
                <a:solidFill>
                  <a:srgbClr val="0D4165"/>
                </a:solidFill>
              </a:rPr>
              <a:t>СС</a:t>
            </a:r>
            <a:r>
              <a:rPr lang="en-US" sz="2000" b="1" dirty="0" smtClean="0">
                <a:solidFill>
                  <a:srgbClr val="0D4165"/>
                </a:solidFill>
              </a:rPr>
              <a:t>I </a:t>
            </a:r>
            <a:r>
              <a:rPr lang="ru-RU" sz="2000" b="1" dirty="0" smtClean="0">
                <a:solidFill>
                  <a:srgbClr val="0D4165"/>
                </a:solidFill>
              </a:rPr>
              <a:t>– </a:t>
            </a:r>
            <a:r>
              <a:rPr lang="ru-RU" sz="2000" b="1" dirty="0">
                <a:solidFill>
                  <a:srgbClr val="0D4165"/>
                </a:solidFill>
              </a:rPr>
              <a:t>фаза </a:t>
            </a:r>
            <a:r>
              <a:rPr lang="ru-RU" sz="2000" b="1" dirty="0" smtClean="0">
                <a:solidFill>
                  <a:srgbClr val="0D4165"/>
                </a:solidFill>
              </a:rPr>
              <a:t>1</a:t>
            </a:r>
            <a:endParaRPr lang="bg-BG" sz="2000" b="1" dirty="0">
              <a:solidFill>
                <a:srgbClr val="0D4165"/>
              </a:solidFill>
            </a:endParaRPr>
          </a:p>
          <a:p>
            <a:pPr marL="285750" indent="-28575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bg-BG" sz="2000" dirty="0" smtClean="0">
                <a:solidFill>
                  <a:srgbClr val="0D4165"/>
                </a:solidFill>
              </a:rPr>
              <a:t>Бизнес </a:t>
            </a:r>
            <a:r>
              <a:rPr lang="bg-BG" sz="2000" dirty="0">
                <a:solidFill>
                  <a:srgbClr val="0D4165"/>
                </a:solidFill>
              </a:rPr>
              <a:t>Архитектура </a:t>
            </a:r>
            <a:endParaRPr lang="ru-RU" sz="2000" dirty="0">
              <a:solidFill>
                <a:srgbClr val="0D4165"/>
              </a:solidFill>
            </a:endParaRPr>
          </a:p>
          <a:p>
            <a:pPr marL="285750" indent="-28575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bg-BG" sz="2000" dirty="0">
                <a:solidFill>
                  <a:srgbClr val="0D4165"/>
                </a:solidFill>
              </a:rPr>
              <a:t>Архитектура на Данните </a:t>
            </a:r>
          </a:p>
          <a:p>
            <a:pPr marL="285750" indent="-28575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bg-BG" sz="2000" dirty="0">
                <a:solidFill>
                  <a:srgbClr val="0D4165"/>
                </a:solidFill>
              </a:rPr>
              <a:t>Архитектура на Приложенията</a:t>
            </a:r>
          </a:p>
          <a:p>
            <a:pPr marL="285750" indent="-28575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bg-BG" sz="2000" dirty="0">
                <a:solidFill>
                  <a:srgbClr val="0D4165"/>
                </a:solidFill>
              </a:rPr>
              <a:t>Технологична Архитектура</a:t>
            </a:r>
          </a:p>
        </p:txBody>
      </p:sp>
      <p:sp>
        <p:nvSpPr>
          <p:cNvPr id="7" name="Freeform 6"/>
          <p:cNvSpPr/>
          <p:nvPr/>
        </p:nvSpPr>
        <p:spPr>
          <a:xfrm>
            <a:off x="72607" y="1594520"/>
            <a:ext cx="1086457" cy="982067"/>
          </a:xfrm>
          <a:custGeom>
            <a:avLst/>
            <a:gdLst>
              <a:gd name="connsiteX0" fmla="*/ 0 w 957151"/>
              <a:gd name="connsiteY0" fmla="*/ 496428 h 992856"/>
              <a:gd name="connsiteX1" fmla="*/ 478576 w 957151"/>
              <a:gd name="connsiteY1" fmla="*/ 0 h 992856"/>
              <a:gd name="connsiteX2" fmla="*/ 957152 w 957151"/>
              <a:gd name="connsiteY2" fmla="*/ 496428 h 992856"/>
              <a:gd name="connsiteX3" fmla="*/ 478576 w 957151"/>
              <a:gd name="connsiteY3" fmla="*/ 992856 h 992856"/>
              <a:gd name="connsiteX4" fmla="*/ 0 w 957151"/>
              <a:gd name="connsiteY4" fmla="*/ 496428 h 99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151" h="992856">
                <a:moveTo>
                  <a:pt x="0" y="496428"/>
                </a:moveTo>
                <a:cubicBezTo>
                  <a:pt x="0" y="222258"/>
                  <a:pt x="214266" y="0"/>
                  <a:pt x="478576" y="0"/>
                </a:cubicBezTo>
                <a:cubicBezTo>
                  <a:pt x="742886" y="0"/>
                  <a:pt x="957152" y="222258"/>
                  <a:pt x="957152" y="496428"/>
                </a:cubicBezTo>
                <a:cubicBezTo>
                  <a:pt x="957152" y="770598"/>
                  <a:pt x="742886" y="992856"/>
                  <a:pt x="478576" y="992856"/>
                </a:cubicBezTo>
                <a:cubicBezTo>
                  <a:pt x="214266" y="992856"/>
                  <a:pt x="0" y="770598"/>
                  <a:pt x="0" y="496428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0172" tIns="145400" rIns="140172" bIns="14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b="1" kern="1200" dirty="0" smtClean="0">
                <a:latin typeface="+mn-lt"/>
              </a:rPr>
              <a:t>ОД 1</a:t>
            </a:r>
            <a:endParaRPr lang="en-US" sz="2000" b="1" kern="1200" dirty="0">
              <a:latin typeface="+mn-lt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54472" y="2625451"/>
            <a:ext cx="2761744" cy="3553413"/>
          </a:xfrm>
          <a:custGeom>
            <a:avLst/>
            <a:gdLst>
              <a:gd name="connsiteX0" fmla="*/ 0 w 2589336"/>
              <a:gd name="connsiteY0" fmla="*/ 0 h 3198433"/>
              <a:gd name="connsiteX1" fmla="*/ 2589336 w 2589336"/>
              <a:gd name="connsiteY1" fmla="*/ 0 h 3198433"/>
              <a:gd name="connsiteX2" fmla="*/ 2589336 w 2589336"/>
              <a:gd name="connsiteY2" fmla="*/ 3198433 h 3198433"/>
              <a:gd name="connsiteX3" fmla="*/ 0 w 2589336"/>
              <a:gd name="connsiteY3" fmla="*/ 3198433 h 3198433"/>
              <a:gd name="connsiteX4" fmla="*/ 0 w 2589336"/>
              <a:gd name="connsiteY4" fmla="*/ 0 h 3198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9336" h="3198433">
                <a:moveTo>
                  <a:pt x="0" y="0"/>
                </a:moveTo>
                <a:lnTo>
                  <a:pt x="2589336" y="0"/>
                </a:lnTo>
                <a:lnTo>
                  <a:pt x="2589336" y="3198433"/>
                </a:lnTo>
                <a:lnTo>
                  <a:pt x="0" y="319843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4293" tIns="142240" rIns="142241" bIns="142240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b="1" kern="1200" dirty="0" smtClean="0">
                <a:solidFill>
                  <a:srgbClr val="0D4165"/>
                </a:solidFill>
                <a:latin typeface="+mn-lt"/>
              </a:rPr>
              <a:t>Въведена ИА на АМ за</a:t>
            </a:r>
            <a:r>
              <a:rPr lang="bg-BG" sz="2000" kern="1200" dirty="0" smtClean="0">
                <a:solidFill>
                  <a:srgbClr val="0D4165"/>
                </a:solidFill>
                <a:latin typeface="+mn-lt"/>
              </a:rPr>
              <a:t> </a:t>
            </a:r>
            <a:r>
              <a:rPr lang="en-US" sz="2000" kern="1200" dirty="0" smtClean="0">
                <a:solidFill>
                  <a:srgbClr val="0D4165"/>
                </a:solidFill>
                <a:latin typeface="+mn-lt"/>
              </a:rPr>
              <a:t>CCI</a:t>
            </a:r>
            <a:r>
              <a:rPr lang="bg-BG" sz="2000" kern="1200" dirty="0" smtClean="0">
                <a:solidFill>
                  <a:srgbClr val="0D4165"/>
                </a:solidFill>
                <a:latin typeface="+mn-lt"/>
              </a:rPr>
              <a:t> –фаза 1 чрез:</a:t>
            </a:r>
          </a:p>
          <a:p>
            <a:pPr marL="342900" lvl="0" indent="-34290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bg-BG" sz="2000" kern="1200" dirty="0" smtClean="0">
                <a:solidFill>
                  <a:srgbClr val="0D4165"/>
                </a:solidFill>
              </a:rPr>
              <a:t>1бр. </a:t>
            </a:r>
            <a:r>
              <a:rPr lang="bg-BG" sz="2000" dirty="0" smtClean="0">
                <a:solidFill>
                  <a:srgbClr val="0D4165"/>
                </a:solidFill>
              </a:rPr>
              <a:t>Н</a:t>
            </a:r>
            <a:r>
              <a:rPr lang="bg-BG" sz="2000" kern="1200" dirty="0" smtClean="0">
                <a:solidFill>
                  <a:srgbClr val="0D4165"/>
                </a:solidFill>
              </a:rPr>
              <a:t>адграден </a:t>
            </a:r>
            <a:r>
              <a:rPr lang="bg-BG" sz="2000" kern="1200" dirty="0" smtClean="0">
                <a:solidFill>
                  <a:srgbClr val="0D4165"/>
                </a:solidFill>
              </a:rPr>
              <a:t>модул</a:t>
            </a:r>
            <a:endParaRPr lang="bg-BG" sz="2000" kern="1200" dirty="0" smtClean="0">
              <a:solidFill>
                <a:srgbClr val="0D4165"/>
              </a:solidFill>
            </a:endParaRPr>
          </a:p>
          <a:p>
            <a:pPr marL="342900" lvl="0" indent="-342900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bg-BG" sz="2000" dirty="0" smtClean="0">
                <a:solidFill>
                  <a:srgbClr val="0D4165"/>
                </a:solidFill>
              </a:rPr>
              <a:t>3 бр. интеграции </a:t>
            </a:r>
            <a:r>
              <a:rPr lang="bg-BG" sz="2000" dirty="0">
                <a:solidFill>
                  <a:srgbClr val="0D4165"/>
                </a:solidFill>
              </a:rPr>
              <a:t>с </a:t>
            </a:r>
            <a:r>
              <a:rPr lang="bg-BG" sz="2000" dirty="0" smtClean="0">
                <a:solidFill>
                  <a:srgbClr val="0D4165"/>
                </a:solidFill>
              </a:rPr>
              <a:t>универсален </a:t>
            </a:r>
            <a:r>
              <a:rPr lang="bg-BG" sz="2000" dirty="0">
                <a:solidFill>
                  <a:srgbClr val="0D4165"/>
                </a:solidFill>
              </a:rPr>
              <a:t>CCN 1/2 шлюз </a:t>
            </a:r>
            <a:r>
              <a:rPr lang="bg-BG" sz="2000" dirty="0" smtClean="0">
                <a:solidFill>
                  <a:srgbClr val="0D4165"/>
                </a:solidFill>
              </a:rPr>
              <a:t>и системи/модули на ЕС и БИМИС</a:t>
            </a:r>
            <a:endParaRPr lang="en-US" sz="2000" dirty="0">
              <a:solidFill>
                <a:srgbClr val="0D4165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306921" y="1612741"/>
            <a:ext cx="1086408" cy="980270"/>
          </a:xfrm>
          <a:custGeom>
            <a:avLst/>
            <a:gdLst>
              <a:gd name="connsiteX0" fmla="*/ 0 w 957108"/>
              <a:gd name="connsiteY0" fmla="*/ 495520 h 991039"/>
              <a:gd name="connsiteX1" fmla="*/ 478554 w 957108"/>
              <a:gd name="connsiteY1" fmla="*/ 0 h 991039"/>
              <a:gd name="connsiteX2" fmla="*/ 957108 w 957108"/>
              <a:gd name="connsiteY2" fmla="*/ 495520 h 991039"/>
              <a:gd name="connsiteX3" fmla="*/ 478554 w 957108"/>
              <a:gd name="connsiteY3" fmla="*/ 991040 h 991039"/>
              <a:gd name="connsiteX4" fmla="*/ 0 w 957108"/>
              <a:gd name="connsiteY4" fmla="*/ 495520 h 991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108" h="991039">
                <a:moveTo>
                  <a:pt x="0" y="495520"/>
                </a:moveTo>
                <a:cubicBezTo>
                  <a:pt x="0" y="221852"/>
                  <a:pt x="214256" y="0"/>
                  <a:pt x="478554" y="0"/>
                </a:cubicBezTo>
                <a:cubicBezTo>
                  <a:pt x="742852" y="0"/>
                  <a:pt x="957108" y="221852"/>
                  <a:pt x="957108" y="495520"/>
                </a:cubicBezTo>
                <a:cubicBezTo>
                  <a:pt x="957108" y="769188"/>
                  <a:pt x="742852" y="991040"/>
                  <a:pt x="478554" y="991040"/>
                </a:cubicBezTo>
                <a:cubicBezTo>
                  <a:pt x="214256" y="991040"/>
                  <a:pt x="0" y="769188"/>
                  <a:pt x="0" y="495520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0165" tIns="145134" rIns="140165" bIns="145134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b="1" kern="1200" dirty="0" smtClean="0">
                <a:latin typeface="+mn-lt"/>
              </a:rPr>
              <a:t>ОД 2</a:t>
            </a:r>
            <a:endParaRPr lang="en-US" sz="2000" b="1" kern="1200" dirty="0">
              <a:latin typeface="+mn-lt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804248" y="2576587"/>
            <a:ext cx="2195737" cy="3584649"/>
          </a:xfrm>
          <a:custGeom>
            <a:avLst/>
            <a:gdLst>
              <a:gd name="connsiteX0" fmla="*/ 0 w 2552553"/>
              <a:gd name="connsiteY0" fmla="*/ 0 h 3226203"/>
              <a:gd name="connsiteX1" fmla="*/ 2552553 w 2552553"/>
              <a:gd name="connsiteY1" fmla="*/ 0 h 3226203"/>
              <a:gd name="connsiteX2" fmla="*/ 2552553 w 2552553"/>
              <a:gd name="connsiteY2" fmla="*/ 3226203 h 3226203"/>
              <a:gd name="connsiteX3" fmla="*/ 0 w 2552553"/>
              <a:gd name="connsiteY3" fmla="*/ 3226203 h 3226203"/>
              <a:gd name="connsiteX4" fmla="*/ 0 w 2552553"/>
              <a:gd name="connsiteY4" fmla="*/ 0 h 322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2553" h="3226203">
                <a:moveTo>
                  <a:pt x="0" y="0"/>
                </a:moveTo>
                <a:lnTo>
                  <a:pt x="2552553" y="0"/>
                </a:lnTo>
                <a:lnTo>
                  <a:pt x="2552553" y="3226203"/>
                </a:lnTo>
                <a:lnTo>
                  <a:pt x="0" y="32262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16000" tIns="142240" rIns="-1" bIns="142240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b="1" kern="1200" dirty="0" smtClean="0">
                <a:solidFill>
                  <a:srgbClr val="0D4165"/>
                </a:solidFill>
                <a:latin typeface="+mn-lt"/>
              </a:rPr>
              <a:t>Обучени </a:t>
            </a: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bg-BG" sz="2000" b="1" kern="1200" dirty="0" smtClean="0">
              <a:solidFill>
                <a:srgbClr val="0D4165"/>
              </a:solidFill>
              <a:latin typeface="+mn-lt"/>
            </a:endParaRP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kern="1200" dirty="0" smtClean="0">
                <a:solidFill>
                  <a:srgbClr val="0D4165"/>
                </a:solidFill>
                <a:latin typeface="+mn-lt"/>
              </a:rPr>
              <a:t>30 потребителя и </a:t>
            </a: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kern="1200" dirty="0" smtClean="0">
                <a:solidFill>
                  <a:srgbClr val="0D4165"/>
                </a:solidFill>
                <a:latin typeface="+mn-lt"/>
              </a:rPr>
              <a:t>4 администратора</a:t>
            </a: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bg-BG" sz="1800" kern="1200" dirty="0" smtClean="0">
              <a:solidFill>
                <a:srgbClr val="0D4165"/>
              </a:solidFill>
              <a:latin typeface="+mn-lt"/>
            </a:endParaRP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bg-BG" dirty="0">
              <a:solidFill>
                <a:srgbClr val="0D4165"/>
              </a:solidFill>
            </a:endParaRP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bg-BG" sz="1800" kern="1200" dirty="0" smtClean="0">
              <a:solidFill>
                <a:srgbClr val="0D4165"/>
              </a:solidFill>
              <a:latin typeface="+mn-lt"/>
            </a:endParaRPr>
          </a:p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>
              <a:solidFill>
                <a:srgbClr val="0D4165"/>
              </a:solidFill>
              <a:latin typeface="+mn-l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444208" y="1561800"/>
            <a:ext cx="1086457" cy="982067"/>
          </a:xfrm>
          <a:custGeom>
            <a:avLst/>
            <a:gdLst>
              <a:gd name="connsiteX0" fmla="*/ 0 w 957151"/>
              <a:gd name="connsiteY0" fmla="*/ 496428 h 992856"/>
              <a:gd name="connsiteX1" fmla="*/ 478576 w 957151"/>
              <a:gd name="connsiteY1" fmla="*/ 0 h 992856"/>
              <a:gd name="connsiteX2" fmla="*/ 957152 w 957151"/>
              <a:gd name="connsiteY2" fmla="*/ 496428 h 992856"/>
              <a:gd name="connsiteX3" fmla="*/ 478576 w 957151"/>
              <a:gd name="connsiteY3" fmla="*/ 992856 h 992856"/>
              <a:gd name="connsiteX4" fmla="*/ 0 w 957151"/>
              <a:gd name="connsiteY4" fmla="*/ 496428 h 99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151" h="992856">
                <a:moveTo>
                  <a:pt x="0" y="496428"/>
                </a:moveTo>
                <a:cubicBezTo>
                  <a:pt x="0" y="222258"/>
                  <a:pt x="214266" y="0"/>
                  <a:pt x="478576" y="0"/>
                </a:cubicBezTo>
                <a:cubicBezTo>
                  <a:pt x="742886" y="0"/>
                  <a:pt x="957152" y="222258"/>
                  <a:pt x="957152" y="496428"/>
                </a:cubicBezTo>
                <a:cubicBezTo>
                  <a:pt x="957152" y="770598"/>
                  <a:pt x="742886" y="992856"/>
                  <a:pt x="478576" y="992856"/>
                </a:cubicBezTo>
                <a:cubicBezTo>
                  <a:pt x="214266" y="992856"/>
                  <a:pt x="0" y="770598"/>
                  <a:pt x="0" y="496428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0172" tIns="145400" rIns="140172" bIns="1454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bg-BG" sz="2000" b="1" kern="1200" dirty="0" smtClean="0">
                <a:latin typeface="+mn-lt"/>
              </a:rPr>
              <a:t>ОД 3</a:t>
            </a:r>
            <a:endParaRPr lang="en-US" sz="2000" b="1" kern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636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052736"/>
            <a:ext cx="6408712" cy="5760640"/>
          </a:xfrm>
        </p:spPr>
        <p:txBody>
          <a:bodyPr>
            <a:noAutofit/>
          </a:bodyPr>
          <a:lstStyle/>
          <a:p>
            <a:pPr lvl="0" algn="just"/>
            <a:r>
              <a:rPr lang="bg-BG" sz="2000" b="1" dirty="0" smtClean="0">
                <a:solidFill>
                  <a:schemeClr val="tx2"/>
                </a:solidFill>
              </a:rPr>
              <a:t>За бизнеса/одобрени икономически оператори</a:t>
            </a:r>
            <a:r>
              <a:rPr lang="bg-BG" sz="2000" dirty="0" smtClean="0">
                <a:solidFill>
                  <a:schemeClr val="tx2"/>
                </a:solidFill>
              </a:rPr>
              <a:t>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2"/>
                </a:solidFill>
              </a:rPr>
              <a:t>да подават митнически декларации и да поставят стоки под митнически режим в държавата членка, където са установени, а стоките да бъдат представени в друга държава членка;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2"/>
                </a:solidFill>
              </a:rPr>
              <a:t>да си взаимодействат само с една контактна точка – надзорното МУ, като намаляват взаимодействието си с митници;</a:t>
            </a:r>
            <a:endParaRPr lang="bg-BG" sz="2000" dirty="0" smtClean="0">
              <a:solidFill>
                <a:schemeClr val="tx2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2"/>
                </a:solidFill>
              </a:rPr>
              <a:t>са централизират митническите си дейности и да  </a:t>
            </a:r>
            <a:r>
              <a:rPr lang="ru-RU" sz="2000" dirty="0" smtClean="0">
                <a:solidFill>
                  <a:schemeClr val="tx2"/>
                </a:solidFill>
              </a:rPr>
              <a:t>интегрират </a:t>
            </a:r>
            <a:r>
              <a:rPr lang="ru-RU" sz="2000" dirty="0">
                <a:solidFill>
                  <a:schemeClr val="tx2"/>
                </a:solidFill>
              </a:rPr>
              <a:t>функциите по счетоводство, логистика и дистрибуция на едно </a:t>
            </a:r>
            <a:r>
              <a:rPr lang="ru-RU" sz="2000" dirty="0" smtClean="0">
                <a:solidFill>
                  <a:schemeClr val="tx2"/>
                </a:solidFill>
              </a:rPr>
              <a:t>място;</a:t>
            </a:r>
            <a:endParaRPr lang="bg-BG" sz="2000" dirty="0" smtClean="0">
              <a:solidFill>
                <a:schemeClr val="tx2"/>
              </a:solidFill>
            </a:endParaRPr>
          </a:p>
          <a:p>
            <a:pPr lvl="0" algn="just"/>
            <a:r>
              <a:rPr lang="bg-BG" sz="2000" b="1" dirty="0" smtClean="0">
                <a:solidFill>
                  <a:schemeClr val="tx2"/>
                </a:solidFill>
              </a:rPr>
              <a:t>За </a:t>
            </a:r>
            <a:r>
              <a:rPr lang="bg-BG" sz="2000" b="1" dirty="0" smtClean="0">
                <a:solidFill>
                  <a:schemeClr val="tx2"/>
                </a:solidFill>
              </a:rPr>
              <a:t>митниците</a:t>
            </a:r>
            <a:r>
              <a:rPr lang="en-US" sz="2000" b="1" dirty="0" smtClean="0">
                <a:solidFill>
                  <a:schemeClr val="tx2"/>
                </a:solidFill>
              </a:rPr>
              <a:t>:</a:t>
            </a:r>
            <a:endParaRPr lang="bg-BG" sz="2000" b="1" dirty="0" smtClean="0">
              <a:solidFill>
                <a:schemeClr val="tx2"/>
              </a:solidFill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2"/>
                </a:solidFill>
              </a:rPr>
              <a:t>намалява взаимодействието с </a:t>
            </a:r>
            <a:r>
              <a:rPr lang="bg-BG" sz="2000" dirty="0" smtClean="0">
                <a:solidFill>
                  <a:schemeClr val="tx2"/>
                </a:solidFill>
              </a:rPr>
              <a:t>икономическите оператори;</a:t>
            </a:r>
            <a:endParaRPr lang="bg-BG" sz="20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Д5 - предимства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052736"/>
            <a:ext cx="6408712" cy="5760640"/>
          </a:xfrm>
        </p:spPr>
        <p:txBody>
          <a:bodyPr>
            <a:noAutofit/>
          </a:bodyPr>
          <a:lstStyle/>
          <a:p>
            <a:pPr algn="just"/>
            <a:endParaRPr lang="ru-RU" sz="2000" dirty="0" smtClean="0">
              <a:solidFill>
                <a:schemeClr val="tx2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2"/>
                </a:solidFill>
              </a:rPr>
              <a:t>Сайта на </a:t>
            </a:r>
            <a:r>
              <a:rPr lang="en-US" sz="2000" b="1" dirty="0" smtClean="0">
                <a:solidFill>
                  <a:schemeClr val="tx2"/>
                </a:solidFill>
              </a:rPr>
              <a:t>E</a:t>
            </a:r>
            <a:r>
              <a:rPr lang="ru-RU" sz="2000" b="1" dirty="0" smtClean="0">
                <a:solidFill>
                  <a:schemeClr val="tx2"/>
                </a:solidFill>
              </a:rPr>
              <a:t>К</a:t>
            </a:r>
            <a:r>
              <a:rPr lang="en-US" sz="2000" b="1" dirty="0" smtClean="0">
                <a:solidFill>
                  <a:schemeClr val="tx2"/>
                </a:solidFill>
              </a:rPr>
              <a:t>: </a:t>
            </a:r>
          </a:p>
          <a:p>
            <a:pPr marL="361950" algn="just"/>
            <a:r>
              <a:rPr lang="en-US" sz="2000" dirty="0" smtClean="0">
                <a:solidFill>
                  <a:schemeClr val="tx2"/>
                </a:solidFill>
              </a:rPr>
              <a:t>https</a:t>
            </a:r>
            <a:r>
              <a:rPr lang="en-US" sz="2000" dirty="0">
                <a:solidFill>
                  <a:schemeClr val="tx2"/>
                </a:solidFill>
              </a:rPr>
              <a:t>://taxation-customs.ec.europa.eu/customs-4/customs-procedures-import-and-export-0/customs-procedures/centralised-clearance_en </a:t>
            </a:r>
            <a:endParaRPr lang="ru-RU" sz="2000" dirty="0">
              <a:solidFill>
                <a:schemeClr val="tx2"/>
              </a:solidFill>
            </a:endParaRPr>
          </a:p>
          <a:p>
            <a:pPr lvl="0" algn="just"/>
            <a:endParaRPr lang="bg-BG" sz="20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148064" y="692696"/>
            <a:ext cx="2952328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– полезна информация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744</Words>
  <Application>Microsoft Office PowerPoint</Application>
  <PresentationFormat>On-screen Show (4:3)</PresentationFormat>
  <Paragraphs>70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АМ по отношение на Проект по МКС: Централизирано оформяне на вноса – фаза 1“ (2.10. UCC Centralised Clearance for Import (CCI) phase 1) върху Cloud архитектура“</vt:lpstr>
      <vt:lpstr>PowerPoint Presentation</vt:lpstr>
      <vt:lpstr>PowerPoint Presentation</vt:lpstr>
      <vt:lpstr>Д5 - обхват</vt:lpstr>
      <vt:lpstr>PowerPoint Presentation</vt:lpstr>
      <vt:lpstr>Д5 – срокове за изпълнение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МАРИЕЛА Б.МАНОИЛОВА-ДАНЧЕВА</cp:lastModifiedBy>
  <cp:revision>81</cp:revision>
  <dcterms:created xsi:type="dcterms:W3CDTF">2020-05-12T09:06:58Z</dcterms:created>
  <dcterms:modified xsi:type="dcterms:W3CDTF">2022-11-04T12:08:03Z</dcterms:modified>
</cp:coreProperties>
</file>