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7" r:id="rId3"/>
    <p:sldId id="278" r:id="rId4"/>
    <p:sldId id="285" r:id="rId5"/>
    <p:sldId id="286" r:id="rId6"/>
    <p:sldId id="279" r:id="rId7"/>
    <p:sldId id="280" r:id="rId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5" autoAdjust="0"/>
  </p:normalViewPr>
  <p:slideViewPr>
    <p:cSldViewPr showGuides="1">
      <p:cViewPr varScale="1">
        <p:scale>
          <a:sx n="104" d="100"/>
          <a:sy n="104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7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7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2.11.2022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699792" y="4581128"/>
            <a:ext cx="5974432" cy="223224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BG05SFOP001-1.025-0001-С01/29.11.2021 г  за предоставяне на безвъзмездна финансова помощ по Процедура 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BG05SFOP001-1.025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 smtClean="0">
                <a:solidFill>
                  <a:schemeClr val="tx2"/>
                </a:solidFill>
              </a:rPr>
              <a:t>Кольо Колев, </a:t>
            </a:r>
            <a:r>
              <a:rPr lang="bg-BG" sz="1600" dirty="0" smtClean="0">
                <a:solidFill>
                  <a:schemeClr val="tx2"/>
                </a:solidFill>
              </a:rPr>
              <a:t>ръководител на проекта</a:t>
            </a:r>
          </a:p>
          <a:p>
            <a:pPr algn="ctr"/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 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Надграждане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основните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системи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Агенция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„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“ за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предоставяне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на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данни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 и услуги – БИМИС (фаза 3)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516216" y="692696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Съдържание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563888" y="3140968"/>
            <a:ext cx="4176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/>
                </a:solidFill>
              </a:rPr>
              <a:t>1. Общи параметри на проекта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/>
                </a:solidFill>
              </a:rPr>
              <a:t>2</a:t>
            </a:r>
            <a:r>
              <a:rPr lang="bg-BG" kern="0" dirty="0" smtClean="0">
                <a:solidFill>
                  <a:schemeClr val="tx2"/>
                </a:solidFill>
              </a:rPr>
              <a:t>. Предизвикателства</a:t>
            </a:r>
            <a:endParaRPr lang="bg-BG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/>
                </a:solidFill>
              </a:rPr>
              <a:t>4. Подход за </a:t>
            </a:r>
            <a:r>
              <a:rPr lang="en-US" kern="0" dirty="0">
                <a:solidFill>
                  <a:schemeClr val="tx2"/>
                </a:solidFill>
              </a:rPr>
              <a:t>IT </a:t>
            </a:r>
            <a:r>
              <a:rPr lang="bg-BG" kern="0" dirty="0">
                <a:solidFill>
                  <a:schemeClr val="tx2"/>
                </a:solidFill>
              </a:rPr>
              <a:t>решение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/>
                </a:solidFill>
              </a:rPr>
              <a:t>5. </a:t>
            </a:r>
            <a:r>
              <a:rPr lang="bg-BG" kern="0" dirty="0" smtClean="0">
                <a:solidFill>
                  <a:schemeClr val="tx2"/>
                </a:solidFill>
              </a:rPr>
              <a:t>Представяне на напредъка по първите три дейности</a:t>
            </a:r>
          </a:p>
          <a:p>
            <a:pPr lvl="0">
              <a:lnSpc>
                <a:spcPct val="150000"/>
              </a:lnSpc>
              <a:defRPr/>
            </a:pPr>
            <a:r>
              <a:rPr lang="en-US" kern="0" dirty="0" smtClean="0">
                <a:solidFill>
                  <a:schemeClr val="tx2"/>
                </a:solidFill>
              </a:rPr>
              <a:t>6</a:t>
            </a:r>
            <a:r>
              <a:rPr lang="en-US" kern="0" dirty="0">
                <a:solidFill>
                  <a:schemeClr val="tx2"/>
                </a:solidFill>
              </a:rPr>
              <a:t>. </a:t>
            </a:r>
            <a:r>
              <a:rPr lang="bg-BG" kern="0" dirty="0">
                <a:solidFill>
                  <a:schemeClr val="tx2"/>
                </a:solidFill>
              </a:rPr>
              <a:t>Представяне на </a:t>
            </a:r>
            <a:r>
              <a:rPr lang="bg-BG" kern="0" dirty="0" smtClean="0">
                <a:solidFill>
                  <a:schemeClr val="tx2"/>
                </a:solidFill>
              </a:rPr>
              <a:t>четири нови основни дейности</a:t>
            </a:r>
            <a:endParaRPr lang="bg-BG" kern="0" dirty="0">
              <a:solidFill>
                <a:schemeClr val="tx2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chemeClr val="tx2"/>
                </a:solidFill>
              </a:rPr>
              <a:t>7. Време за въпроси</a:t>
            </a:r>
          </a:p>
        </p:txBody>
      </p:sp>
      <p:sp>
        <p:nvSpPr>
          <p:cNvPr id="6" name="Rectangle 5"/>
          <p:cNvSpPr/>
          <p:nvPr/>
        </p:nvSpPr>
        <p:spPr>
          <a:xfrm>
            <a:off x="1668" y="2765421"/>
            <a:ext cx="2194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kern="0" dirty="0">
                <a:solidFill>
                  <a:schemeClr val="tx2"/>
                </a:solidFill>
              </a:rPr>
              <a:t>Агенция „Митници“</a:t>
            </a:r>
          </a:p>
          <a:p>
            <a:pPr lvl="0" algn="ctr">
              <a:defRPr/>
            </a:pPr>
            <a:r>
              <a:rPr lang="bg-BG" kern="0" dirty="0" smtClean="0">
                <a:solidFill>
                  <a:schemeClr val="tx2"/>
                </a:solidFill>
              </a:rPr>
              <a:t>10.11.2022 г., София</a:t>
            </a:r>
            <a:endParaRPr lang="bg-BG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979712" y="1268760"/>
            <a:ext cx="6707088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5076056" y="764704"/>
            <a:ext cx="3240360" cy="394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Общи параметри на проекта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39752" y="1412776"/>
            <a:ext cx="64087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err="1" smtClean="0">
                <a:solidFill>
                  <a:schemeClr val="tx2"/>
                </a:solidFill>
              </a:rPr>
              <a:t>Обхваща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ru-RU" sz="2000" b="1" kern="0" dirty="0" err="1" smtClean="0">
                <a:solidFill>
                  <a:schemeClr val="tx2"/>
                </a:solidFill>
              </a:rPr>
              <a:t>седем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en-US" sz="2000" kern="0" dirty="0" smtClean="0">
                <a:solidFill>
                  <a:schemeClr val="tx2"/>
                </a:solidFill>
              </a:rPr>
              <a:t>(</a:t>
            </a:r>
            <a:r>
              <a:rPr lang="ru-RU" sz="2000" kern="0" dirty="0" smtClean="0">
                <a:solidFill>
                  <a:schemeClr val="tx2"/>
                </a:solidFill>
              </a:rPr>
              <a:t>три + </a:t>
            </a:r>
            <a:r>
              <a:rPr lang="ru-RU" sz="2000" kern="0" dirty="0" err="1" smtClean="0">
                <a:solidFill>
                  <a:schemeClr val="tx2"/>
                </a:solidFill>
              </a:rPr>
              <a:t>четири</a:t>
            </a:r>
            <a:r>
              <a:rPr lang="en-US" sz="2000" kern="0" dirty="0" smtClean="0">
                <a:solidFill>
                  <a:schemeClr val="tx2"/>
                </a:solidFill>
              </a:rPr>
              <a:t>)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ru-RU" sz="2000" kern="0" dirty="0" err="1" smtClean="0">
                <a:solidFill>
                  <a:schemeClr val="tx2"/>
                </a:solidFill>
              </a:rPr>
              <a:t>дейности</a:t>
            </a:r>
            <a:r>
              <a:rPr lang="ru-RU" sz="2000" kern="0" dirty="0" smtClean="0">
                <a:solidFill>
                  <a:schemeClr val="tx2"/>
                </a:solidFill>
              </a:rPr>
              <a:t> –  с </a:t>
            </a:r>
            <a:r>
              <a:rPr lang="ru-RU" sz="2000" kern="0" dirty="0" err="1" smtClean="0">
                <a:solidFill>
                  <a:schemeClr val="tx2"/>
                </a:solidFill>
              </a:rPr>
              <a:t>анекс</a:t>
            </a:r>
            <a:r>
              <a:rPr lang="ru-RU" sz="2000" kern="0" dirty="0" smtClean="0">
                <a:solidFill>
                  <a:schemeClr val="tx2"/>
                </a:solidFill>
              </a:rPr>
              <a:t> от </a:t>
            </a:r>
            <a:r>
              <a:rPr lang="ru-RU" sz="2000" kern="0" dirty="0" err="1" smtClean="0">
                <a:solidFill>
                  <a:schemeClr val="tx2"/>
                </a:solidFill>
              </a:rPr>
              <a:t>юни</a:t>
            </a:r>
            <a:r>
              <a:rPr lang="ru-RU" sz="2000" kern="0" dirty="0" smtClean="0">
                <a:solidFill>
                  <a:schemeClr val="tx2"/>
                </a:solidFill>
              </a:rPr>
              <a:t> 2022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Срок </a:t>
            </a:r>
            <a:r>
              <a:rPr lang="ru-RU" sz="2000" kern="0" dirty="0">
                <a:solidFill>
                  <a:schemeClr val="tx2"/>
                </a:solidFill>
              </a:rPr>
              <a:t>за </a:t>
            </a:r>
            <a:r>
              <a:rPr lang="ru-RU" sz="2000" kern="0" dirty="0" err="1" smtClean="0">
                <a:solidFill>
                  <a:schemeClr val="tx2"/>
                </a:solidFill>
              </a:rPr>
              <a:t>изпълнение</a:t>
            </a:r>
            <a:r>
              <a:rPr lang="ru-RU" sz="2000" kern="0" dirty="0" smtClean="0">
                <a:solidFill>
                  <a:schemeClr val="tx2"/>
                </a:solidFill>
              </a:rPr>
              <a:t> (без </a:t>
            </a:r>
            <a:r>
              <a:rPr lang="ru-RU" sz="2000" kern="0" dirty="0" err="1" smtClean="0">
                <a:solidFill>
                  <a:schemeClr val="tx2"/>
                </a:solidFill>
              </a:rPr>
              <a:t>промяна</a:t>
            </a:r>
            <a:r>
              <a:rPr lang="ru-RU" sz="2000" kern="0" dirty="0" smtClean="0">
                <a:solidFill>
                  <a:schemeClr val="tx2"/>
                </a:solidFill>
              </a:rPr>
              <a:t>): </a:t>
            </a:r>
            <a:r>
              <a:rPr lang="ru-RU" sz="2000" kern="0" dirty="0">
                <a:solidFill>
                  <a:schemeClr val="tx2"/>
                </a:solidFill>
              </a:rPr>
              <a:t>01.09.2021 г. - 31.12.2023 г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r>
              <a:rPr lang="en-US" sz="2000" kern="0" dirty="0" smtClean="0">
                <a:solidFill>
                  <a:schemeClr val="tx2"/>
                </a:solidFill>
              </a:rPr>
              <a:t> </a:t>
            </a:r>
            <a:endParaRPr lang="bg-BG" sz="2000" kern="0" dirty="0" smtClean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err="1" smtClean="0">
                <a:solidFill>
                  <a:schemeClr val="tx2"/>
                </a:solidFill>
              </a:rPr>
              <a:t>Стойност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ru-RU" sz="2000" kern="0" dirty="0">
                <a:solidFill>
                  <a:schemeClr val="tx2"/>
                </a:solidFill>
              </a:rPr>
              <a:t>на </a:t>
            </a:r>
            <a:r>
              <a:rPr lang="ru-RU" sz="2000" kern="0" dirty="0" smtClean="0">
                <a:solidFill>
                  <a:schemeClr val="tx2"/>
                </a:solidFill>
              </a:rPr>
              <a:t>проекта </a:t>
            </a:r>
            <a:r>
              <a:rPr lang="en-US" sz="2000" kern="0" dirty="0" smtClean="0">
                <a:solidFill>
                  <a:schemeClr val="tx2"/>
                </a:solidFill>
              </a:rPr>
              <a:t>(</a:t>
            </a:r>
            <a:r>
              <a:rPr lang="bg-BG" sz="2000" kern="0" dirty="0" smtClean="0">
                <a:solidFill>
                  <a:schemeClr val="tx2"/>
                </a:solidFill>
              </a:rPr>
              <a:t>нова</a:t>
            </a:r>
            <a:r>
              <a:rPr lang="en-US" sz="2000" kern="0" dirty="0" smtClean="0">
                <a:solidFill>
                  <a:schemeClr val="tx2"/>
                </a:solidFill>
              </a:rPr>
              <a:t>)</a:t>
            </a:r>
            <a:r>
              <a:rPr lang="ru-RU" sz="2000" kern="0" dirty="0" smtClean="0">
                <a:solidFill>
                  <a:schemeClr val="tx2"/>
                </a:solidFill>
              </a:rPr>
              <a:t>: 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17 </a:t>
            </a:r>
            <a:r>
              <a:rPr lang="ru-RU" sz="2000" kern="0" dirty="0">
                <a:solidFill>
                  <a:schemeClr val="tx2"/>
                </a:solidFill>
              </a:rPr>
              <a:t>784 495,00 </a:t>
            </a:r>
            <a:r>
              <a:rPr lang="ru-RU" sz="2000" kern="0" dirty="0" err="1" smtClean="0">
                <a:solidFill>
                  <a:schemeClr val="tx2"/>
                </a:solidFill>
              </a:rPr>
              <a:t>лв</a:t>
            </a:r>
            <a:r>
              <a:rPr lang="ru-RU" sz="2000" kern="0" dirty="0" smtClean="0">
                <a:solidFill>
                  <a:schemeClr val="tx2"/>
                </a:solidFill>
              </a:rPr>
              <a:t>. </a:t>
            </a:r>
            <a:r>
              <a:rPr lang="en-US" sz="2000" kern="0" dirty="0" smtClean="0">
                <a:solidFill>
                  <a:schemeClr val="tx2"/>
                </a:solidFill>
              </a:rPr>
              <a:t>(</a:t>
            </a:r>
            <a:r>
              <a:rPr lang="bg-BG" sz="2000" kern="0" dirty="0">
                <a:solidFill>
                  <a:schemeClr val="tx2"/>
                </a:solidFill>
              </a:rPr>
              <a:t>+</a:t>
            </a:r>
            <a:r>
              <a:rPr lang="bg-BG" sz="2000" kern="0" dirty="0" smtClean="0">
                <a:solidFill>
                  <a:schemeClr val="tx2"/>
                </a:solidFill>
              </a:rPr>
              <a:t>8 695 260,00 лв.</a:t>
            </a:r>
            <a:r>
              <a:rPr lang="en-US" sz="2000" kern="0" dirty="0" smtClean="0">
                <a:solidFill>
                  <a:schemeClr val="tx2"/>
                </a:solidFill>
              </a:rPr>
              <a:t>)</a:t>
            </a:r>
            <a:r>
              <a:rPr lang="ru-RU" sz="2000" kern="0" dirty="0" smtClean="0">
                <a:solidFill>
                  <a:schemeClr val="tx2"/>
                </a:solidFill>
              </a:rPr>
              <a:t>, </a:t>
            </a:r>
            <a:r>
              <a:rPr lang="ru-RU" sz="2000" kern="0" dirty="0">
                <a:solidFill>
                  <a:schemeClr val="tx2"/>
                </a:solidFill>
              </a:rPr>
              <a:t>в </a:t>
            </a:r>
            <a:r>
              <a:rPr lang="ru-RU" sz="2000" kern="0" dirty="0" err="1">
                <a:solidFill>
                  <a:schemeClr val="tx2"/>
                </a:solidFill>
              </a:rPr>
              <a:t>т.ч</a:t>
            </a:r>
            <a:r>
              <a:rPr lang="ru-RU" sz="2000" kern="0" dirty="0">
                <a:solidFill>
                  <a:schemeClr val="tx2"/>
                </a:solidFill>
              </a:rPr>
              <a:t>. 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15 </a:t>
            </a:r>
            <a:r>
              <a:rPr lang="ru-RU" sz="2000" kern="0" dirty="0">
                <a:solidFill>
                  <a:schemeClr val="tx2"/>
                </a:solidFill>
              </a:rPr>
              <a:t>116 </a:t>
            </a:r>
            <a:r>
              <a:rPr lang="ru-RU" sz="2000" kern="0" dirty="0" smtClean="0">
                <a:solidFill>
                  <a:schemeClr val="tx2"/>
                </a:solidFill>
              </a:rPr>
              <a:t>820,75 </a:t>
            </a:r>
            <a:r>
              <a:rPr lang="ru-RU" sz="2000" kern="0" dirty="0" err="1">
                <a:solidFill>
                  <a:schemeClr val="tx2"/>
                </a:solidFill>
              </a:rPr>
              <a:t>лв</a:t>
            </a:r>
            <a:r>
              <a:rPr lang="ru-RU" sz="2000" kern="0" dirty="0">
                <a:solidFill>
                  <a:schemeClr val="tx2"/>
                </a:solidFill>
              </a:rPr>
              <a:t>. </a:t>
            </a:r>
            <a:r>
              <a:rPr lang="ru-RU" sz="2000" kern="0" dirty="0" err="1">
                <a:solidFill>
                  <a:schemeClr val="tx2"/>
                </a:solidFill>
              </a:rPr>
              <a:t>финансиране</a:t>
            </a:r>
            <a:r>
              <a:rPr lang="ru-RU" sz="2000" kern="0" dirty="0">
                <a:solidFill>
                  <a:schemeClr val="tx2"/>
                </a:solidFill>
              </a:rPr>
              <a:t> от ЕС и 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2 </a:t>
            </a:r>
            <a:r>
              <a:rPr lang="ru-RU" sz="2000" kern="0" dirty="0">
                <a:solidFill>
                  <a:schemeClr val="tx2"/>
                </a:solidFill>
              </a:rPr>
              <a:t>667 </a:t>
            </a:r>
            <a:r>
              <a:rPr lang="ru-RU" sz="2000" kern="0" dirty="0" smtClean="0">
                <a:solidFill>
                  <a:schemeClr val="tx2"/>
                </a:solidFill>
              </a:rPr>
              <a:t>674,25 </a:t>
            </a:r>
            <a:r>
              <a:rPr lang="ru-RU" sz="2000" kern="0" dirty="0" err="1">
                <a:solidFill>
                  <a:schemeClr val="tx2"/>
                </a:solidFill>
              </a:rPr>
              <a:t>лв</a:t>
            </a:r>
            <a:r>
              <a:rPr lang="ru-RU" sz="2000" kern="0" dirty="0">
                <a:solidFill>
                  <a:schemeClr val="tx2"/>
                </a:solidFill>
              </a:rPr>
              <a:t>. </a:t>
            </a:r>
            <a:r>
              <a:rPr lang="ru-RU" sz="2000" kern="0" dirty="0" err="1">
                <a:solidFill>
                  <a:schemeClr val="tx2"/>
                </a:solidFill>
              </a:rPr>
              <a:t>национално</a:t>
            </a:r>
            <a:r>
              <a:rPr lang="ru-RU" sz="2000" kern="0" dirty="0">
                <a:solidFill>
                  <a:schemeClr val="tx2"/>
                </a:solidFill>
              </a:rPr>
              <a:t> </a:t>
            </a:r>
            <a:r>
              <a:rPr lang="ru-RU" sz="2000" kern="0" dirty="0" err="1">
                <a:solidFill>
                  <a:schemeClr val="tx2"/>
                </a:solidFill>
              </a:rPr>
              <a:t>финансиране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 err="1" smtClean="0">
                <a:solidFill>
                  <a:schemeClr val="tx2"/>
                </a:solidFill>
              </a:rPr>
              <a:t>Осъществява</a:t>
            </a:r>
            <a:r>
              <a:rPr lang="ru-RU" sz="2000" kern="0" dirty="0" smtClean="0">
                <a:solidFill>
                  <a:schemeClr val="tx2"/>
                </a:solidFill>
              </a:rPr>
              <a:t>  се с </a:t>
            </a:r>
            <a:r>
              <a:rPr lang="ru-RU" sz="2000" kern="0" dirty="0" err="1">
                <a:solidFill>
                  <a:schemeClr val="tx2"/>
                </a:solidFill>
              </a:rPr>
              <a:t>финансовата</a:t>
            </a:r>
            <a:r>
              <a:rPr lang="ru-RU" sz="2000" kern="0" dirty="0">
                <a:solidFill>
                  <a:schemeClr val="tx2"/>
                </a:solidFill>
              </a:rPr>
              <a:t> </a:t>
            </a:r>
            <a:r>
              <a:rPr lang="ru-RU" sz="2000" kern="0" dirty="0" err="1">
                <a:solidFill>
                  <a:schemeClr val="tx2"/>
                </a:solidFill>
              </a:rPr>
              <a:t>подкрепа</a:t>
            </a:r>
            <a:r>
              <a:rPr lang="ru-RU" sz="2000" kern="0" dirty="0">
                <a:solidFill>
                  <a:schemeClr val="tx2"/>
                </a:solidFill>
              </a:rPr>
              <a:t> на </a:t>
            </a:r>
            <a:r>
              <a:rPr lang="ru-RU" sz="2000" b="1" kern="0" dirty="0">
                <a:solidFill>
                  <a:schemeClr val="tx2"/>
                </a:solidFill>
              </a:rPr>
              <a:t>Оперативна </a:t>
            </a:r>
            <a:r>
              <a:rPr lang="ru-RU" sz="2000" b="1" kern="0" dirty="0" err="1">
                <a:solidFill>
                  <a:schemeClr val="tx2"/>
                </a:solidFill>
              </a:rPr>
              <a:t>програма</a:t>
            </a:r>
            <a:r>
              <a:rPr lang="ru-RU" sz="2000" b="1" kern="0" dirty="0">
                <a:solidFill>
                  <a:schemeClr val="tx2"/>
                </a:solidFill>
              </a:rPr>
              <a:t> „Добро управление“, </a:t>
            </a:r>
            <a:r>
              <a:rPr lang="ru-RU" sz="2000" kern="0" dirty="0" err="1">
                <a:solidFill>
                  <a:schemeClr val="tx2"/>
                </a:solidFill>
              </a:rPr>
              <a:t>съфинансирана</a:t>
            </a:r>
            <a:r>
              <a:rPr lang="ru-RU" sz="2000" kern="0" dirty="0">
                <a:solidFill>
                  <a:schemeClr val="tx2"/>
                </a:solidFill>
              </a:rPr>
              <a:t> от </a:t>
            </a:r>
            <a:r>
              <a:rPr lang="ru-RU" sz="2000" kern="0" dirty="0" err="1">
                <a:solidFill>
                  <a:schemeClr val="tx2"/>
                </a:solidFill>
              </a:rPr>
              <a:t>Европейския</a:t>
            </a:r>
            <a:r>
              <a:rPr lang="ru-RU" sz="2000" kern="0" dirty="0">
                <a:solidFill>
                  <a:schemeClr val="tx2"/>
                </a:solidFill>
              </a:rPr>
              <a:t> </a:t>
            </a:r>
            <a:r>
              <a:rPr lang="ru-RU" sz="2000" kern="0" dirty="0" err="1">
                <a:solidFill>
                  <a:schemeClr val="tx2"/>
                </a:solidFill>
              </a:rPr>
              <a:t>съюз</a:t>
            </a:r>
            <a:r>
              <a:rPr lang="ru-RU" sz="2000" kern="0" dirty="0">
                <a:solidFill>
                  <a:schemeClr val="tx2"/>
                </a:solidFill>
              </a:rPr>
              <a:t> чрез </a:t>
            </a:r>
            <a:r>
              <a:rPr lang="ru-RU" sz="2000" kern="0" dirty="0" err="1">
                <a:solidFill>
                  <a:schemeClr val="tx2"/>
                </a:solidFill>
              </a:rPr>
              <a:t>Европейския</a:t>
            </a:r>
            <a:r>
              <a:rPr lang="ru-RU" sz="2000" kern="0" dirty="0">
                <a:solidFill>
                  <a:schemeClr val="tx2"/>
                </a:solidFill>
              </a:rPr>
              <a:t> социален фонд.</a:t>
            </a:r>
            <a:endParaRPr kumimoji="0" lang="bg-BG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14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4048" y="692696"/>
            <a:ext cx="3682752" cy="576064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</a:rPr>
              <a:t>Дейности</a:t>
            </a:r>
            <a:r>
              <a:rPr lang="en-US" sz="2000" b="1" dirty="0" smtClean="0">
                <a:solidFill>
                  <a:schemeClr val="tx2"/>
                </a:solidFill>
              </a:rPr>
              <a:t> – </a:t>
            </a:r>
            <a:r>
              <a:rPr lang="bg-BG" sz="2000" b="1" dirty="0" smtClean="0">
                <a:solidFill>
                  <a:schemeClr val="tx2"/>
                </a:solidFill>
              </a:rPr>
              <a:t>първоначални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484784"/>
            <a:ext cx="6203032" cy="511256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1</a:t>
            </a:r>
            <a:r>
              <a:rPr lang="ru-RU" sz="6200" dirty="0">
                <a:solidFill>
                  <a:schemeClr val="tx2"/>
                </a:solidFill>
              </a:rPr>
              <a:t> -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Проект по МКС: </a:t>
            </a:r>
            <a:r>
              <a:rPr lang="ru-RU" sz="6200" b="1" dirty="0">
                <a:solidFill>
                  <a:schemeClr val="tx2"/>
                </a:solidFill>
              </a:rPr>
              <a:t>Система за </a:t>
            </a:r>
            <a:r>
              <a:rPr lang="ru-RU" sz="6200" b="1" dirty="0" err="1">
                <a:solidFill>
                  <a:schemeClr val="tx2"/>
                </a:solidFill>
              </a:rPr>
              <a:t>контрол</a:t>
            </a:r>
            <a:r>
              <a:rPr lang="ru-RU" sz="6200" b="1" dirty="0">
                <a:solidFill>
                  <a:schemeClr val="tx2"/>
                </a:solidFill>
              </a:rPr>
              <a:t> на вноса </a:t>
            </a:r>
            <a:r>
              <a:rPr lang="ru-RU" sz="6200" dirty="0">
                <a:solidFill>
                  <a:schemeClr val="tx2"/>
                </a:solidFill>
              </a:rPr>
              <a:t>(СКВ 2) версия 2 (1.19 UCC – </a:t>
            </a:r>
            <a:r>
              <a:rPr lang="ru-RU" sz="6200" dirty="0" err="1">
                <a:solidFill>
                  <a:schemeClr val="tx2"/>
                </a:solidFill>
              </a:rPr>
              <a:t>Import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Control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System</a:t>
            </a:r>
            <a:r>
              <a:rPr lang="ru-RU" sz="6200" dirty="0">
                <a:solidFill>
                  <a:schemeClr val="tx2"/>
                </a:solidFill>
              </a:rPr>
              <a:t> 2 (ICS 2 </a:t>
            </a:r>
            <a:r>
              <a:rPr lang="ru-RU" sz="6200" dirty="0" err="1">
                <a:solidFill>
                  <a:schemeClr val="tx2"/>
                </a:solidFill>
              </a:rPr>
              <a:t>release</a:t>
            </a:r>
            <a:r>
              <a:rPr lang="ru-RU" sz="6200" dirty="0">
                <a:solidFill>
                  <a:schemeClr val="tx2"/>
                </a:solidFill>
              </a:rPr>
              <a:t> 2), вкл. и Проект по МКС: Уведомление за </a:t>
            </a:r>
            <a:r>
              <a:rPr lang="ru-RU" sz="6200" dirty="0" err="1">
                <a:solidFill>
                  <a:schemeClr val="tx2"/>
                </a:solidFill>
              </a:rPr>
              <a:t>пристигане</a:t>
            </a:r>
            <a:r>
              <a:rPr lang="ru-RU" sz="6200" dirty="0">
                <a:solidFill>
                  <a:schemeClr val="tx2"/>
                </a:solidFill>
              </a:rPr>
              <a:t> (2.1 UCC </a:t>
            </a:r>
            <a:r>
              <a:rPr lang="ru-RU" sz="6200" dirty="0" err="1">
                <a:solidFill>
                  <a:schemeClr val="tx2"/>
                </a:solidFill>
              </a:rPr>
              <a:t>Notifications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of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arrival</a:t>
            </a:r>
            <a:r>
              <a:rPr lang="ru-RU" sz="6200" dirty="0">
                <a:solidFill>
                  <a:schemeClr val="tx2"/>
                </a:solidFill>
              </a:rPr>
              <a:t>)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архитектура“ и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6200" dirty="0" err="1">
                <a:solidFill>
                  <a:schemeClr val="tx2"/>
                </a:solidFill>
              </a:rPr>
              <a:t>модул</a:t>
            </a:r>
            <a:r>
              <a:rPr lang="ru-RU" sz="6200" dirty="0">
                <a:solidFill>
                  <a:schemeClr val="tx2"/>
                </a:solidFill>
              </a:rPr>
              <a:t> „</a:t>
            </a:r>
            <a:r>
              <a:rPr lang="ru-RU" sz="6200" b="1" dirty="0">
                <a:solidFill>
                  <a:schemeClr val="tx2"/>
                </a:solidFill>
              </a:rPr>
              <a:t>Анализ на риска</a:t>
            </a:r>
            <a:r>
              <a:rPr lang="ru-RU" sz="6200" dirty="0">
                <a:solidFill>
                  <a:schemeClr val="tx2"/>
                </a:solidFill>
              </a:rPr>
              <a:t>“ (МАР) – </a:t>
            </a:r>
            <a:r>
              <a:rPr lang="ru-RU" sz="6200" dirty="0" err="1">
                <a:solidFill>
                  <a:schemeClr val="tx2"/>
                </a:solidFill>
              </a:rPr>
              <a:t>отразяване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промените</a:t>
            </a:r>
            <a:r>
              <a:rPr lang="ru-RU" sz="6200" dirty="0">
                <a:solidFill>
                  <a:schemeClr val="tx2"/>
                </a:solidFill>
              </a:rPr>
              <a:t>, </a:t>
            </a:r>
            <a:r>
              <a:rPr lang="ru-RU" sz="6200" dirty="0" err="1">
                <a:solidFill>
                  <a:schemeClr val="tx2"/>
                </a:solidFill>
              </a:rPr>
              <a:t>произтичащи</a:t>
            </a:r>
            <a:r>
              <a:rPr lang="ru-RU" sz="6200" dirty="0">
                <a:solidFill>
                  <a:schemeClr val="tx2"/>
                </a:solidFill>
              </a:rPr>
              <a:t> от Система за </a:t>
            </a:r>
            <a:r>
              <a:rPr lang="ru-RU" sz="6200" dirty="0" err="1">
                <a:solidFill>
                  <a:schemeClr val="tx2"/>
                </a:solidFill>
              </a:rPr>
              <a:t>контрол</a:t>
            </a:r>
            <a:r>
              <a:rPr lang="ru-RU" sz="6200" dirty="0">
                <a:solidFill>
                  <a:schemeClr val="tx2"/>
                </a:solidFill>
              </a:rPr>
              <a:t> на вноса (СКВ 2) версия 2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архитектура</a:t>
            </a:r>
            <a:r>
              <a:rPr lang="ru-RU" sz="6200" dirty="0" smtClean="0">
                <a:solidFill>
                  <a:schemeClr val="tx2"/>
                </a:solidFill>
              </a:rPr>
              <a:t>“;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/>
            </a:r>
            <a:br>
              <a:rPr lang="ru-RU" sz="6200" dirty="0">
                <a:solidFill>
                  <a:schemeClr val="tx2"/>
                </a:solidFill>
              </a:rPr>
            </a:b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2 </a:t>
            </a:r>
            <a:r>
              <a:rPr lang="ru-RU" sz="6200" dirty="0">
                <a:solidFill>
                  <a:schemeClr val="tx2"/>
                </a:solidFill>
              </a:rPr>
              <a:t>-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 Проект по МКС: </a:t>
            </a:r>
            <a:r>
              <a:rPr lang="ru-RU" sz="6200" b="1" dirty="0" err="1">
                <a:solidFill>
                  <a:schemeClr val="tx2"/>
                </a:solidFill>
              </a:rPr>
              <a:t>Автоматизирана</a:t>
            </a:r>
            <a:r>
              <a:rPr lang="ru-RU" sz="6200" b="1" dirty="0">
                <a:solidFill>
                  <a:schemeClr val="tx2"/>
                </a:solidFill>
              </a:rPr>
              <a:t> система за износа</a:t>
            </a:r>
            <a:r>
              <a:rPr lang="ru-RU" sz="6200" dirty="0">
                <a:solidFill>
                  <a:schemeClr val="tx2"/>
                </a:solidFill>
              </a:rPr>
              <a:t> (AES) – компонент 1 и 2 (1.6 UCC </a:t>
            </a:r>
            <a:r>
              <a:rPr lang="ru-RU" sz="6200" dirty="0" err="1">
                <a:solidFill>
                  <a:schemeClr val="tx2"/>
                </a:solidFill>
              </a:rPr>
              <a:t>Automated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Export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System</a:t>
            </a:r>
            <a:r>
              <a:rPr lang="ru-RU" sz="6200" dirty="0">
                <a:solidFill>
                  <a:schemeClr val="tx2"/>
                </a:solidFill>
              </a:rPr>
              <a:t> (AES), вкл. и Проект по МКС – </a:t>
            </a:r>
            <a:r>
              <a:rPr lang="ru-RU" sz="6200" b="1" dirty="0" err="1">
                <a:solidFill>
                  <a:schemeClr val="tx2"/>
                </a:solidFill>
              </a:rPr>
              <a:t>Специални</a:t>
            </a:r>
            <a:r>
              <a:rPr lang="ru-RU" sz="6200" b="1" dirty="0">
                <a:solidFill>
                  <a:schemeClr val="tx2"/>
                </a:solidFill>
              </a:rPr>
              <a:t> </a:t>
            </a:r>
            <a:r>
              <a:rPr lang="ru-RU" sz="6200" b="1" dirty="0" err="1">
                <a:solidFill>
                  <a:schemeClr val="tx2"/>
                </a:solidFill>
              </a:rPr>
              <a:t>режими</a:t>
            </a:r>
            <a:r>
              <a:rPr lang="ru-RU" sz="6200" b="1" dirty="0">
                <a:solidFill>
                  <a:schemeClr val="tx2"/>
                </a:solidFill>
              </a:rPr>
              <a:t> за износ </a:t>
            </a:r>
            <a:r>
              <a:rPr lang="ru-RU" sz="6200" dirty="0">
                <a:solidFill>
                  <a:schemeClr val="tx2"/>
                </a:solidFill>
              </a:rPr>
              <a:t>(2.6 UCC </a:t>
            </a:r>
            <a:r>
              <a:rPr lang="ru-RU" sz="6200" dirty="0" err="1">
                <a:solidFill>
                  <a:schemeClr val="tx2"/>
                </a:solidFill>
              </a:rPr>
              <a:t>Special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procedures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harmonisation</a:t>
            </a:r>
            <a:r>
              <a:rPr lang="ru-RU" sz="6200" dirty="0">
                <a:solidFill>
                  <a:schemeClr val="tx2"/>
                </a:solidFill>
              </a:rPr>
              <a:t> (EXP))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архитектура</a:t>
            </a:r>
            <a:r>
              <a:rPr lang="ru-RU" sz="6200" dirty="0" smtClean="0">
                <a:solidFill>
                  <a:schemeClr val="tx2"/>
                </a:solidFill>
              </a:rPr>
              <a:t>“;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/>
            </a:r>
            <a:br>
              <a:rPr lang="ru-RU" sz="6200" dirty="0">
                <a:solidFill>
                  <a:schemeClr val="tx2"/>
                </a:solidFill>
              </a:rPr>
            </a:b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3</a:t>
            </a:r>
            <a:r>
              <a:rPr lang="ru-RU" sz="6200" dirty="0">
                <a:solidFill>
                  <a:schemeClr val="tx2"/>
                </a:solidFill>
              </a:rPr>
              <a:t> -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Проект по МКС: </a:t>
            </a:r>
            <a:r>
              <a:rPr lang="ru-RU" sz="6200" b="1" dirty="0" err="1">
                <a:solidFill>
                  <a:schemeClr val="tx2"/>
                </a:solidFill>
              </a:rPr>
              <a:t>Подобряване</a:t>
            </a:r>
            <a:r>
              <a:rPr lang="ru-RU" sz="6200" b="1" dirty="0">
                <a:solidFill>
                  <a:schemeClr val="tx2"/>
                </a:solidFill>
              </a:rPr>
              <a:t> на </a:t>
            </a:r>
            <a:r>
              <a:rPr lang="ru-RU" sz="6200" b="1" dirty="0" err="1">
                <a:solidFill>
                  <a:schemeClr val="tx2"/>
                </a:solidFill>
              </a:rPr>
              <a:t>новата</a:t>
            </a:r>
            <a:r>
              <a:rPr lang="ru-RU" sz="6200" b="1" dirty="0">
                <a:solidFill>
                  <a:schemeClr val="tx2"/>
                </a:solidFill>
              </a:rPr>
              <a:t> </a:t>
            </a:r>
            <a:r>
              <a:rPr lang="ru-RU" sz="6200" b="1" dirty="0" err="1">
                <a:solidFill>
                  <a:schemeClr val="tx2"/>
                </a:solidFill>
              </a:rPr>
              <a:t>компютризирана</a:t>
            </a:r>
            <a:r>
              <a:rPr lang="ru-RU" sz="6200" b="1" dirty="0">
                <a:solidFill>
                  <a:schemeClr val="tx2"/>
                </a:solidFill>
              </a:rPr>
              <a:t> система за транзит</a:t>
            </a:r>
            <a:r>
              <a:rPr lang="ru-RU" sz="6200" dirty="0">
                <a:solidFill>
                  <a:schemeClr val="tx2"/>
                </a:solidFill>
              </a:rPr>
              <a:t> (NCTS) </a:t>
            </a:r>
            <a:r>
              <a:rPr lang="ru-RU" sz="6200" dirty="0" err="1">
                <a:solidFill>
                  <a:schemeClr val="tx2"/>
                </a:solidFill>
              </a:rPr>
              <a:t>етап</a:t>
            </a:r>
            <a:r>
              <a:rPr lang="ru-RU" sz="6200" dirty="0">
                <a:solidFill>
                  <a:schemeClr val="tx2"/>
                </a:solidFill>
              </a:rPr>
              <a:t> 5 (1.7 UCC </a:t>
            </a:r>
            <a:r>
              <a:rPr lang="ru-RU" sz="6200" dirty="0" err="1">
                <a:solidFill>
                  <a:schemeClr val="tx2"/>
                </a:solidFill>
              </a:rPr>
              <a:t>Transit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system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including</a:t>
            </a:r>
            <a:r>
              <a:rPr lang="ru-RU" sz="6200" dirty="0">
                <a:solidFill>
                  <a:schemeClr val="tx2"/>
                </a:solidFill>
              </a:rPr>
              <a:t> NCTS – </a:t>
            </a:r>
            <a:r>
              <a:rPr lang="ru-RU" sz="6200" dirty="0" err="1">
                <a:solidFill>
                  <a:schemeClr val="tx2"/>
                </a:solidFill>
              </a:rPr>
              <a:t>phase</a:t>
            </a:r>
            <a:r>
              <a:rPr lang="ru-RU" sz="6200" dirty="0">
                <a:solidFill>
                  <a:schemeClr val="tx2"/>
                </a:solidFill>
              </a:rPr>
              <a:t> 5)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smtClean="0">
                <a:solidFill>
                  <a:schemeClr val="tx2"/>
                </a:solidFill>
              </a:rPr>
              <a:t>архитектура“</a:t>
            </a:r>
            <a:r>
              <a:rPr lang="en-US" sz="6200" dirty="0" smtClean="0">
                <a:solidFill>
                  <a:schemeClr val="tx2"/>
                </a:solidFill>
              </a:rPr>
              <a:t>;</a:t>
            </a:r>
            <a:endParaRPr lang="ru-RU" sz="62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sz="62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8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0152" y="692696"/>
            <a:ext cx="2746648" cy="576064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</a:rPr>
              <a:t>Дейности</a:t>
            </a:r>
            <a:r>
              <a:rPr lang="en-US" sz="2000" b="1" dirty="0" smtClean="0">
                <a:solidFill>
                  <a:schemeClr val="tx2"/>
                </a:solidFill>
              </a:rPr>
              <a:t> – </a:t>
            </a:r>
            <a:r>
              <a:rPr lang="bg-BG" sz="2000" b="1" dirty="0" smtClean="0">
                <a:solidFill>
                  <a:schemeClr val="tx2"/>
                </a:solidFill>
              </a:rPr>
              <a:t>нови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340768"/>
            <a:ext cx="6203032" cy="5517232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tx2"/>
                </a:solidFill>
              </a:rPr>
              <a:t>Дейност</a:t>
            </a:r>
            <a:r>
              <a:rPr lang="ru-RU" b="1" dirty="0">
                <a:solidFill>
                  <a:schemeClr val="tx2"/>
                </a:solidFill>
              </a:rPr>
              <a:t> 4 -</a:t>
            </a:r>
            <a:r>
              <a:rPr lang="ru-RU" dirty="0">
                <a:solidFill>
                  <a:schemeClr val="tx2"/>
                </a:solidFill>
              </a:rPr>
              <a:t> „Развитие и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Институционална</a:t>
            </a:r>
            <a:r>
              <a:rPr lang="ru-RU" dirty="0">
                <a:solidFill>
                  <a:schemeClr val="tx2"/>
                </a:solidFill>
              </a:rPr>
              <a:t> архитектура на </a:t>
            </a:r>
            <a:r>
              <a:rPr lang="ru-RU" dirty="0" err="1">
                <a:solidFill>
                  <a:schemeClr val="tx2"/>
                </a:solidFill>
              </a:rPr>
              <a:t>Агенция</a:t>
            </a:r>
            <a:r>
              <a:rPr lang="ru-RU" dirty="0">
                <a:solidFill>
                  <a:schemeClr val="tx2"/>
                </a:solidFill>
              </a:rPr>
              <a:t> „</a:t>
            </a:r>
            <a:r>
              <a:rPr lang="ru-RU" dirty="0" err="1">
                <a:solidFill>
                  <a:schemeClr val="tx2"/>
                </a:solidFill>
              </a:rPr>
              <a:t>Митници</a:t>
            </a:r>
            <a:r>
              <a:rPr lang="ru-RU" dirty="0">
                <a:solidFill>
                  <a:schemeClr val="tx2"/>
                </a:solidFill>
              </a:rPr>
              <a:t>“ по отношение на </a:t>
            </a:r>
            <a:r>
              <a:rPr lang="ru-RU" b="1" dirty="0">
                <a:solidFill>
                  <a:schemeClr val="tx2"/>
                </a:solidFill>
              </a:rPr>
              <a:t>Система за движение и </a:t>
            </a:r>
            <a:r>
              <a:rPr lang="ru-RU" b="1" dirty="0" err="1">
                <a:solidFill>
                  <a:schemeClr val="tx2"/>
                </a:solidFill>
              </a:rPr>
              <a:t>контрол</a:t>
            </a:r>
            <a:r>
              <a:rPr lang="ru-RU" b="1" dirty="0">
                <a:solidFill>
                  <a:schemeClr val="tx2"/>
                </a:solidFill>
              </a:rPr>
              <a:t> на </a:t>
            </a:r>
            <a:r>
              <a:rPr lang="ru-RU" b="1" dirty="0" err="1">
                <a:solidFill>
                  <a:schemeClr val="tx2"/>
                </a:solidFill>
              </a:rPr>
              <a:t>акцизни</a:t>
            </a:r>
            <a:r>
              <a:rPr lang="ru-RU" b="1" dirty="0">
                <a:solidFill>
                  <a:schemeClr val="tx2"/>
                </a:solidFill>
              </a:rPr>
              <a:t> стоки</a:t>
            </a:r>
            <a:r>
              <a:rPr lang="ru-RU" dirty="0">
                <a:solidFill>
                  <a:schemeClr val="tx2"/>
                </a:solidFill>
              </a:rPr>
              <a:t> (EMCS) </a:t>
            </a:r>
            <a:r>
              <a:rPr lang="ru-RU" dirty="0" err="1">
                <a:solidFill>
                  <a:schemeClr val="tx2"/>
                </a:solidFill>
              </a:rPr>
              <a:t>Phase</a:t>
            </a:r>
            <a:r>
              <a:rPr lang="ru-RU" dirty="0">
                <a:solidFill>
                  <a:schemeClr val="tx2"/>
                </a:solidFill>
              </a:rPr>
              <a:t> 4 и </a:t>
            </a:r>
            <a:r>
              <a:rPr lang="ru-RU" b="1" dirty="0">
                <a:solidFill>
                  <a:schemeClr val="tx2"/>
                </a:solidFill>
              </a:rPr>
              <a:t>Система за обмен на </a:t>
            </a:r>
            <a:r>
              <a:rPr lang="ru-RU" b="1" dirty="0" err="1">
                <a:solidFill>
                  <a:schemeClr val="tx2"/>
                </a:solidFill>
              </a:rPr>
              <a:t>акцизни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данни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tx2"/>
                </a:solidFill>
              </a:rPr>
              <a:t>(SEED) </a:t>
            </a:r>
            <a:r>
              <a:rPr lang="ru-RU" dirty="0" err="1">
                <a:solidFill>
                  <a:schemeClr val="tx2"/>
                </a:solidFill>
              </a:rPr>
              <a:t>върху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Cloud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архитектура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b="1" dirty="0" err="1">
                <a:solidFill>
                  <a:schemeClr val="tx2"/>
                </a:solidFill>
              </a:rPr>
              <a:t>Дейност</a:t>
            </a:r>
            <a:r>
              <a:rPr lang="ru-RU" b="1" dirty="0">
                <a:solidFill>
                  <a:schemeClr val="tx2"/>
                </a:solidFill>
              </a:rPr>
              <a:t> 5</a:t>
            </a:r>
            <a:r>
              <a:rPr lang="ru-RU" dirty="0">
                <a:solidFill>
                  <a:schemeClr val="tx2"/>
                </a:solidFill>
              </a:rPr>
              <a:t> -„Развитие и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Институционална</a:t>
            </a:r>
            <a:r>
              <a:rPr lang="ru-RU" dirty="0">
                <a:solidFill>
                  <a:schemeClr val="tx2"/>
                </a:solidFill>
              </a:rPr>
              <a:t> архитектура на АМ по отношение на Проект по МКС: </a:t>
            </a:r>
            <a:r>
              <a:rPr lang="ru-RU" b="1" dirty="0" err="1">
                <a:solidFill>
                  <a:schemeClr val="tx2"/>
                </a:solidFill>
              </a:rPr>
              <a:t>Централизирано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оформяне</a:t>
            </a:r>
            <a:r>
              <a:rPr lang="ru-RU" b="1" dirty="0">
                <a:solidFill>
                  <a:schemeClr val="tx2"/>
                </a:solidFill>
              </a:rPr>
              <a:t> на вноса – фаза 1</a:t>
            </a:r>
            <a:r>
              <a:rPr lang="ru-RU" dirty="0">
                <a:solidFill>
                  <a:schemeClr val="tx2"/>
                </a:solidFill>
              </a:rPr>
              <a:t>“ (2.10. UCC </a:t>
            </a:r>
            <a:r>
              <a:rPr lang="ru-RU" dirty="0" err="1">
                <a:solidFill>
                  <a:schemeClr val="tx2"/>
                </a:solidFill>
              </a:rPr>
              <a:t>Centralised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Clearance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for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Import</a:t>
            </a:r>
            <a:r>
              <a:rPr lang="ru-RU" dirty="0">
                <a:solidFill>
                  <a:schemeClr val="tx2"/>
                </a:solidFill>
              </a:rPr>
              <a:t> (CCI) </a:t>
            </a:r>
            <a:r>
              <a:rPr lang="ru-RU" dirty="0" err="1">
                <a:solidFill>
                  <a:schemeClr val="tx2"/>
                </a:solidFill>
              </a:rPr>
              <a:t>phase</a:t>
            </a:r>
            <a:r>
              <a:rPr lang="ru-RU" dirty="0">
                <a:solidFill>
                  <a:schemeClr val="tx2"/>
                </a:solidFill>
              </a:rPr>
              <a:t> 1) </a:t>
            </a:r>
            <a:r>
              <a:rPr lang="ru-RU" dirty="0" err="1">
                <a:solidFill>
                  <a:schemeClr val="tx2"/>
                </a:solidFill>
              </a:rPr>
              <a:t>върху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Cloud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архитектура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b="1" dirty="0" err="1" smtClean="0">
                <a:solidFill>
                  <a:schemeClr val="tx2"/>
                </a:solidFill>
              </a:rPr>
              <a:t>Дейност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6</a:t>
            </a:r>
            <a:r>
              <a:rPr lang="ru-RU" dirty="0">
                <a:solidFill>
                  <a:schemeClr val="tx2"/>
                </a:solidFill>
              </a:rPr>
              <a:t> - Развитие и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ИА на АМ по </a:t>
            </a:r>
            <a:r>
              <a:rPr lang="ru-RU" dirty="0" err="1">
                <a:solidFill>
                  <a:schemeClr val="tx2"/>
                </a:solidFill>
              </a:rPr>
              <a:t>отнош</a:t>
            </a:r>
            <a:r>
              <a:rPr lang="ru-RU" dirty="0">
                <a:solidFill>
                  <a:schemeClr val="tx2"/>
                </a:solidFill>
              </a:rPr>
              <a:t>. на Проект по МКС „</a:t>
            </a:r>
            <a:r>
              <a:rPr lang="ru-RU" b="1" dirty="0" err="1">
                <a:solidFill>
                  <a:schemeClr val="tx2"/>
                </a:solidFill>
              </a:rPr>
              <a:t>Подобряване</a:t>
            </a:r>
            <a:r>
              <a:rPr lang="ru-RU" b="1" dirty="0">
                <a:solidFill>
                  <a:schemeClr val="tx2"/>
                </a:solidFill>
              </a:rPr>
              <a:t> на нац. система за внос</a:t>
            </a:r>
            <a:r>
              <a:rPr lang="ru-RU" dirty="0">
                <a:solidFill>
                  <a:schemeClr val="tx2"/>
                </a:solidFill>
              </a:rPr>
              <a:t>“ – </a:t>
            </a:r>
            <a:r>
              <a:rPr lang="ru-RU" dirty="0" err="1">
                <a:solidFill>
                  <a:schemeClr val="tx2"/>
                </a:solidFill>
              </a:rPr>
              <a:t>привеждане</a:t>
            </a:r>
            <a:r>
              <a:rPr lang="ru-RU" dirty="0">
                <a:solidFill>
                  <a:schemeClr val="tx2"/>
                </a:solidFill>
              </a:rPr>
              <a:t> на МИСВ в </a:t>
            </a:r>
            <a:r>
              <a:rPr lang="ru-RU" dirty="0" err="1">
                <a:solidFill>
                  <a:schemeClr val="tx2"/>
                </a:solidFill>
              </a:rPr>
              <a:t>съотв</a:t>
            </a:r>
            <a:r>
              <a:rPr lang="ru-RU" dirty="0">
                <a:solidFill>
                  <a:schemeClr val="tx2"/>
                </a:solidFill>
              </a:rPr>
              <a:t>. с </a:t>
            </a:r>
            <a:r>
              <a:rPr lang="ru-RU" dirty="0" err="1">
                <a:solidFill>
                  <a:schemeClr val="tx2"/>
                </a:solidFill>
              </a:rPr>
              <a:t>ревизираното</a:t>
            </a:r>
            <a:r>
              <a:rPr lang="ru-RU" dirty="0">
                <a:solidFill>
                  <a:schemeClr val="tx2"/>
                </a:solidFill>
              </a:rPr>
              <a:t> Приложение Б (2.10. UCC </a:t>
            </a:r>
            <a:r>
              <a:rPr lang="ru-RU" dirty="0" err="1">
                <a:solidFill>
                  <a:schemeClr val="tx2"/>
                </a:solidFill>
              </a:rPr>
              <a:t>National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import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systems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upgrade</a:t>
            </a:r>
            <a:r>
              <a:rPr lang="ru-RU" dirty="0">
                <a:solidFill>
                  <a:schemeClr val="tx2"/>
                </a:solidFill>
              </a:rPr>
              <a:t> – </a:t>
            </a:r>
            <a:r>
              <a:rPr lang="ru-RU" dirty="0" err="1">
                <a:solidFill>
                  <a:schemeClr val="tx2"/>
                </a:solidFill>
              </a:rPr>
              <a:t>adjustment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to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revised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Annex</a:t>
            </a:r>
            <a:r>
              <a:rPr lang="ru-RU" dirty="0">
                <a:solidFill>
                  <a:schemeClr val="tx2"/>
                </a:solidFill>
              </a:rPr>
              <a:t> B) и </a:t>
            </a:r>
            <a:r>
              <a:rPr lang="ru-RU" dirty="0" err="1">
                <a:solidFill>
                  <a:schemeClr val="tx2"/>
                </a:solidFill>
              </a:rPr>
              <a:t>преминаване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към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Cloud</a:t>
            </a:r>
            <a:r>
              <a:rPr lang="ru-RU" dirty="0">
                <a:solidFill>
                  <a:schemeClr val="tx2"/>
                </a:solidFill>
              </a:rPr>
              <a:t> арх., </a:t>
            </a:r>
            <a:r>
              <a:rPr lang="ru-RU" dirty="0" err="1">
                <a:solidFill>
                  <a:schemeClr val="tx2"/>
                </a:solidFill>
              </a:rPr>
              <a:t>надгр</a:t>
            </a:r>
            <a:r>
              <a:rPr lang="ru-RU" dirty="0">
                <a:solidFill>
                  <a:schemeClr val="tx2"/>
                </a:solidFill>
              </a:rPr>
              <a:t>. на </a:t>
            </a:r>
            <a:r>
              <a:rPr lang="ru-RU" dirty="0" err="1">
                <a:solidFill>
                  <a:schemeClr val="tx2"/>
                </a:solidFill>
              </a:rPr>
              <a:t>засегнатите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: ММЗУО и </a:t>
            </a:r>
            <a:r>
              <a:rPr lang="ru-RU" dirty="0" err="1">
                <a:solidFill>
                  <a:schemeClr val="tx2"/>
                </a:solidFill>
              </a:rPr>
              <a:t>Модул</a:t>
            </a:r>
            <a:r>
              <a:rPr lang="ru-RU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dirty="0" err="1">
                <a:solidFill>
                  <a:schemeClr val="tx2"/>
                </a:solidFill>
              </a:rPr>
              <a:t>общия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домейн</a:t>
            </a:r>
            <a:r>
              <a:rPr lang="ru-RU" dirty="0">
                <a:solidFill>
                  <a:schemeClr val="tx2"/>
                </a:solidFill>
              </a:rPr>
              <a:t> за целите на наблюдение от ЕК“ и </a:t>
            </a:r>
            <a:r>
              <a:rPr lang="ru-RU" dirty="0" err="1">
                <a:solidFill>
                  <a:schemeClr val="tx2"/>
                </a:solidFill>
              </a:rPr>
              <a:t>преминаване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към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Cloud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архитектура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b="1" dirty="0" err="1">
                <a:solidFill>
                  <a:schemeClr val="tx2"/>
                </a:solidFill>
              </a:rPr>
              <a:t>Дейност</a:t>
            </a:r>
            <a:r>
              <a:rPr lang="ru-RU" b="1" dirty="0">
                <a:solidFill>
                  <a:schemeClr val="tx2"/>
                </a:solidFill>
              </a:rPr>
              <a:t> 7</a:t>
            </a:r>
            <a:r>
              <a:rPr lang="ru-RU" dirty="0">
                <a:solidFill>
                  <a:schemeClr val="tx2"/>
                </a:solidFill>
              </a:rPr>
              <a:t> - Развитие и </a:t>
            </a:r>
            <a:r>
              <a:rPr lang="ru-RU" dirty="0" err="1">
                <a:solidFill>
                  <a:schemeClr val="tx2"/>
                </a:solidFill>
              </a:rPr>
              <a:t>въвъвеждане</a:t>
            </a:r>
            <a:r>
              <a:rPr lang="ru-RU" dirty="0">
                <a:solidFill>
                  <a:schemeClr val="tx2"/>
                </a:solidFill>
              </a:rPr>
              <a:t> на ИА на АМ по </a:t>
            </a:r>
            <a:r>
              <a:rPr lang="ru-RU" dirty="0" err="1">
                <a:solidFill>
                  <a:schemeClr val="tx2"/>
                </a:solidFill>
              </a:rPr>
              <a:t>отнош</a:t>
            </a:r>
            <a:r>
              <a:rPr lang="ru-RU" dirty="0">
                <a:solidFill>
                  <a:schemeClr val="tx2"/>
                </a:solidFill>
              </a:rPr>
              <a:t>. на: „</a:t>
            </a:r>
            <a:r>
              <a:rPr lang="ru-RU" b="1" dirty="0">
                <a:solidFill>
                  <a:schemeClr val="tx2"/>
                </a:solidFill>
              </a:rPr>
              <a:t>Склад от </a:t>
            </a:r>
            <a:r>
              <a:rPr lang="ru-RU" b="1" dirty="0" err="1">
                <a:solidFill>
                  <a:schemeClr val="tx2"/>
                </a:solidFill>
              </a:rPr>
              <a:t>данни</a:t>
            </a:r>
            <a:r>
              <a:rPr lang="ru-RU" b="1" dirty="0">
                <a:solidFill>
                  <a:schemeClr val="tx2"/>
                </a:solidFill>
              </a:rPr>
              <a:t> на АМ и справки в </a:t>
            </a:r>
            <a:r>
              <a:rPr lang="ru-RU" b="1" dirty="0" err="1">
                <a:solidFill>
                  <a:schemeClr val="tx2"/>
                </a:solidFill>
              </a:rPr>
              <a:t>информационната</a:t>
            </a:r>
            <a:r>
              <a:rPr lang="ru-RU" b="1" dirty="0">
                <a:solidFill>
                  <a:schemeClr val="tx2"/>
                </a:solidFill>
              </a:rPr>
              <a:t> платформа </a:t>
            </a:r>
            <a:r>
              <a:rPr lang="ru-RU" b="1" dirty="0" err="1">
                <a:solidFill>
                  <a:schemeClr val="tx2"/>
                </a:solidFill>
              </a:rPr>
              <a:t>Cognos</a:t>
            </a:r>
            <a:r>
              <a:rPr lang="ru-RU" dirty="0">
                <a:solidFill>
                  <a:schemeClr val="tx2"/>
                </a:solidFill>
              </a:rPr>
              <a:t>“ </a:t>
            </a:r>
            <a:r>
              <a:rPr lang="ru-RU" b="1" dirty="0">
                <a:solidFill>
                  <a:schemeClr val="tx2"/>
                </a:solidFill>
              </a:rPr>
              <a:t>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МАР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върху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Cloud</a:t>
            </a:r>
            <a:r>
              <a:rPr lang="ru-RU" dirty="0">
                <a:solidFill>
                  <a:schemeClr val="tx2"/>
                </a:solidFill>
              </a:rPr>
              <a:t> арх., </a:t>
            </a:r>
            <a:r>
              <a:rPr lang="ru-RU" dirty="0" err="1">
                <a:solidFill>
                  <a:schemeClr val="tx2"/>
                </a:solidFill>
              </a:rPr>
              <a:t>както</a:t>
            </a:r>
            <a:r>
              <a:rPr lang="ru-RU" dirty="0">
                <a:solidFill>
                  <a:schemeClr val="tx2"/>
                </a:solidFill>
              </a:rPr>
              <a:t> и </a:t>
            </a:r>
            <a:r>
              <a:rPr lang="ru-RU" dirty="0" err="1">
                <a:solidFill>
                  <a:schemeClr val="tx2"/>
                </a:solidFill>
              </a:rPr>
              <a:t>надграждане</a:t>
            </a:r>
            <a:r>
              <a:rPr lang="ru-RU" dirty="0">
                <a:solidFill>
                  <a:schemeClr val="tx2"/>
                </a:solidFill>
              </a:rPr>
              <a:t> на МИСЗА и СУИТ/ITMS - </a:t>
            </a:r>
            <a:r>
              <a:rPr lang="ru-RU" dirty="0" err="1">
                <a:solidFill>
                  <a:schemeClr val="tx2"/>
                </a:solidFill>
              </a:rPr>
              <a:t>модул</a:t>
            </a:r>
            <a:r>
              <a:rPr lang="ru-RU" dirty="0">
                <a:solidFill>
                  <a:schemeClr val="tx2"/>
                </a:solidFill>
              </a:rPr>
              <a:t> „</a:t>
            </a:r>
            <a:r>
              <a:rPr lang="ru-RU" dirty="0" err="1">
                <a:solidFill>
                  <a:schemeClr val="tx2"/>
                </a:solidFill>
              </a:rPr>
              <a:t>Калкулатор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Тарик</a:t>
            </a:r>
            <a:r>
              <a:rPr lang="ru-RU" dirty="0">
                <a:solidFill>
                  <a:schemeClr val="tx2"/>
                </a:solidFill>
              </a:rPr>
              <a:t>“ и „Система за </a:t>
            </a:r>
            <a:r>
              <a:rPr lang="ru-RU" dirty="0" err="1">
                <a:solidFill>
                  <a:schemeClr val="tx2"/>
                </a:solidFill>
              </a:rPr>
              <a:t>тарифни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квоти</a:t>
            </a:r>
            <a:r>
              <a:rPr lang="ru-RU" dirty="0">
                <a:solidFill>
                  <a:schemeClr val="tx2"/>
                </a:solidFill>
              </a:rPr>
              <a:t>“ (TQS)“ – </a:t>
            </a:r>
            <a:r>
              <a:rPr lang="ru-RU" dirty="0" err="1">
                <a:solidFill>
                  <a:schemeClr val="tx2"/>
                </a:solidFill>
              </a:rPr>
              <a:t>отраз</a:t>
            </a:r>
            <a:r>
              <a:rPr lang="ru-RU" dirty="0">
                <a:solidFill>
                  <a:schemeClr val="tx2"/>
                </a:solidFill>
              </a:rPr>
              <a:t>. на </a:t>
            </a:r>
            <a:r>
              <a:rPr lang="ru-RU" dirty="0" err="1">
                <a:solidFill>
                  <a:schemeClr val="tx2"/>
                </a:solidFill>
              </a:rPr>
              <a:t>промените</a:t>
            </a:r>
            <a:r>
              <a:rPr lang="ru-RU" dirty="0">
                <a:solidFill>
                  <a:schemeClr val="tx2"/>
                </a:solidFill>
              </a:rPr>
              <a:t>, </a:t>
            </a:r>
            <a:r>
              <a:rPr lang="ru-RU" dirty="0" err="1">
                <a:solidFill>
                  <a:schemeClr val="tx2"/>
                </a:solidFill>
              </a:rPr>
              <a:t>произт</a:t>
            </a:r>
            <a:r>
              <a:rPr lang="ru-RU" dirty="0">
                <a:solidFill>
                  <a:schemeClr val="tx2"/>
                </a:solidFill>
              </a:rPr>
              <a:t>. от </a:t>
            </a:r>
            <a:r>
              <a:rPr lang="ru-RU" dirty="0" err="1">
                <a:solidFill>
                  <a:schemeClr val="tx2"/>
                </a:solidFill>
              </a:rPr>
              <a:t>привеждане</a:t>
            </a:r>
            <a:r>
              <a:rPr lang="ru-RU" dirty="0">
                <a:solidFill>
                  <a:schemeClr val="tx2"/>
                </a:solidFill>
              </a:rPr>
              <a:t> на МИСВ в </a:t>
            </a:r>
            <a:r>
              <a:rPr lang="ru-RU" dirty="0" err="1">
                <a:solidFill>
                  <a:schemeClr val="tx2"/>
                </a:solidFill>
              </a:rPr>
              <a:t>съотв</a:t>
            </a:r>
            <a:r>
              <a:rPr lang="ru-RU" dirty="0">
                <a:solidFill>
                  <a:schemeClr val="tx2"/>
                </a:solidFill>
              </a:rPr>
              <a:t>. с </a:t>
            </a:r>
            <a:r>
              <a:rPr lang="ru-RU" dirty="0" err="1">
                <a:solidFill>
                  <a:schemeClr val="tx2"/>
                </a:solidFill>
              </a:rPr>
              <a:t>ревизираното</a:t>
            </a:r>
            <a:r>
              <a:rPr lang="ru-RU" dirty="0">
                <a:solidFill>
                  <a:schemeClr val="tx2"/>
                </a:solidFill>
              </a:rPr>
              <a:t> Приложение Б (2.10.UCC </a:t>
            </a:r>
            <a:r>
              <a:rPr lang="ru-RU" dirty="0" err="1">
                <a:solidFill>
                  <a:schemeClr val="tx2"/>
                </a:solidFill>
              </a:rPr>
              <a:t>National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import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systems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upgrade</a:t>
            </a:r>
            <a:r>
              <a:rPr lang="ru-RU" dirty="0">
                <a:solidFill>
                  <a:schemeClr val="tx2"/>
                </a:solidFill>
              </a:rPr>
              <a:t>–</a:t>
            </a:r>
            <a:r>
              <a:rPr lang="ru-RU" dirty="0" err="1">
                <a:solidFill>
                  <a:schemeClr val="tx2"/>
                </a:solidFill>
              </a:rPr>
              <a:t>adjustment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to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revised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Annex</a:t>
            </a:r>
            <a:r>
              <a:rPr lang="ru-RU" dirty="0">
                <a:solidFill>
                  <a:schemeClr val="tx2"/>
                </a:solidFill>
              </a:rPr>
              <a:t> B)</a:t>
            </a:r>
          </a:p>
          <a:p>
            <a:pPr marL="0" indent="0">
              <a:buNone/>
            </a:pPr>
            <a:r>
              <a:rPr lang="ru-RU" sz="6200" dirty="0" smtClean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28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457200" y="274638"/>
            <a:ext cx="7571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Предизвикателства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39752" y="2708920"/>
            <a:ext cx="6347048" cy="414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chemeClr val="tx2"/>
                </a:solidFill>
              </a:rPr>
              <a:t>електронното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общуване</a:t>
            </a:r>
            <a:r>
              <a:rPr lang="ru-RU" sz="2000" dirty="0">
                <a:solidFill>
                  <a:schemeClr val="tx2"/>
                </a:solidFill>
              </a:rPr>
              <a:t> в </a:t>
            </a:r>
            <a:r>
              <a:rPr lang="ru-RU" sz="2000" dirty="0" err="1">
                <a:solidFill>
                  <a:schemeClr val="tx2"/>
                </a:solidFill>
              </a:rPr>
              <a:t>митническата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област</a:t>
            </a:r>
            <a:r>
              <a:rPr lang="ru-RU" sz="2000" dirty="0">
                <a:solidFill>
                  <a:schemeClr val="tx2"/>
                </a:solidFill>
              </a:rPr>
              <a:t> в ЕС (</a:t>
            </a:r>
            <a:r>
              <a:rPr lang="bg-BG" sz="2000" dirty="0">
                <a:solidFill>
                  <a:schemeClr val="tx2"/>
                </a:solidFill>
              </a:rPr>
              <a:t>митници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-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бизнес/</a:t>
            </a:r>
            <a:r>
              <a:rPr lang="ru-RU" sz="2000" dirty="0" err="1">
                <a:solidFill>
                  <a:schemeClr val="tx2"/>
                </a:solidFill>
              </a:rPr>
              <a:t>митници-митници</a:t>
            </a:r>
            <a:r>
              <a:rPr lang="ru-RU" sz="2000" dirty="0">
                <a:solidFill>
                  <a:schemeClr val="tx2"/>
                </a:solidFill>
              </a:rPr>
              <a:t>) да стане </a:t>
            </a:r>
            <a:r>
              <a:rPr lang="ru-RU" sz="2000" dirty="0" err="1">
                <a:solidFill>
                  <a:schemeClr val="tx2"/>
                </a:solidFill>
              </a:rPr>
              <a:t>обичайно</a:t>
            </a:r>
            <a:r>
              <a:rPr lang="ru-RU" sz="2000" dirty="0">
                <a:solidFill>
                  <a:schemeClr val="tx2"/>
                </a:solidFill>
              </a:rPr>
              <a:t> и регулярно, а </a:t>
            </a:r>
            <a:r>
              <a:rPr lang="ru-RU" sz="2000" dirty="0" err="1">
                <a:solidFill>
                  <a:schemeClr val="tx2"/>
                </a:solidFill>
              </a:rPr>
              <a:t>хартиеното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общуване</a:t>
            </a:r>
            <a:r>
              <a:rPr lang="ru-RU" sz="2000" dirty="0">
                <a:solidFill>
                  <a:schemeClr val="tx2"/>
                </a:solidFill>
              </a:rPr>
              <a:t> да </a:t>
            </a:r>
            <a:r>
              <a:rPr lang="ru-RU" sz="2000" dirty="0" err="1">
                <a:solidFill>
                  <a:schemeClr val="tx2"/>
                </a:solidFill>
              </a:rPr>
              <a:t>бъде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изключение</a:t>
            </a:r>
            <a:endParaRPr lang="ru-RU" sz="2000" dirty="0">
              <a:solidFill>
                <a:schemeClr val="tx2"/>
              </a:solidFill>
            </a:endParaRP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взаимодействие между </a:t>
            </a:r>
            <a:r>
              <a:rPr lang="ru-RU" sz="2000" dirty="0" err="1">
                <a:solidFill>
                  <a:schemeClr val="tx2"/>
                </a:solidFill>
              </a:rPr>
              <a:t>националните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компоненти</a:t>
            </a:r>
            <a:r>
              <a:rPr lang="ru-RU" sz="2000" dirty="0">
                <a:solidFill>
                  <a:schemeClr val="tx2"/>
                </a:solidFill>
              </a:rPr>
              <a:t> и </a:t>
            </a:r>
            <a:r>
              <a:rPr lang="ru-RU" sz="2000" dirty="0" err="1">
                <a:solidFill>
                  <a:schemeClr val="tx2"/>
                </a:solidFill>
              </a:rPr>
              <a:t>общите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компоненти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информационните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системи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chemeClr val="tx2"/>
                </a:solidFill>
              </a:rPr>
              <a:t>изграждане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съвместими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информационни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системи</a:t>
            </a:r>
            <a:r>
              <a:rPr lang="ru-RU" sz="2000" dirty="0">
                <a:solidFill>
                  <a:schemeClr val="tx2"/>
                </a:solidFill>
              </a:rPr>
              <a:t> чрез общи </a:t>
            </a:r>
            <a:r>
              <a:rPr lang="ru-RU" sz="2000" dirty="0" err="1">
                <a:solidFill>
                  <a:schemeClr val="tx2"/>
                </a:solidFill>
              </a:rPr>
              <a:t>стандарти</a:t>
            </a:r>
            <a:endParaRPr lang="ru-RU" sz="20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Подход за ИТ решение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95736" y="2348880"/>
            <a:ext cx="6491064" cy="4248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ru-RU" sz="2000" b="1" dirty="0">
                <a:solidFill>
                  <a:schemeClr val="tx2"/>
                </a:solidFill>
              </a:rPr>
              <a:t>Подход за ИТ решение</a:t>
            </a:r>
            <a:r>
              <a:rPr lang="ru-RU" sz="2000" dirty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ru-RU" sz="400" dirty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 err="1">
                <a:solidFill>
                  <a:schemeClr val="tx2"/>
                </a:solidFill>
              </a:rPr>
              <a:t>Поетапно</a:t>
            </a:r>
            <a:r>
              <a:rPr lang="ru-RU" sz="2000" dirty="0">
                <a:solidFill>
                  <a:schemeClr val="tx2"/>
                </a:solidFill>
              </a:rPr>
              <a:t> развитие и </a:t>
            </a:r>
            <a:r>
              <a:rPr lang="ru-RU" sz="2000" dirty="0" err="1">
                <a:solidFill>
                  <a:schemeClr val="tx2"/>
                </a:solidFill>
              </a:rPr>
              <a:t>въвеждане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dirty="0">
                <a:solidFill>
                  <a:schemeClr val="tx2"/>
                </a:solidFill>
              </a:rPr>
              <a:t> архитектура на  </a:t>
            </a:r>
            <a:r>
              <a:rPr lang="ru-RU" sz="2000" dirty="0" err="1">
                <a:solidFill>
                  <a:schemeClr val="tx2"/>
                </a:solidFill>
              </a:rPr>
              <a:t>Агенция</a:t>
            </a:r>
            <a:r>
              <a:rPr lang="ru-RU" sz="2000" dirty="0">
                <a:solidFill>
                  <a:schemeClr val="tx2"/>
                </a:solidFill>
              </a:rPr>
              <a:t> „</a:t>
            </a:r>
            <a:r>
              <a:rPr lang="ru-RU" sz="2000" dirty="0" err="1">
                <a:solidFill>
                  <a:schemeClr val="tx2"/>
                </a:solidFill>
              </a:rPr>
              <a:t>Митници</a:t>
            </a:r>
            <a:r>
              <a:rPr lang="ru-RU" sz="2000" dirty="0">
                <a:solidFill>
                  <a:schemeClr val="tx2"/>
                </a:solidFill>
              </a:rPr>
              <a:t>“ по отношение на </a:t>
            </a:r>
            <a:r>
              <a:rPr lang="ru-RU" sz="2000" dirty="0" err="1">
                <a:solidFill>
                  <a:schemeClr val="tx2"/>
                </a:solidFill>
              </a:rPr>
              <a:t>основни</a:t>
            </a:r>
            <a:r>
              <a:rPr lang="ru-RU" sz="2000" dirty="0">
                <a:solidFill>
                  <a:schemeClr val="tx2"/>
                </a:solidFill>
              </a:rPr>
              <a:t> и </a:t>
            </a:r>
            <a:r>
              <a:rPr lang="ru-RU" sz="2000" dirty="0" err="1">
                <a:solidFill>
                  <a:schemeClr val="tx2"/>
                </a:solidFill>
              </a:rPr>
              <a:t>спомагателни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митнически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процеси</a:t>
            </a:r>
            <a:r>
              <a:rPr lang="ru-RU" sz="2000" dirty="0">
                <a:solidFill>
                  <a:schemeClr val="tx2"/>
                </a:solidFill>
              </a:rPr>
              <a:t>.</a:t>
            </a:r>
          </a:p>
          <a:p>
            <a:pPr lvl="0" algn="l"/>
            <a:endParaRPr lang="ru-RU" sz="2000" dirty="0">
              <a:solidFill>
                <a:schemeClr val="tx2"/>
              </a:solidFill>
            </a:endParaRPr>
          </a:p>
          <a:p>
            <a:pPr lvl="0" algn="l"/>
            <a:r>
              <a:rPr lang="ru-RU" sz="2000" b="1" dirty="0" err="1">
                <a:solidFill>
                  <a:schemeClr val="tx2"/>
                </a:solidFill>
              </a:rPr>
              <a:t>Компоненти</a:t>
            </a:r>
            <a:r>
              <a:rPr lang="ru-RU" sz="2000" b="1" dirty="0">
                <a:solidFill>
                  <a:schemeClr val="tx2"/>
                </a:solidFill>
              </a:rPr>
              <a:t> на </a:t>
            </a:r>
            <a:r>
              <a:rPr lang="ru-RU" sz="20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2000" b="1" dirty="0">
                <a:solidFill>
                  <a:schemeClr val="tx2"/>
                </a:solidFill>
              </a:rPr>
              <a:t> архитектура</a:t>
            </a:r>
            <a:r>
              <a:rPr lang="ru-RU" sz="2000" dirty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ru-RU" sz="800" dirty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бизнес архитектура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архитектура на </a:t>
            </a:r>
            <a:r>
              <a:rPr lang="ru-RU" sz="2000" dirty="0" err="1">
                <a:solidFill>
                  <a:schemeClr val="tx2"/>
                </a:solidFill>
              </a:rPr>
              <a:t>данните</a:t>
            </a:r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архитектура на </a:t>
            </a:r>
            <a:r>
              <a:rPr lang="ru-RU" sz="2000" dirty="0" err="1">
                <a:solidFill>
                  <a:schemeClr val="tx2"/>
                </a:solidFill>
              </a:rPr>
              <a:t>приложенията</a:t>
            </a:r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	технологична архитектура</a:t>
            </a:r>
          </a:p>
        </p:txBody>
      </p:sp>
    </p:spTree>
    <p:extLst>
      <p:ext uri="{BB962C8B-B14F-4D97-AF65-F5344CB8AC3E}">
        <p14:creationId xmlns:p14="http://schemas.microsoft.com/office/powerpoint/2010/main" val="78575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4794</TotalTime>
  <Words>356</Words>
  <Application>Microsoft Office PowerPoint</Application>
  <PresentationFormat>On-screen Show (4:3)</PresentationFormat>
  <Paragraphs>58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</vt:lpstr>
      <vt:lpstr>Office тема</vt:lpstr>
      <vt:lpstr>Административен договор № BG05SFOP001-1.025-0001-С01/29.11.2021 г  за предоставяне на безвъзмездна финансова помощ по Процедура BG05SFOP001-1.025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 </vt:lpstr>
      <vt:lpstr>PowerPoint Presentation</vt:lpstr>
      <vt:lpstr>PowerPoint Presentation</vt:lpstr>
      <vt:lpstr>Дейности – първоначални</vt:lpstr>
      <vt:lpstr>Дейности – нови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Вяра Т.Генова</cp:lastModifiedBy>
  <cp:revision>82</cp:revision>
  <dcterms:created xsi:type="dcterms:W3CDTF">2020-05-12T09:06:58Z</dcterms:created>
  <dcterms:modified xsi:type="dcterms:W3CDTF">2022-11-02T15:56:13Z</dcterms:modified>
</cp:coreProperties>
</file>