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71" r:id="rId4"/>
    <p:sldId id="269" r:id="rId5"/>
    <p:sldId id="280" r:id="rId6"/>
    <p:sldId id="278" r:id="rId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A43AB-DDFC-4162-82DE-8993340F2C4B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124C0-4BAE-4BEA-AEB0-944245B26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9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84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364088" y="620689"/>
            <a:ext cx="3163888" cy="792088"/>
          </a:xfrm>
        </p:spPr>
        <p:txBody>
          <a:bodyPr>
            <a:normAutofit/>
          </a:bodyPr>
          <a:lstStyle/>
          <a:p>
            <a:r>
              <a:rPr lang="bg-BG" sz="3600" b="1" dirty="0" smtClean="0">
                <a:solidFill>
                  <a:schemeClr val="tx2"/>
                </a:solidFill>
                <a:latin typeface="+mn-lt"/>
              </a:rPr>
              <a:t>Дейност 1</a:t>
            </a:r>
            <a:endParaRPr lang="bg-BG" sz="3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267744" y="1412777"/>
            <a:ext cx="6480720" cy="5040559"/>
          </a:xfrm>
          <a:effectLst>
            <a:glow rad="127000">
              <a:schemeClr val="tx2"/>
            </a:glow>
          </a:effectLst>
        </p:spPr>
        <p:txBody>
          <a:bodyPr>
            <a:normAutofit fontScale="92500" lnSpcReduction="20000"/>
          </a:bodyPr>
          <a:lstStyle/>
          <a:p>
            <a:pPr algn="just"/>
            <a:r>
              <a:rPr lang="bg-BG" sz="2600" dirty="0" smtClean="0">
                <a:solidFill>
                  <a:schemeClr val="tx2"/>
                </a:solidFill>
              </a:rPr>
              <a:t>„</a:t>
            </a:r>
            <a:r>
              <a:rPr lang="bg-BG" sz="26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Проекти по МКС и модул „Анализ на риска““ </a:t>
            </a:r>
          </a:p>
          <a:p>
            <a:pPr algn="just"/>
            <a:endParaRPr lang="bg-BG" sz="2400" b="1" dirty="0" smtClean="0">
              <a:solidFill>
                <a:schemeClr val="tx2"/>
              </a:solidFill>
            </a:endParaRPr>
          </a:p>
          <a:p>
            <a:pPr algn="r"/>
            <a:r>
              <a:rPr lang="bg-BG" sz="2400" b="1" dirty="0" smtClean="0">
                <a:solidFill>
                  <a:schemeClr val="tx2"/>
                </a:solidFill>
              </a:rPr>
              <a:t>Обособена </a:t>
            </a:r>
            <a:r>
              <a:rPr lang="bg-BG" sz="2400" b="1" dirty="0">
                <a:solidFill>
                  <a:schemeClr val="tx2"/>
                </a:solidFill>
              </a:rPr>
              <a:t>позиция № </a:t>
            </a:r>
            <a:r>
              <a:rPr lang="bg-BG" sz="2400" b="1" dirty="0" smtClean="0">
                <a:solidFill>
                  <a:schemeClr val="tx2"/>
                </a:solidFill>
              </a:rPr>
              <a:t>2 </a:t>
            </a:r>
            <a:r>
              <a:rPr lang="bg-BG" sz="2400" b="1" dirty="0">
                <a:solidFill>
                  <a:schemeClr val="tx2"/>
                </a:solidFill>
              </a:rPr>
              <a:t>с предмет </a:t>
            </a:r>
            <a:endParaRPr lang="bg-BG" sz="2400" b="1" dirty="0" smtClean="0">
              <a:solidFill>
                <a:schemeClr val="tx2"/>
              </a:solidFill>
            </a:endParaRPr>
          </a:p>
          <a:p>
            <a:pPr algn="just"/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</a:rPr>
              <a:t> „Развитие и </a:t>
            </a:r>
            <a:r>
              <a:rPr lang="ru-RU" sz="2000" dirty="0" err="1">
                <a:solidFill>
                  <a:schemeClr val="tx2"/>
                </a:solidFill>
              </a:rPr>
              <a:t>въвеждане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000" dirty="0" err="1">
                <a:solidFill>
                  <a:schemeClr val="tx2"/>
                </a:solidFill>
              </a:rPr>
              <a:t>отразяване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промените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произтичащи</a:t>
            </a:r>
            <a:r>
              <a:rPr lang="ru-RU" sz="2000" dirty="0">
                <a:solidFill>
                  <a:schemeClr val="tx2"/>
                </a:solidFill>
              </a:rPr>
              <a:t> от Система за </a:t>
            </a:r>
            <a:r>
              <a:rPr lang="ru-RU" sz="2000" dirty="0" err="1">
                <a:solidFill>
                  <a:schemeClr val="tx2"/>
                </a:solidFill>
              </a:rPr>
              <a:t>контрол</a:t>
            </a:r>
            <a:r>
              <a:rPr lang="ru-RU" sz="2000" dirty="0">
                <a:solidFill>
                  <a:schemeClr val="tx2"/>
                </a:solidFill>
              </a:rPr>
              <a:t> на вноса (СКВ 2) версия 2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1.19 UCC – </a:t>
            </a:r>
            <a:r>
              <a:rPr lang="ru-RU" sz="2000" dirty="0" err="1">
                <a:solidFill>
                  <a:schemeClr val="tx2"/>
                </a:solidFill>
              </a:rPr>
              <a:t>Import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Control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2 (ICS2 </a:t>
            </a:r>
            <a:r>
              <a:rPr lang="ru-RU" sz="2000" dirty="0" err="1">
                <a:solidFill>
                  <a:schemeClr val="tx2"/>
                </a:solidFill>
              </a:rPr>
              <a:t>Release</a:t>
            </a:r>
            <a:r>
              <a:rPr lang="ru-RU" sz="2000" dirty="0">
                <a:solidFill>
                  <a:schemeClr val="tx2"/>
                </a:solidFill>
              </a:rPr>
              <a:t> 2) и 2.1 UCC </a:t>
            </a:r>
            <a:r>
              <a:rPr lang="ru-RU" sz="2000" dirty="0" err="1">
                <a:solidFill>
                  <a:schemeClr val="tx2"/>
                </a:solidFill>
              </a:rPr>
              <a:t>Notifications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of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arrival</a:t>
            </a:r>
            <a:r>
              <a:rPr lang="ru-RU" sz="2000" dirty="0">
                <a:solidFill>
                  <a:schemeClr val="tx2"/>
                </a:solidFill>
              </a:rPr>
              <a:t>), </a:t>
            </a:r>
            <a:r>
              <a:rPr lang="ru-RU" sz="2000" dirty="0" err="1">
                <a:solidFill>
                  <a:schemeClr val="tx2"/>
                </a:solidFill>
              </a:rPr>
              <a:t>Митническа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автоматизирана</a:t>
            </a:r>
            <a:r>
              <a:rPr lang="ru-RU" sz="2000" dirty="0">
                <a:solidFill>
                  <a:schemeClr val="tx2"/>
                </a:solidFill>
              </a:rPr>
              <a:t> система за </a:t>
            </a:r>
            <a:r>
              <a:rPr lang="ru-RU" sz="2000" dirty="0" err="1">
                <a:solidFill>
                  <a:schemeClr val="tx2"/>
                </a:solidFill>
              </a:rPr>
              <a:t>изнасяне</a:t>
            </a:r>
            <a:r>
              <a:rPr lang="ru-RU" sz="2000" dirty="0">
                <a:solidFill>
                  <a:schemeClr val="tx2"/>
                </a:solidFill>
              </a:rPr>
              <a:t> (МАСИ)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1.6 UCC </a:t>
            </a:r>
            <a:r>
              <a:rPr lang="ru-RU" sz="2000" dirty="0" err="1">
                <a:solidFill>
                  <a:schemeClr val="tx2"/>
                </a:solidFill>
              </a:rPr>
              <a:t>Automated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Export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(AES) и 2.6 UCC </a:t>
            </a:r>
            <a:r>
              <a:rPr lang="ru-RU" sz="2000" dirty="0" err="1">
                <a:solidFill>
                  <a:schemeClr val="tx2"/>
                </a:solidFill>
              </a:rPr>
              <a:t>Special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procedures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harmonisation</a:t>
            </a:r>
            <a:r>
              <a:rPr lang="ru-RU" sz="2000" dirty="0">
                <a:solidFill>
                  <a:schemeClr val="tx2"/>
                </a:solidFill>
              </a:rPr>
              <a:t> (EXP)) и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информационна</a:t>
            </a:r>
            <a:r>
              <a:rPr lang="ru-RU" sz="2000" dirty="0">
                <a:solidFill>
                  <a:schemeClr val="tx2"/>
                </a:solidFill>
              </a:rPr>
              <a:t> система за транзит (МИСТ2)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проект по МКС: 1.7 UCC </a:t>
            </a:r>
            <a:r>
              <a:rPr lang="ru-RU" sz="2000" dirty="0" err="1">
                <a:solidFill>
                  <a:schemeClr val="tx2"/>
                </a:solidFill>
              </a:rPr>
              <a:t>Transit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including</a:t>
            </a:r>
            <a:r>
              <a:rPr lang="ru-RU" sz="2000" dirty="0">
                <a:solidFill>
                  <a:schemeClr val="tx2"/>
                </a:solidFill>
              </a:rPr>
              <a:t> NCTS – </a:t>
            </a:r>
            <a:r>
              <a:rPr lang="ru-RU" sz="2000" dirty="0" err="1">
                <a:solidFill>
                  <a:schemeClr val="tx2"/>
                </a:solidFill>
              </a:rPr>
              <a:t>phase</a:t>
            </a:r>
            <a:r>
              <a:rPr lang="ru-RU" sz="2000" dirty="0">
                <a:solidFill>
                  <a:schemeClr val="tx2"/>
                </a:solidFill>
              </a:rPr>
              <a:t> 5), </a:t>
            </a:r>
            <a:r>
              <a:rPr lang="ru-RU" sz="2000" dirty="0" err="1">
                <a:solidFill>
                  <a:schemeClr val="tx2"/>
                </a:solidFill>
              </a:rPr>
              <a:t>върху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Cloud</a:t>
            </a:r>
            <a:r>
              <a:rPr lang="ru-RU" sz="2000" dirty="0">
                <a:solidFill>
                  <a:schemeClr val="tx2"/>
                </a:solidFill>
              </a:rPr>
              <a:t> архитектура“ </a:t>
            </a:r>
            <a:endParaRPr lang="bg-BG" sz="2600" dirty="0">
              <a:solidFill>
                <a:schemeClr val="tx1"/>
              </a:solidFill>
            </a:endParaRPr>
          </a:p>
          <a:p>
            <a:endParaRPr lang="bg-BG" dirty="0"/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-1" y="2636912"/>
            <a:ext cx="226506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>
                <a:solidFill>
                  <a:schemeClr val="tx2"/>
                </a:solidFill>
                <a:latin typeface="+mn-lt"/>
              </a:rPr>
              <a:t>Снежанка </a:t>
            </a:r>
            <a:r>
              <a:rPr lang="bg-BG" sz="1600" dirty="0" err="1">
                <a:solidFill>
                  <a:schemeClr val="tx2"/>
                </a:solidFill>
                <a:latin typeface="+mn-lt"/>
              </a:rPr>
              <a:t>Белоконска</a:t>
            </a:r>
            <a:r>
              <a:rPr lang="bg-BG" sz="1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412777"/>
            <a:ext cx="6048672" cy="5040559"/>
          </a:xfrm>
        </p:spPr>
        <p:txBody>
          <a:bodyPr>
            <a:normAutofit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100" b="1" dirty="0">
                <a:solidFill>
                  <a:schemeClr val="tx2"/>
                </a:solidFill>
              </a:rPr>
              <a:t>Основна </a:t>
            </a:r>
            <a:r>
              <a:rPr lang="ru-RU" sz="2100" b="1" dirty="0" err="1">
                <a:solidFill>
                  <a:schemeClr val="tx2"/>
                </a:solidFill>
              </a:rPr>
              <a:t>дейност</a:t>
            </a:r>
            <a:r>
              <a:rPr lang="ru-RU" sz="2100" b="1" dirty="0">
                <a:solidFill>
                  <a:schemeClr val="tx2"/>
                </a:solidFill>
              </a:rPr>
              <a:t> </a:t>
            </a:r>
            <a:r>
              <a:rPr lang="ru-RU" sz="2100" b="1" dirty="0" smtClean="0">
                <a:solidFill>
                  <a:schemeClr val="tx2"/>
                </a:solidFill>
              </a:rPr>
              <a:t>1 и 2: 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100" dirty="0">
                <a:solidFill>
                  <a:schemeClr val="tx2"/>
                </a:solidFill>
              </a:rPr>
              <a:t>„</a:t>
            </a:r>
            <a:r>
              <a:rPr lang="ru-RU" sz="2100" dirty="0" smtClean="0">
                <a:solidFill>
                  <a:schemeClr val="tx2"/>
                </a:solidFill>
              </a:rPr>
              <a:t>Развитие/</a:t>
            </a:r>
            <a:r>
              <a:rPr lang="ru-RU" sz="2100" dirty="0" err="1" smtClean="0">
                <a:solidFill>
                  <a:schemeClr val="tx2"/>
                </a:solidFill>
              </a:rPr>
              <a:t>Въвеждане</a:t>
            </a:r>
            <a:r>
              <a:rPr lang="ru-RU" sz="2100" dirty="0" smtClean="0">
                <a:solidFill>
                  <a:schemeClr val="tx2"/>
                </a:solidFill>
              </a:rPr>
              <a:t> </a:t>
            </a:r>
            <a:r>
              <a:rPr lang="ru-RU" sz="2100" dirty="0">
                <a:solidFill>
                  <a:schemeClr val="tx2"/>
                </a:solidFill>
              </a:rPr>
              <a:t>на </a:t>
            </a:r>
            <a:r>
              <a:rPr lang="ru-RU" sz="21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1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100" dirty="0" err="1">
                <a:solidFill>
                  <a:schemeClr val="tx2"/>
                </a:solidFill>
              </a:rPr>
              <a:t>модул</a:t>
            </a:r>
            <a:r>
              <a:rPr lang="ru-RU" sz="21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100" dirty="0" err="1">
                <a:solidFill>
                  <a:schemeClr val="tx2"/>
                </a:solidFill>
              </a:rPr>
              <a:t>отразяване</a:t>
            </a:r>
            <a:r>
              <a:rPr lang="ru-RU" sz="2100" dirty="0">
                <a:solidFill>
                  <a:schemeClr val="tx2"/>
                </a:solidFill>
              </a:rPr>
              <a:t> на </a:t>
            </a:r>
            <a:r>
              <a:rPr lang="ru-RU" sz="2100" dirty="0" err="1">
                <a:solidFill>
                  <a:schemeClr val="tx2"/>
                </a:solidFill>
              </a:rPr>
              <a:t>промените</a:t>
            </a:r>
            <a:r>
              <a:rPr lang="ru-RU" sz="2100" dirty="0">
                <a:solidFill>
                  <a:schemeClr val="tx2"/>
                </a:solidFill>
              </a:rPr>
              <a:t>, </a:t>
            </a:r>
            <a:r>
              <a:rPr lang="ru-RU" sz="2100" dirty="0" err="1">
                <a:solidFill>
                  <a:schemeClr val="tx2"/>
                </a:solidFill>
              </a:rPr>
              <a:t>произтичащи</a:t>
            </a:r>
            <a:r>
              <a:rPr lang="ru-RU" sz="2100" dirty="0">
                <a:solidFill>
                  <a:schemeClr val="tx2"/>
                </a:solidFill>
              </a:rPr>
              <a:t> от Система за </a:t>
            </a:r>
            <a:r>
              <a:rPr lang="ru-RU" sz="2100" dirty="0" err="1">
                <a:solidFill>
                  <a:schemeClr val="tx2"/>
                </a:solidFill>
              </a:rPr>
              <a:t>контрол</a:t>
            </a:r>
            <a:r>
              <a:rPr lang="ru-RU" sz="2100" dirty="0">
                <a:solidFill>
                  <a:schemeClr val="tx2"/>
                </a:solidFill>
              </a:rPr>
              <a:t> на вноса (СКВ 2) версия 2 (</a:t>
            </a:r>
            <a:r>
              <a:rPr lang="ru-RU" sz="2100" dirty="0" err="1">
                <a:solidFill>
                  <a:schemeClr val="tx2"/>
                </a:solidFill>
              </a:rPr>
              <a:t>реализирана</a:t>
            </a:r>
            <a:r>
              <a:rPr lang="ru-RU" sz="2100" dirty="0">
                <a:solidFill>
                  <a:schemeClr val="tx2"/>
                </a:solidFill>
              </a:rPr>
              <a:t> в </a:t>
            </a:r>
            <a:r>
              <a:rPr lang="ru-RU" sz="2100" dirty="0" err="1">
                <a:solidFill>
                  <a:schemeClr val="tx2"/>
                </a:solidFill>
              </a:rPr>
              <a:t>изпълнение</a:t>
            </a:r>
            <a:r>
              <a:rPr lang="ru-RU" sz="2100" dirty="0">
                <a:solidFill>
                  <a:schemeClr val="tx2"/>
                </a:solidFill>
              </a:rPr>
              <a:t> на </a:t>
            </a:r>
            <a:r>
              <a:rPr lang="ru-RU" sz="2100" dirty="0" err="1">
                <a:solidFill>
                  <a:schemeClr val="tx2"/>
                </a:solidFill>
              </a:rPr>
              <a:t>проекти</a:t>
            </a:r>
            <a:r>
              <a:rPr lang="ru-RU" sz="2100" dirty="0">
                <a:solidFill>
                  <a:schemeClr val="tx2"/>
                </a:solidFill>
              </a:rPr>
              <a:t> по МКС: 1.19 UCC – </a:t>
            </a:r>
            <a:r>
              <a:rPr lang="ru-RU" sz="2100" dirty="0" err="1">
                <a:solidFill>
                  <a:schemeClr val="tx2"/>
                </a:solidFill>
              </a:rPr>
              <a:t>Import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Control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System</a:t>
            </a:r>
            <a:r>
              <a:rPr lang="ru-RU" sz="2100" dirty="0">
                <a:solidFill>
                  <a:schemeClr val="tx2"/>
                </a:solidFill>
              </a:rPr>
              <a:t> 2 (ICS2 </a:t>
            </a:r>
            <a:r>
              <a:rPr lang="ru-RU" sz="2100" dirty="0" err="1">
                <a:solidFill>
                  <a:schemeClr val="tx2"/>
                </a:solidFill>
              </a:rPr>
              <a:t>Release</a:t>
            </a:r>
            <a:r>
              <a:rPr lang="ru-RU" sz="2100" dirty="0">
                <a:solidFill>
                  <a:schemeClr val="tx2"/>
                </a:solidFill>
              </a:rPr>
              <a:t> 2) и 2.1 UCC </a:t>
            </a:r>
            <a:r>
              <a:rPr lang="ru-RU" sz="2100" dirty="0" err="1">
                <a:solidFill>
                  <a:schemeClr val="tx2"/>
                </a:solidFill>
              </a:rPr>
              <a:t>Notifications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of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arrival</a:t>
            </a:r>
            <a:r>
              <a:rPr lang="ru-RU" sz="2100" dirty="0">
                <a:solidFill>
                  <a:schemeClr val="tx2"/>
                </a:solidFill>
              </a:rPr>
              <a:t>), </a:t>
            </a:r>
            <a:r>
              <a:rPr lang="ru-RU" sz="2100" dirty="0" err="1">
                <a:solidFill>
                  <a:schemeClr val="tx2"/>
                </a:solidFill>
              </a:rPr>
              <a:t>върху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Cloud</a:t>
            </a:r>
            <a:r>
              <a:rPr lang="ru-RU" sz="2100" dirty="0">
                <a:solidFill>
                  <a:schemeClr val="tx2"/>
                </a:solidFill>
              </a:rPr>
              <a:t> архитектура</a:t>
            </a:r>
            <a:r>
              <a:rPr lang="ru-RU" sz="2100" dirty="0" smtClean="0">
                <a:solidFill>
                  <a:schemeClr val="tx2"/>
                </a:solidFill>
              </a:rPr>
              <a:t>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3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7280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196753"/>
            <a:ext cx="6336704" cy="5472608"/>
          </a:xfrm>
        </p:spPr>
        <p:txBody>
          <a:bodyPr>
            <a:normAutofit lnSpcReduction="1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дейност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3 и 4: 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Развитие/</a:t>
            </a:r>
            <a:r>
              <a:rPr lang="ru-RU" sz="2000" dirty="0" err="1" smtClean="0">
                <a:solidFill>
                  <a:schemeClr val="tx2"/>
                </a:solidFill>
              </a:rPr>
              <a:t>Въвеждане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на </a:t>
            </a:r>
            <a:r>
              <a:rPr lang="ru-RU" sz="20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000" dirty="0" err="1">
                <a:solidFill>
                  <a:schemeClr val="tx2"/>
                </a:solidFill>
              </a:rPr>
              <a:t>отразяване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промените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произтичащи</a:t>
            </a:r>
            <a:r>
              <a:rPr lang="ru-RU" sz="2000" dirty="0">
                <a:solidFill>
                  <a:schemeClr val="tx2"/>
                </a:solidFill>
              </a:rPr>
              <a:t> от </a:t>
            </a:r>
            <a:r>
              <a:rPr lang="ru-RU" sz="2000" dirty="0" err="1">
                <a:solidFill>
                  <a:schemeClr val="tx2"/>
                </a:solidFill>
              </a:rPr>
              <a:t>Митническа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автоматизирана</a:t>
            </a:r>
            <a:r>
              <a:rPr lang="ru-RU" sz="2000" dirty="0">
                <a:solidFill>
                  <a:schemeClr val="tx2"/>
                </a:solidFill>
              </a:rPr>
              <a:t> система за </a:t>
            </a:r>
            <a:r>
              <a:rPr lang="ru-RU" sz="2000" dirty="0" err="1">
                <a:solidFill>
                  <a:schemeClr val="tx2"/>
                </a:solidFill>
              </a:rPr>
              <a:t>изнасяне</a:t>
            </a:r>
            <a:r>
              <a:rPr lang="ru-RU" sz="2000" dirty="0">
                <a:solidFill>
                  <a:schemeClr val="tx2"/>
                </a:solidFill>
              </a:rPr>
              <a:t> (МАСИ)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1.6 UCC </a:t>
            </a:r>
            <a:r>
              <a:rPr lang="ru-RU" sz="2000" dirty="0" err="1">
                <a:solidFill>
                  <a:schemeClr val="tx2"/>
                </a:solidFill>
              </a:rPr>
              <a:t>Automated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Export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(AES) и 2.6 UCC </a:t>
            </a:r>
            <a:r>
              <a:rPr lang="ru-RU" sz="2000" dirty="0" err="1">
                <a:solidFill>
                  <a:schemeClr val="tx2"/>
                </a:solidFill>
              </a:rPr>
              <a:t>Special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procedures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harmonisation</a:t>
            </a:r>
            <a:r>
              <a:rPr lang="ru-RU" sz="2000" dirty="0">
                <a:solidFill>
                  <a:schemeClr val="tx2"/>
                </a:solidFill>
              </a:rPr>
              <a:t> (EXP)) и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информационна</a:t>
            </a:r>
            <a:r>
              <a:rPr lang="ru-RU" sz="2000" dirty="0">
                <a:solidFill>
                  <a:schemeClr val="tx2"/>
                </a:solidFill>
              </a:rPr>
              <a:t> система за транзит (МИСТ2)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проект по МКС: 1.7 UCC </a:t>
            </a:r>
            <a:r>
              <a:rPr lang="ru-RU" sz="2000" dirty="0" err="1">
                <a:solidFill>
                  <a:schemeClr val="tx2"/>
                </a:solidFill>
              </a:rPr>
              <a:t>Transit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including</a:t>
            </a:r>
            <a:r>
              <a:rPr lang="ru-RU" sz="2000" dirty="0">
                <a:solidFill>
                  <a:schemeClr val="tx2"/>
                </a:solidFill>
              </a:rPr>
              <a:t> NCTS – </a:t>
            </a:r>
            <a:r>
              <a:rPr lang="ru-RU" sz="2000" dirty="0" err="1">
                <a:solidFill>
                  <a:schemeClr val="tx2"/>
                </a:solidFill>
              </a:rPr>
              <a:t>phase</a:t>
            </a:r>
            <a:r>
              <a:rPr lang="ru-RU" sz="2000" dirty="0">
                <a:solidFill>
                  <a:schemeClr val="tx2"/>
                </a:solidFill>
              </a:rPr>
              <a:t> 5), </a:t>
            </a:r>
            <a:r>
              <a:rPr lang="ru-RU" sz="2000" dirty="0" err="1">
                <a:solidFill>
                  <a:schemeClr val="tx2"/>
                </a:solidFill>
              </a:rPr>
              <a:t>върху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Cloud</a:t>
            </a:r>
            <a:r>
              <a:rPr lang="ru-RU" sz="2000" dirty="0">
                <a:solidFill>
                  <a:schemeClr val="tx2"/>
                </a:solidFill>
              </a:rPr>
              <a:t> архитектура</a:t>
            </a:r>
            <a:r>
              <a:rPr lang="ru-RU" sz="2000" dirty="0" smtClean="0">
                <a:solidFill>
                  <a:schemeClr val="tx2"/>
                </a:solidFill>
              </a:rPr>
              <a:t>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дейност</a:t>
            </a:r>
            <a:r>
              <a:rPr lang="ru-RU" sz="2000" b="1" dirty="0">
                <a:solidFill>
                  <a:schemeClr val="tx2"/>
                </a:solidFill>
              </a:rPr>
              <a:t> 5: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Обучения </a:t>
            </a:r>
            <a:r>
              <a:rPr lang="ru-RU" sz="2000" dirty="0">
                <a:solidFill>
                  <a:schemeClr val="tx2"/>
                </a:solidFill>
              </a:rPr>
              <a:t>на 25 служителя на АМ (20 потребители и 5 </a:t>
            </a:r>
            <a:r>
              <a:rPr lang="ru-RU" sz="2000" dirty="0" err="1">
                <a:solidFill>
                  <a:schemeClr val="tx2"/>
                </a:solidFill>
              </a:rPr>
              <a:t>администратори</a:t>
            </a:r>
            <a:r>
              <a:rPr lang="ru-RU" sz="2000" dirty="0">
                <a:solidFill>
                  <a:schemeClr val="tx2"/>
                </a:solidFill>
              </a:rPr>
              <a:t>) за работа с </a:t>
            </a:r>
            <a:r>
              <a:rPr lang="ru-RU" sz="2000" dirty="0" err="1">
                <a:solidFill>
                  <a:schemeClr val="tx2"/>
                </a:solidFill>
              </a:rPr>
              <a:t>реализираните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000" dirty="0">
                <a:solidFill>
                  <a:schemeClr val="tx2"/>
                </a:solidFill>
              </a:rPr>
              <a:t>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0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0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400" dirty="0" smtClean="0">
              <a:solidFill>
                <a:schemeClr val="tx2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7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напредък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536504"/>
          </a:xfrm>
        </p:spPr>
        <p:txBody>
          <a:bodyPr>
            <a:normAutofit fontScale="77500" lnSpcReduction="2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b="1" dirty="0" smtClean="0">
                <a:solidFill>
                  <a:schemeClr val="tx2"/>
                </a:solidFill>
              </a:rPr>
              <a:t>За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 и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2</a:t>
            </a:r>
            <a:endParaRPr lang="ru-RU" sz="2400" b="1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Фаза </a:t>
            </a:r>
            <a:r>
              <a:rPr lang="ru-RU" sz="2400" dirty="0">
                <a:solidFill>
                  <a:schemeClr val="tx2"/>
                </a:solidFill>
              </a:rPr>
              <a:t>„</a:t>
            </a:r>
            <a:r>
              <a:rPr lang="ru-RU" sz="2400" dirty="0" err="1">
                <a:solidFill>
                  <a:schemeClr val="tx2"/>
                </a:solidFill>
              </a:rPr>
              <a:t>Планиране</a:t>
            </a:r>
            <a:r>
              <a:rPr lang="ru-RU" sz="2400" dirty="0">
                <a:solidFill>
                  <a:schemeClr val="tx2"/>
                </a:solidFill>
              </a:rPr>
              <a:t>“ приключи успешно </a:t>
            </a:r>
            <a:r>
              <a:rPr lang="ru-RU" sz="2400" dirty="0" smtClean="0">
                <a:solidFill>
                  <a:schemeClr val="tx2"/>
                </a:solidFill>
              </a:rPr>
              <a:t>и </a:t>
            </a:r>
            <a:r>
              <a:rPr lang="ru-RU" sz="2400" dirty="0" err="1" smtClean="0">
                <a:solidFill>
                  <a:schemeClr val="tx2"/>
                </a:solidFill>
              </a:rPr>
              <a:t>отчетните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резултати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са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приети</a:t>
            </a:r>
            <a:r>
              <a:rPr lang="ru-RU" sz="2400" dirty="0">
                <a:solidFill>
                  <a:schemeClr val="tx2"/>
                </a:solidFill>
              </a:rPr>
              <a:t> от НС по ИКТ на 07.07.2022 г.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Фаза </a:t>
            </a:r>
            <a:r>
              <a:rPr lang="ru-RU" sz="2400" dirty="0">
                <a:solidFill>
                  <a:schemeClr val="tx2"/>
                </a:solidFill>
              </a:rPr>
              <a:t>„</a:t>
            </a:r>
            <a:r>
              <a:rPr lang="ru-RU" sz="2400" dirty="0" err="1">
                <a:solidFill>
                  <a:schemeClr val="tx2"/>
                </a:solidFill>
              </a:rPr>
              <a:t>Детайлизиране</a:t>
            </a:r>
            <a:r>
              <a:rPr lang="ru-RU" sz="2400" dirty="0" smtClean="0">
                <a:solidFill>
                  <a:schemeClr val="tx2"/>
                </a:solidFill>
              </a:rPr>
              <a:t>“ приключи успешно и  </a:t>
            </a:r>
            <a:r>
              <a:rPr lang="ru-RU" sz="2400" dirty="0" err="1" smtClean="0">
                <a:solidFill>
                  <a:schemeClr val="tx2"/>
                </a:solidFill>
              </a:rPr>
              <a:t>отчетните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резултати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са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приети</a:t>
            </a:r>
            <a:r>
              <a:rPr lang="ru-RU" sz="2400" dirty="0">
                <a:solidFill>
                  <a:schemeClr val="tx2"/>
                </a:solidFill>
              </a:rPr>
              <a:t> от НС по ИКТ на 29.09.2022 г. 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Фаза </a:t>
            </a:r>
            <a:r>
              <a:rPr lang="ru-RU" sz="2400" dirty="0">
                <a:solidFill>
                  <a:schemeClr val="tx2"/>
                </a:solidFill>
              </a:rPr>
              <a:t>„</a:t>
            </a:r>
            <a:r>
              <a:rPr lang="ru-RU" sz="2400" dirty="0" err="1">
                <a:solidFill>
                  <a:schemeClr val="tx2"/>
                </a:solidFill>
              </a:rPr>
              <a:t>Изграждане</a:t>
            </a:r>
            <a:r>
              <a:rPr lang="ru-RU" sz="2400" dirty="0">
                <a:solidFill>
                  <a:schemeClr val="tx2"/>
                </a:solidFill>
              </a:rPr>
              <a:t>“ приключи и в момента </a:t>
            </a:r>
            <a:r>
              <a:rPr lang="ru-RU" sz="2400" dirty="0" err="1">
                <a:solidFill>
                  <a:schemeClr val="tx2"/>
                </a:solidFill>
              </a:rPr>
              <a:t>екипът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Агенция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bg-BG" sz="2400" dirty="0">
                <a:solidFill>
                  <a:schemeClr val="tx2"/>
                </a:solidFill>
              </a:rPr>
              <a:t>„М</a:t>
            </a:r>
            <a:r>
              <a:rPr lang="ru-RU" sz="2400" dirty="0" err="1">
                <a:solidFill>
                  <a:schemeClr val="tx2"/>
                </a:solidFill>
              </a:rPr>
              <a:t>итници</a:t>
            </a:r>
            <a:r>
              <a:rPr lang="bg-BG" sz="2400" dirty="0">
                <a:solidFill>
                  <a:schemeClr val="tx2"/>
                </a:solidFill>
              </a:rPr>
              <a:t>“ съгласува отчетните </a:t>
            </a:r>
            <a:r>
              <a:rPr lang="bg-BG" sz="2400" dirty="0" smtClean="0">
                <a:solidFill>
                  <a:schemeClr val="tx2"/>
                </a:solidFill>
              </a:rPr>
              <a:t>резултати</a:t>
            </a:r>
            <a:endParaRPr lang="bg-BG" sz="2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500" dirty="0" smtClean="0">
                <a:solidFill>
                  <a:schemeClr val="tx2"/>
                </a:solidFill>
              </a:rPr>
              <a:t>- Фаза </a:t>
            </a:r>
            <a:r>
              <a:rPr lang="bg-BG" sz="2500" dirty="0">
                <a:solidFill>
                  <a:schemeClr val="tx2"/>
                </a:solidFill>
              </a:rPr>
              <a:t>„Предаване“ Т1 се </a:t>
            </a:r>
            <a:r>
              <a:rPr lang="ru-RU" sz="2500" dirty="0" err="1">
                <a:solidFill>
                  <a:schemeClr val="tx2"/>
                </a:solidFill>
              </a:rPr>
              <a:t>изпълнява</a:t>
            </a:r>
            <a:r>
              <a:rPr lang="ru-RU" sz="2500" dirty="0">
                <a:solidFill>
                  <a:schemeClr val="tx2"/>
                </a:solidFill>
              </a:rPr>
              <a:t> в момента. </a:t>
            </a:r>
            <a:r>
              <a:rPr lang="ru-RU" sz="2500" dirty="0" err="1">
                <a:solidFill>
                  <a:schemeClr val="tx2"/>
                </a:solidFill>
              </a:rPr>
              <a:t>Съгласно</a:t>
            </a:r>
            <a:r>
              <a:rPr lang="ru-RU" sz="2500" dirty="0">
                <a:solidFill>
                  <a:schemeClr val="tx2"/>
                </a:solidFill>
              </a:rPr>
              <a:t> </a:t>
            </a:r>
            <a:r>
              <a:rPr lang="ru-RU" sz="2500" dirty="0" err="1">
                <a:solidFill>
                  <a:schemeClr val="tx2"/>
                </a:solidFill>
              </a:rPr>
              <a:t>Главния</a:t>
            </a:r>
            <a:r>
              <a:rPr lang="ru-RU" sz="2500" dirty="0">
                <a:solidFill>
                  <a:schemeClr val="tx2"/>
                </a:solidFill>
              </a:rPr>
              <a:t> план на проекта, на 25.10.2022 г. </a:t>
            </a:r>
            <a:r>
              <a:rPr lang="ru-RU" sz="2500" dirty="0" err="1">
                <a:solidFill>
                  <a:schemeClr val="tx2"/>
                </a:solidFill>
              </a:rPr>
              <a:t>започнаха</a:t>
            </a:r>
            <a:r>
              <a:rPr lang="ru-RU" sz="2500" dirty="0">
                <a:solidFill>
                  <a:schemeClr val="tx2"/>
                </a:solidFill>
              </a:rPr>
              <a:t> </a:t>
            </a:r>
            <a:r>
              <a:rPr lang="ru-RU" sz="2500" dirty="0" err="1">
                <a:solidFill>
                  <a:schemeClr val="tx2"/>
                </a:solidFill>
              </a:rPr>
              <a:t>тестовете</a:t>
            </a:r>
            <a:r>
              <a:rPr lang="ru-RU" sz="2500" dirty="0">
                <a:solidFill>
                  <a:schemeClr val="tx2"/>
                </a:solidFill>
              </a:rPr>
              <a:t> по </a:t>
            </a:r>
            <a:r>
              <a:rPr lang="ru-RU" sz="2500" dirty="0" err="1">
                <a:solidFill>
                  <a:schemeClr val="tx2"/>
                </a:solidFill>
              </a:rPr>
              <a:t>приемане</a:t>
            </a:r>
            <a:r>
              <a:rPr lang="ru-RU" sz="2500" dirty="0">
                <a:solidFill>
                  <a:schemeClr val="tx2"/>
                </a:solidFill>
              </a:rPr>
              <a:t> на </a:t>
            </a:r>
            <a:r>
              <a:rPr lang="ru-RU" sz="2500" dirty="0" err="1">
                <a:solidFill>
                  <a:schemeClr val="tx2"/>
                </a:solidFill>
              </a:rPr>
              <a:t>извършените</a:t>
            </a:r>
            <a:r>
              <a:rPr lang="ru-RU" sz="2500" dirty="0">
                <a:solidFill>
                  <a:schemeClr val="tx2"/>
                </a:solidFill>
              </a:rPr>
              <a:t> </a:t>
            </a:r>
            <a:r>
              <a:rPr lang="ru-RU" sz="2500" dirty="0" err="1">
                <a:solidFill>
                  <a:schemeClr val="tx2"/>
                </a:solidFill>
              </a:rPr>
              <a:t>промени</a:t>
            </a:r>
            <a:endParaRPr lang="ru-RU" sz="25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 smtClean="0">
                <a:solidFill>
                  <a:schemeClr val="tx2"/>
                </a:solidFill>
              </a:rPr>
              <a:t>- </a:t>
            </a:r>
            <a:r>
              <a:rPr lang="ru-RU" sz="2500" dirty="0" err="1" smtClean="0">
                <a:solidFill>
                  <a:schemeClr val="tx2"/>
                </a:solidFill>
              </a:rPr>
              <a:t>Внедряването</a:t>
            </a:r>
            <a:r>
              <a:rPr lang="ru-RU" sz="2500" dirty="0" smtClean="0">
                <a:solidFill>
                  <a:schemeClr val="tx2"/>
                </a:solidFill>
              </a:rPr>
              <a:t> е </a:t>
            </a:r>
            <a:r>
              <a:rPr lang="ru-RU" sz="2500" dirty="0" err="1" smtClean="0">
                <a:solidFill>
                  <a:schemeClr val="tx2"/>
                </a:solidFill>
              </a:rPr>
              <a:t>планирано</a:t>
            </a:r>
            <a:r>
              <a:rPr lang="ru-RU" sz="2500" dirty="0" smtClean="0">
                <a:solidFill>
                  <a:schemeClr val="tx2"/>
                </a:solidFill>
              </a:rPr>
              <a:t> за 01.03.2023 г.</a:t>
            </a:r>
            <a:endParaRPr lang="ru-RU" sz="25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>
                <a:solidFill>
                  <a:schemeClr val="tx2"/>
                </a:solidFill>
              </a:rPr>
              <a:t> </a:t>
            </a: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73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напредък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536504"/>
          </a:xfrm>
        </p:spPr>
        <p:txBody>
          <a:bodyPr>
            <a:normAutofit fontScale="85000" lnSpcReduction="1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b="1" dirty="0" smtClean="0">
                <a:solidFill>
                  <a:schemeClr val="tx2"/>
                </a:solidFill>
              </a:rPr>
              <a:t>За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</a:rPr>
              <a:t>3 </a:t>
            </a:r>
            <a:r>
              <a:rPr lang="ru-RU" sz="2400" b="1" dirty="0">
                <a:solidFill>
                  <a:schemeClr val="tx2"/>
                </a:solidFill>
              </a:rPr>
              <a:t>и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4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Фаза </a:t>
            </a:r>
            <a:r>
              <a:rPr lang="ru-RU" sz="2400" dirty="0">
                <a:solidFill>
                  <a:schemeClr val="tx2"/>
                </a:solidFill>
              </a:rPr>
              <a:t>„</a:t>
            </a:r>
            <a:r>
              <a:rPr lang="ru-RU" sz="2400" dirty="0" err="1">
                <a:solidFill>
                  <a:schemeClr val="tx2"/>
                </a:solidFill>
              </a:rPr>
              <a:t>Планиране</a:t>
            </a:r>
            <a:r>
              <a:rPr lang="ru-RU" sz="2400" dirty="0">
                <a:solidFill>
                  <a:schemeClr val="tx2"/>
                </a:solidFill>
              </a:rPr>
              <a:t>“ приключи успешно </a:t>
            </a:r>
            <a:r>
              <a:rPr lang="ru-RU" sz="2400" dirty="0" smtClean="0">
                <a:solidFill>
                  <a:schemeClr val="tx2"/>
                </a:solidFill>
              </a:rPr>
              <a:t>и </a:t>
            </a:r>
            <a:r>
              <a:rPr lang="ru-RU" sz="2400" dirty="0" err="1" smtClean="0">
                <a:solidFill>
                  <a:schemeClr val="tx2"/>
                </a:solidFill>
              </a:rPr>
              <a:t>отчетните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резултати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са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приети</a:t>
            </a:r>
            <a:r>
              <a:rPr lang="ru-RU" sz="2400" dirty="0">
                <a:solidFill>
                  <a:schemeClr val="tx2"/>
                </a:solidFill>
              </a:rPr>
              <a:t> от НС по ИКТ на 07.07.2022 г.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Фаза </a:t>
            </a:r>
            <a:r>
              <a:rPr lang="ru-RU" sz="2400" dirty="0">
                <a:solidFill>
                  <a:schemeClr val="tx2"/>
                </a:solidFill>
              </a:rPr>
              <a:t>„</a:t>
            </a:r>
            <a:r>
              <a:rPr lang="ru-RU" sz="2400" dirty="0" err="1">
                <a:solidFill>
                  <a:schemeClr val="tx2"/>
                </a:solidFill>
              </a:rPr>
              <a:t>Детайлизиране</a:t>
            </a:r>
            <a:r>
              <a:rPr lang="ru-RU" sz="2400" dirty="0" smtClean="0">
                <a:solidFill>
                  <a:schemeClr val="tx2"/>
                </a:solidFill>
              </a:rPr>
              <a:t>“ приключи и </a:t>
            </a:r>
            <a:r>
              <a:rPr lang="ru-RU" sz="2400" dirty="0">
                <a:solidFill>
                  <a:schemeClr val="tx2"/>
                </a:solidFill>
              </a:rPr>
              <a:t>в момента </a:t>
            </a:r>
            <a:r>
              <a:rPr lang="ru-RU" sz="2400" dirty="0" err="1">
                <a:solidFill>
                  <a:schemeClr val="tx2"/>
                </a:solidFill>
              </a:rPr>
              <a:t>екипът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Агенция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bg-BG" sz="2400" dirty="0">
                <a:solidFill>
                  <a:schemeClr val="tx2"/>
                </a:solidFill>
              </a:rPr>
              <a:t>„М</a:t>
            </a:r>
            <a:r>
              <a:rPr lang="ru-RU" sz="2400" dirty="0" err="1">
                <a:solidFill>
                  <a:schemeClr val="tx2"/>
                </a:solidFill>
              </a:rPr>
              <a:t>итници</a:t>
            </a:r>
            <a:r>
              <a:rPr lang="bg-BG" sz="2400" dirty="0">
                <a:solidFill>
                  <a:schemeClr val="tx2"/>
                </a:solidFill>
              </a:rPr>
              <a:t>“ съгласува отчетните </a:t>
            </a:r>
            <a:r>
              <a:rPr lang="bg-BG" sz="2400" dirty="0" smtClean="0">
                <a:solidFill>
                  <a:schemeClr val="tx2"/>
                </a:solidFill>
              </a:rPr>
              <a:t>резултати</a:t>
            </a:r>
            <a:endParaRPr lang="bg-BG" sz="2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400" dirty="0" smtClean="0">
                <a:solidFill>
                  <a:schemeClr val="tx2"/>
                </a:solidFill>
              </a:rPr>
              <a:t>- Фаза </a:t>
            </a:r>
            <a:r>
              <a:rPr lang="bg-BG" sz="2400" dirty="0">
                <a:solidFill>
                  <a:schemeClr val="tx2"/>
                </a:solidFill>
              </a:rPr>
              <a:t>„Изграждане“ ще започне на 22.02.2023 г.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 smtClean="0">
                <a:solidFill>
                  <a:schemeClr val="tx2"/>
                </a:solidFill>
              </a:rPr>
              <a:t>- </a:t>
            </a:r>
            <a:r>
              <a:rPr lang="ru-RU" sz="2400" dirty="0" err="1" smtClean="0">
                <a:solidFill>
                  <a:schemeClr val="tx2"/>
                </a:solidFill>
              </a:rPr>
              <a:t>Съгласно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Главния</a:t>
            </a:r>
            <a:r>
              <a:rPr lang="ru-RU" sz="2400" dirty="0">
                <a:solidFill>
                  <a:schemeClr val="tx2"/>
                </a:solidFill>
              </a:rPr>
              <a:t> план на проекта, на 17.07.2023 г. </a:t>
            </a:r>
            <a:r>
              <a:rPr lang="ru-RU" sz="2400" dirty="0" err="1">
                <a:solidFill>
                  <a:schemeClr val="tx2"/>
                </a:solidFill>
              </a:rPr>
              <a:t>трябва</a:t>
            </a:r>
            <a:r>
              <a:rPr lang="ru-RU" sz="2400" dirty="0">
                <a:solidFill>
                  <a:schemeClr val="tx2"/>
                </a:solidFill>
              </a:rPr>
              <a:t> да </a:t>
            </a:r>
            <a:r>
              <a:rPr lang="ru-RU" sz="2400" dirty="0" err="1">
                <a:solidFill>
                  <a:schemeClr val="tx2"/>
                </a:solidFill>
              </a:rPr>
              <a:t>започнат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тестовете</a:t>
            </a:r>
            <a:r>
              <a:rPr lang="ru-RU" sz="2400" dirty="0">
                <a:solidFill>
                  <a:schemeClr val="tx2"/>
                </a:solidFill>
              </a:rPr>
              <a:t> по </a:t>
            </a:r>
            <a:r>
              <a:rPr lang="ru-RU" sz="2400" dirty="0" err="1">
                <a:solidFill>
                  <a:schemeClr val="tx2"/>
                </a:solidFill>
              </a:rPr>
              <a:t>приемане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извършените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промени</a:t>
            </a:r>
            <a:endParaRPr lang="ru-RU" sz="2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 smtClean="0">
                <a:solidFill>
                  <a:schemeClr val="tx2"/>
                </a:solidFill>
              </a:rPr>
              <a:t>- </a:t>
            </a:r>
            <a:r>
              <a:rPr lang="ru-RU" sz="2500" dirty="0" err="1" smtClean="0">
                <a:solidFill>
                  <a:schemeClr val="tx2"/>
                </a:solidFill>
              </a:rPr>
              <a:t>Внедряването</a:t>
            </a:r>
            <a:r>
              <a:rPr lang="ru-RU" sz="2500" dirty="0" smtClean="0">
                <a:solidFill>
                  <a:schemeClr val="tx2"/>
                </a:solidFill>
              </a:rPr>
              <a:t> е </a:t>
            </a:r>
            <a:r>
              <a:rPr lang="ru-RU" sz="2500" dirty="0" err="1" smtClean="0">
                <a:solidFill>
                  <a:schemeClr val="tx2"/>
                </a:solidFill>
              </a:rPr>
              <a:t>планирано</a:t>
            </a:r>
            <a:r>
              <a:rPr lang="ru-RU" sz="2500" dirty="0" smtClean="0">
                <a:solidFill>
                  <a:schemeClr val="tx2"/>
                </a:solidFill>
              </a:rPr>
              <a:t> за 28.08.2023 г.</a:t>
            </a:r>
            <a:endParaRPr lang="ru-RU" sz="25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>
                <a:solidFill>
                  <a:schemeClr val="tx2"/>
                </a:solidFill>
              </a:rPr>
              <a:t> </a:t>
            </a: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96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напредък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824536"/>
          </a:xfrm>
        </p:spPr>
        <p:txBody>
          <a:bodyPr>
            <a:normAutofit fontScale="92500" lnSpcReduction="1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900" b="1" dirty="0" smtClean="0">
                <a:solidFill>
                  <a:schemeClr val="tx2"/>
                </a:solidFill>
              </a:rPr>
              <a:t>За </a:t>
            </a:r>
            <a:r>
              <a:rPr lang="ru-RU" sz="29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2900" b="1" dirty="0" smtClean="0">
                <a:solidFill>
                  <a:schemeClr val="tx2"/>
                </a:solidFill>
              </a:rPr>
              <a:t> </a:t>
            </a:r>
            <a:r>
              <a:rPr lang="ru-RU" sz="2900" b="1" dirty="0" err="1">
                <a:solidFill>
                  <a:schemeClr val="tx2"/>
                </a:solidFill>
              </a:rPr>
              <a:t>дейност</a:t>
            </a:r>
            <a:r>
              <a:rPr lang="ru-RU" sz="2900" b="1" dirty="0">
                <a:solidFill>
                  <a:schemeClr val="tx2"/>
                </a:solidFill>
              </a:rPr>
              <a:t> </a:t>
            </a:r>
            <a:r>
              <a:rPr lang="ru-RU" sz="2900" b="1" dirty="0" smtClean="0">
                <a:solidFill>
                  <a:schemeClr val="tx2"/>
                </a:solidFill>
              </a:rPr>
              <a:t>5</a:t>
            </a:r>
            <a:endParaRPr lang="ru-RU" sz="2900" b="1" dirty="0">
              <a:solidFill>
                <a:schemeClr val="tx2"/>
              </a:solidFill>
            </a:endParaRPr>
          </a:p>
          <a:p>
            <a:pPr indent="-457200" algn="just">
              <a:spcAft>
                <a:spcPts val="600"/>
              </a:spcAft>
              <a:buFontTx/>
              <a:buChar char="-"/>
              <a:tabLst>
                <a:tab pos="-457200" algn="l"/>
              </a:tabLst>
            </a:pPr>
            <a:r>
              <a:rPr lang="ru-RU" dirty="0">
                <a:solidFill>
                  <a:schemeClr val="tx2"/>
                </a:solidFill>
              </a:rPr>
              <a:t>Обучение за потребители и </a:t>
            </a:r>
            <a:r>
              <a:rPr lang="ru-RU" dirty="0" err="1">
                <a:solidFill>
                  <a:schemeClr val="tx2"/>
                </a:solidFill>
              </a:rPr>
              <a:t>администратори</a:t>
            </a:r>
            <a:r>
              <a:rPr lang="ru-RU" dirty="0">
                <a:solidFill>
                  <a:schemeClr val="tx2"/>
                </a:solidFill>
              </a:rPr>
              <a:t> за МАР </a:t>
            </a:r>
            <a:r>
              <a:rPr lang="ru-RU" dirty="0" err="1">
                <a:solidFill>
                  <a:schemeClr val="tx2"/>
                </a:solidFill>
              </a:rPr>
              <a:t>съгласно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промените</a:t>
            </a:r>
            <a:r>
              <a:rPr lang="ru-RU" dirty="0">
                <a:solidFill>
                  <a:schemeClr val="tx2"/>
                </a:solidFill>
              </a:rPr>
              <a:t> в </a:t>
            </a:r>
            <a:r>
              <a:rPr lang="en-US" dirty="0">
                <a:solidFill>
                  <a:schemeClr val="tx2"/>
                </a:solidFill>
              </a:rPr>
              <a:t>ICS2 </a:t>
            </a:r>
            <a:r>
              <a:rPr lang="bg-BG" dirty="0">
                <a:solidFill>
                  <a:schemeClr val="tx2"/>
                </a:solidFill>
              </a:rPr>
              <a:t>е планирано за периода</a:t>
            </a:r>
            <a:r>
              <a:rPr lang="en-US" dirty="0">
                <a:solidFill>
                  <a:schemeClr val="tx2"/>
                </a:solidFill>
              </a:rPr>
              <a:t> 21-28</a:t>
            </a:r>
            <a:r>
              <a:rPr lang="bg-BG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02</a:t>
            </a:r>
            <a:r>
              <a:rPr lang="bg-BG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2023 </a:t>
            </a:r>
            <a:r>
              <a:rPr lang="bg-BG" dirty="0">
                <a:solidFill>
                  <a:schemeClr val="tx2"/>
                </a:solidFill>
              </a:rPr>
              <a:t>г.</a:t>
            </a:r>
          </a:p>
          <a:p>
            <a:pPr indent="-457200" algn="just">
              <a:spcAft>
                <a:spcPts val="600"/>
              </a:spcAft>
              <a:buFontTx/>
              <a:buChar char="-"/>
              <a:tabLst>
                <a:tab pos="-457200" algn="l"/>
              </a:tabLst>
            </a:pPr>
            <a:r>
              <a:rPr lang="ru-RU" dirty="0">
                <a:solidFill>
                  <a:schemeClr val="tx2"/>
                </a:solidFill>
              </a:rPr>
              <a:t>Обучение за потребители и </a:t>
            </a:r>
            <a:r>
              <a:rPr lang="ru-RU" dirty="0" err="1">
                <a:solidFill>
                  <a:schemeClr val="tx2"/>
                </a:solidFill>
              </a:rPr>
              <a:t>администратори</a:t>
            </a:r>
            <a:r>
              <a:rPr lang="ru-RU" dirty="0">
                <a:solidFill>
                  <a:schemeClr val="tx2"/>
                </a:solidFill>
              </a:rPr>
              <a:t> за МАР </a:t>
            </a:r>
            <a:r>
              <a:rPr lang="ru-RU" dirty="0" err="1">
                <a:solidFill>
                  <a:schemeClr val="tx2"/>
                </a:solidFill>
              </a:rPr>
              <a:t>съгласно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промените</a:t>
            </a:r>
            <a:r>
              <a:rPr lang="ru-RU" dirty="0">
                <a:solidFill>
                  <a:schemeClr val="tx2"/>
                </a:solidFill>
              </a:rPr>
              <a:t> в </a:t>
            </a:r>
            <a:r>
              <a:rPr lang="ru-RU" dirty="0" smtClean="0">
                <a:solidFill>
                  <a:schemeClr val="tx2"/>
                </a:solidFill>
              </a:rPr>
              <a:t>МАСИ и МИСТ2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bg-BG" dirty="0">
                <a:solidFill>
                  <a:schemeClr val="tx2"/>
                </a:solidFill>
              </a:rPr>
              <a:t>е планирано за периода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2</a:t>
            </a:r>
            <a:r>
              <a:rPr lang="bg-BG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-28</a:t>
            </a:r>
            <a:r>
              <a:rPr lang="bg-BG" dirty="0">
                <a:solidFill>
                  <a:schemeClr val="tx2"/>
                </a:solidFill>
              </a:rPr>
              <a:t>.</a:t>
            </a:r>
            <a:r>
              <a:rPr lang="en-US" dirty="0" smtClean="0">
                <a:solidFill>
                  <a:schemeClr val="tx2"/>
                </a:solidFill>
              </a:rPr>
              <a:t>0</a:t>
            </a:r>
            <a:r>
              <a:rPr lang="bg-BG" dirty="0" smtClean="0">
                <a:solidFill>
                  <a:schemeClr val="tx2"/>
                </a:solidFill>
              </a:rPr>
              <a:t>8.</a:t>
            </a:r>
            <a:r>
              <a:rPr lang="en-US" dirty="0">
                <a:solidFill>
                  <a:schemeClr val="tx2"/>
                </a:solidFill>
              </a:rPr>
              <a:t>2023 </a:t>
            </a:r>
            <a:r>
              <a:rPr lang="bg-BG" dirty="0">
                <a:solidFill>
                  <a:schemeClr val="tx2"/>
                </a:solidFill>
              </a:rPr>
              <a:t>г.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654</Words>
  <Application>Microsoft Office PowerPoint</Application>
  <PresentationFormat>On-screen Show (4:3)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тема</vt:lpstr>
      <vt:lpstr>Дейност 1</vt:lpstr>
      <vt:lpstr>Дейност 1, ОП 2 – дейности</vt:lpstr>
      <vt:lpstr>Дейност 1, ОП 2 – дейности</vt:lpstr>
      <vt:lpstr>Дейност 1, ОП 2 – напредък</vt:lpstr>
      <vt:lpstr>Дейност 1, ОП 2 – напредък</vt:lpstr>
      <vt:lpstr>Дейност 1, ОП 2 – напредък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83</cp:revision>
  <dcterms:created xsi:type="dcterms:W3CDTF">2020-05-12T09:06:58Z</dcterms:created>
  <dcterms:modified xsi:type="dcterms:W3CDTF">2022-11-03T11:03:10Z</dcterms:modified>
</cp:coreProperties>
</file>