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57" r:id="rId4"/>
    <p:sldId id="264" r:id="rId5"/>
    <p:sldId id="275" r:id="rId6"/>
    <p:sldId id="270" r:id="rId7"/>
    <p:sldId id="276" r:id="rId8"/>
    <p:sldId id="266" r:id="rId9"/>
    <p:sldId id="273" r:id="rId10"/>
    <p:sldId id="271" r:id="rId11"/>
    <p:sldId id="274" r:id="rId12"/>
    <p:sldId id="272" r:id="rId13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24F47-FB12-4258-B6AE-5B6801BB4CFD}" type="datetimeFigureOut">
              <a:rPr lang="en-US" smtClean="0"/>
              <a:t>02-Nov-22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30696-B16E-4305-8D6A-CB19D30E5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92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30696-B16E-4305-8D6A-CB19D30E56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300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122971" y="2602632"/>
            <a:ext cx="6624736" cy="4005064"/>
          </a:xfrm>
        </p:spPr>
        <p:txBody>
          <a:bodyPr>
            <a:noAutofit/>
          </a:bodyPr>
          <a:lstStyle/>
          <a:p>
            <a:pPr algn="just"/>
            <a:r>
              <a:rPr lang="bg-BG" sz="1900" dirty="0" smtClean="0">
                <a:solidFill>
                  <a:schemeClr val="tx2"/>
                </a:solidFill>
              </a:rPr>
              <a:t>„</a:t>
            </a:r>
            <a:r>
              <a:rPr lang="bg-BG" sz="1900" dirty="0">
                <a:solidFill>
                  <a:schemeClr val="tx2"/>
                </a:solidFill>
              </a:rPr>
              <a:t>Развитие и въвеждане на Институционална архитектура на АМ по отношение на  </a:t>
            </a:r>
            <a:r>
              <a:rPr lang="bg-BG" sz="1900" dirty="0" smtClean="0">
                <a:solidFill>
                  <a:schemeClr val="tx2"/>
                </a:solidFill>
              </a:rPr>
              <a:t>„Склад от данни на АМ и справки в информационната платформа </a:t>
            </a:r>
            <a:r>
              <a:rPr lang="en-US" sz="1900" dirty="0" err="1" smtClean="0">
                <a:solidFill>
                  <a:schemeClr val="tx2"/>
                </a:solidFill>
              </a:rPr>
              <a:t>Cognos</a:t>
            </a:r>
            <a:r>
              <a:rPr lang="bg-BG" sz="1900" dirty="0" smtClean="0">
                <a:solidFill>
                  <a:schemeClr val="tx2"/>
                </a:solidFill>
              </a:rPr>
              <a:t>“</a:t>
            </a:r>
            <a:r>
              <a:rPr lang="en-US" sz="1900" dirty="0" smtClean="0">
                <a:solidFill>
                  <a:schemeClr val="tx2"/>
                </a:solidFill>
              </a:rPr>
              <a:t> (Data Warehouse/</a:t>
            </a:r>
            <a:r>
              <a:rPr lang="en-US" sz="1900" dirty="0" err="1" smtClean="0">
                <a:solidFill>
                  <a:schemeClr val="tx2"/>
                </a:solidFill>
              </a:rPr>
              <a:t>Cognos</a:t>
            </a:r>
            <a:r>
              <a:rPr lang="en-US" sz="1900" dirty="0" smtClean="0">
                <a:solidFill>
                  <a:schemeClr val="tx2"/>
                </a:solidFill>
              </a:rPr>
              <a:t>) </a:t>
            </a:r>
            <a:r>
              <a:rPr lang="bg-BG" sz="1900" dirty="0" smtClean="0">
                <a:solidFill>
                  <a:schemeClr val="tx2"/>
                </a:solidFill>
              </a:rPr>
              <a:t>и Модул „Анализ на риска“ (МАР) върху </a:t>
            </a:r>
            <a:r>
              <a:rPr lang="bg-BG" sz="1900" dirty="0" err="1" smtClean="0">
                <a:solidFill>
                  <a:schemeClr val="tx2"/>
                </a:solidFill>
              </a:rPr>
              <a:t>Cloud</a:t>
            </a:r>
            <a:r>
              <a:rPr lang="bg-BG" sz="1900" dirty="0" smtClean="0">
                <a:solidFill>
                  <a:schemeClr val="tx2"/>
                </a:solidFill>
              </a:rPr>
              <a:t> архитектура, както и надграждане </a:t>
            </a:r>
            <a:r>
              <a:rPr lang="bg-BG" sz="1900" dirty="0">
                <a:solidFill>
                  <a:schemeClr val="tx2"/>
                </a:solidFill>
              </a:rPr>
              <a:t>на </a:t>
            </a:r>
            <a:r>
              <a:rPr lang="bg-BG" sz="1900" dirty="0" smtClean="0">
                <a:solidFill>
                  <a:schemeClr val="tx2"/>
                </a:solidFill>
              </a:rPr>
              <a:t>„Система за предоставяне на информация за управленски цели от митнически документи“ (МИС3А) и „Система за управление на Интегрирана Тарифа /</a:t>
            </a:r>
            <a:r>
              <a:rPr lang="en-US" sz="1900" dirty="0" smtClean="0">
                <a:solidFill>
                  <a:schemeClr val="tx2"/>
                </a:solidFill>
              </a:rPr>
              <a:t> Integrated Tariff Management System</a:t>
            </a:r>
            <a:r>
              <a:rPr lang="bg-BG" sz="1900" dirty="0" smtClean="0">
                <a:solidFill>
                  <a:schemeClr val="tx2"/>
                </a:solidFill>
              </a:rPr>
              <a:t>“</a:t>
            </a:r>
            <a:r>
              <a:rPr lang="en-US" sz="1900" dirty="0" smtClean="0">
                <a:solidFill>
                  <a:schemeClr val="tx2"/>
                </a:solidFill>
              </a:rPr>
              <a:t> (</a:t>
            </a:r>
            <a:r>
              <a:rPr lang="bg-BG" sz="1900" dirty="0" smtClean="0">
                <a:solidFill>
                  <a:schemeClr val="tx2"/>
                </a:solidFill>
              </a:rPr>
              <a:t>СУИТ/</a:t>
            </a:r>
            <a:r>
              <a:rPr lang="en-US" sz="1900" dirty="0" smtClean="0">
                <a:solidFill>
                  <a:schemeClr val="tx2"/>
                </a:solidFill>
              </a:rPr>
              <a:t>ITMS)</a:t>
            </a:r>
            <a:r>
              <a:rPr lang="bg-BG" sz="1900" dirty="0" smtClean="0">
                <a:solidFill>
                  <a:schemeClr val="tx2"/>
                </a:solidFill>
              </a:rPr>
              <a:t> – модул „Калкулатор на Тарик“ и „Система за тарифни квоти“ (</a:t>
            </a:r>
            <a:r>
              <a:rPr lang="en-US" sz="1900" dirty="0" smtClean="0">
                <a:solidFill>
                  <a:schemeClr val="tx2"/>
                </a:solidFill>
              </a:rPr>
              <a:t>TQS) – </a:t>
            </a:r>
            <a:r>
              <a:rPr lang="bg-BG" sz="1900" dirty="0" smtClean="0">
                <a:solidFill>
                  <a:schemeClr val="tx2"/>
                </a:solidFill>
              </a:rPr>
              <a:t>отразяване на промените, произтичащи от привеждане на МИСВ в съответствие с ревизираното Приложение Б (</a:t>
            </a:r>
            <a:r>
              <a:rPr lang="en-US" sz="1900" dirty="0" smtClean="0">
                <a:solidFill>
                  <a:schemeClr val="tx2"/>
                </a:solidFill>
              </a:rPr>
              <a:t>2.10. UCC National import systems upgrade – adjustment to revised Annex B)</a:t>
            </a:r>
            <a:r>
              <a:rPr lang="bg-BG" sz="1900" dirty="0" smtClean="0">
                <a:solidFill>
                  <a:schemeClr val="tx2"/>
                </a:solidFill>
              </a:rPr>
              <a:t>“</a:t>
            </a:r>
            <a:endParaRPr lang="bg-BG" sz="1900" dirty="0">
              <a:solidFill>
                <a:schemeClr val="tx2"/>
              </a:solidFill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4446" y="2636912"/>
            <a:ext cx="208823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Нели Димитрова, Агенция „Митници“, координатор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44208" y="1484784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3600" b="1" dirty="0">
                <a:solidFill>
                  <a:schemeClr val="tx2"/>
                </a:solidFill>
              </a:rPr>
              <a:t>Дейност </a:t>
            </a:r>
            <a:r>
              <a:rPr lang="en-US" sz="3600" b="1" dirty="0" smtClean="0">
                <a:solidFill>
                  <a:schemeClr val="tx2"/>
                </a:solidFill>
              </a:rPr>
              <a:t>7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2204864"/>
            <a:ext cx="6408712" cy="3456384"/>
          </a:xfrm>
        </p:spPr>
        <p:txBody>
          <a:bodyPr>
            <a:noAutofit/>
          </a:bodyPr>
          <a:lstStyle/>
          <a:p>
            <a:pPr algn="just">
              <a:tabLst>
                <a:tab pos="360363" algn="l"/>
              </a:tabLst>
            </a:pPr>
            <a:r>
              <a:rPr lang="bg-BG" sz="1600" b="1" dirty="0" smtClean="0">
                <a:solidFill>
                  <a:schemeClr val="tx2"/>
                </a:solidFill>
              </a:rPr>
              <a:t>Основна </a:t>
            </a:r>
            <a:r>
              <a:rPr lang="bg-BG" sz="1600" b="1" dirty="0">
                <a:solidFill>
                  <a:schemeClr val="tx2"/>
                </a:solidFill>
              </a:rPr>
              <a:t>дейност </a:t>
            </a:r>
            <a:r>
              <a:rPr lang="bg-BG" sz="1600" b="1" dirty="0" smtClean="0">
                <a:solidFill>
                  <a:schemeClr val="tx2"/>
                </a:solidFill>
              </a:rPr>
              <a:t>3: </a:t>
            </a:r>
            <a:r>
              <a:rPr lang="ru-RU" sz="1600" dirty="0" err="1" smtClean="0">
                <a:solidFill>
                  <a:schemeClr val="tx2"/>
                </a:solidFill>
              </a:rPr>
              <a:t>Надградени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„Система за </a:t>
            </a:r>
            <a:r>
              <a:rPr lang="ru-RU" sz="1600" dirty="0" err="1">
                <a:solidFill>
                  <a:schemeClr val="tx2"/>
                </a:solidFill>
              </a:rPr>
              <a:t>предоставяне</a:t>
            </a:r>
            <a:r>
              <a:rPr lang="ru-RU" sz="1600" dirty="0">
                <a:solidFill>
                  <a:schemeClr val="tx2"/>
                </a:solidFill>
              </a:rPr>
              <a:t> на информация за </a:t>
            </a:r>
            <a:r>
              <a:rPr lang="ru-RU" sz="1600" dirty="0" err="1">
                <a:solidFill>
                  <a:schemeClr val="tx2"/>
                </a:solidFill>
              </a:rPr>
              <a:t>управленски</a:t>
            </a:r>
            <a:r>
              <a:rPr lang="ru-RU" sz="1600" dirty="0">
                <a:solidFill>
                  <a:schemeClr val="tx2"/>
                </a:solidFill>
              </a:rPr>
              <a:t> цели от </a:t>
            </a:r>
            <a:r>
              <a:rPr lang="ru-RU" sz="1600" dirty="0" err="1">
                <a:solidFill>
                  <a:schemeClr val="tx2"/>
                </a:solidFill>
              </a:rPr>
              <a:t>митнически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документи</a:t>
            </a:r>
            <a:r>
              <a:rPr lang="ru-RU" sz="1600" dirty="0">
                <a:solidFill>
                  <a:schemeClr val="tx2"/>
                </a:solidFill>
              </a:rPr>
              <a:t>“ (МИСЗА) и „Система за управление на </a:t>
            </a:r>
            <a:r>
              <a:rPr lang="ru-RU" sz="1600" dirty="0" err="1">
                <a:solidFill>
                  <a:schemeClr val="tx2"/>
                </a:solidFill>
              </a:rPr>
              <a:t>Интегрирана</a:t>
            </a:r>
            <a:r>
              <a:rPr lang="ru-RU" sz="1600" dirty="0">
                <a:solidFill>
                  <a:schemeClr val="tx2"/>
                </a:solidFill>
              </a:rPr>
              <a:t> Тарифа / Integrated Tariff Management System“ (СУИТ/ITMS) - </a:t>
            </a:r>
            <a:r>
              <a:rPr lang="ru-RU" sz="1600" dirty="0" err="1">
                <a:solidFill>
                  <a:schemeClr val="tx2"/>
                </a:solidFill>
              </a:rPr>
              <a:t>Модул</a:t>
            </a:r>
            <a:r>
              <a:rPr lang="ru-RU" sz="1600" dirty="0">
                <a:solidFill>
                  <a:schemeClr val="tx2"/>
                </a:solidFill>
              </a:rPr>
              <a:t> „</a:t>
            </a:r>
            <a:r>
              <a:rPr lang="ru-RU" sz="1600" dirty="0" err="1">
                <a:solidFill>
                  <a:schemeClr val="tx2"/>
                </a:solidFill>
              </a:rPr>
              <a:t>Калкулатор</a:t>
            </a:r>
            <a:r>
              <a:rPr lang="ru-RU" sz="1600" dirty="0">
                <a:solidFill>
                  <a:schemeClr val="tx2"/>
                </a:solidFill>
              </a:rPr>
              <a:t> на </a:t>
            </a:r>
            <a:r>
              <a:rPr lang="ru-RU" sz="1600" dirty="0" err="1">
                <a:solidFill>
                  <a:schemeClr val="tx2"/>
                </a:solidFill>
              </a:rPr>
              <a:t>Тарик</a:t>
            </a:r>
            <a:r>
              <a:rPr lang="ru-RU" sz="1600" dirty="0">
                <a:solidFill>
                  <a:schemeClr val="tx2"/>
                </a:solidFill>
              </a:rPr>
              <a:t>“ и „Система за </a:t>
            </a:r>
            <a:r>
              <a:rPr lang="ru-RU" sz="1600" dirty="0" err="1">
                <a:solidFill>
                  <a:schemeClr val="tx2"/>
                </a:solidFill>
              </a:rPr>
              <a:t>тарифни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квоти</a:t>
            </a:r>
            <a:r>
              <a:rPr lang="ru-RU" sz="1600" dirty="0">
                <a:solidFill>
                  <a:schemeClr val="tx2"/>
                </a:solidFill>
              </a:rPr>
              <a:t>“ (TQS) – </a:t>
            </a:r>
            <a:r>
              <a:rPr lang="ru-RU" sz="1600" dirty="0" err="1">
                <a:solidFill>
                  <a:schemeClr val="tx2"/>
                </a:solidFill>
              </a:rPr>
              <a:t>отразяване</a:t>
            </a:r>
            <a:r>
              <a:rPr lang="ru-RU" sz="1600" dirty="0">
                <a:solidFill>
                  <a:schemeClr val="tx2"/>
                </a:solidFill>
              </a:rPr>
              <a:t> на </a:t>
            </a:r>
            <a:r>
              <a:rPr lang="ru-RU" sz="1600" dirty="0" err="1">
                <a:solidFill>
                  <a:schemeClr val="tx2"/>
                </a:solidFill>
              </a:rPr>
              <a:t>промените</a:t>
            </a:r>
            <a:r>
              <a:rPr lang="ru-RU" sz="1600" dirty="0">
                <a:solidFill>
                  <a:schemeClr val="tx2"/>
                </a:solidFill>
              </a:rPr>
              <a:t>, </a:t>
            </a:r>
            <a:r>
              <a:rPr lang="ru-RU" sz="1600" dirty="0" err="1">
                <a:solidFill>
                  <a:schemeClr val="tx2"/>
                </a:solidFill>
              </a:rPr>
              <a:t>произтичащи</a:t>
            </a:r>
            <a:r>
              <a:rPr lang="ru-RU" sz="1600" dirty="0">
                <a:solidFill>
                  <a:schemeClr val="tx2"/>
                </a:solidFill>
              </a:rPr>
              <a:t> от </a:t>
            </a:r>
            <a:r>
              <a:rPr lang="ru-RU" sz="1600" dirty="0" err="1">
                <a:solidFill>
                  <a:schemeClr val="tx2"/>
                </a:solidFill>
              </a:rPr>
              <a:t>привеждане</a:t>
            </a:r>
            <a:r>
              <a:rPr lang="ru-RU" sz="1600" dirty="0">
                <a:solidFill>
                  <a:schemeClr val="tx2"/>
                </a:solidFill>
              </a:rPr>
              <a:t> на МИСВ в </a:t>
            </a:r>
            <a:r>
              <a:rPr lang="ru-RU" sz="1600" dirty="0" err="1">
                <a:solidFill>
                  <a:schemeClr val="tx2"/>
                </a:solidFill>
              </a:rPr>
              <a:t>съответствие</a:t>
            </a:r>
            <a:r>
              <a:rPr lang="ru-RU" sz="1600" dirty="0">
                <a:solidFill>
                  <a:schemeClr val="tx2"/>
                </a:solidFill>
              </a:rPr>
              <a:t> с </a:t>
            </a:r>
            <a:r>
              <a:rPr lang="ru-RU" sz="1600" dirty="0" err="1">
                <a:solidFill>
                  <a:schemeClr val="tx2"/>
                </a:solidFill>
              </a:rPr>
              <a:t>ревизираното</a:t>
            </a:r>
            <a:r>
              <a:rPr lang="ru-RU" sz="1600" dirty="0">
                <a:solidFill>
                  <a:schemeClr val="tx2"/>
                </a:solidFill>
              </a:rPr>
              <a:t> Приложение Б (2.10. UCC </a:t>
            </a:r>
            <a:r>
              <a:rPr lang="ru-RU" sz="1600" dirty="0" err="1">
                <a:solidFill>
                  <a:schemeClr val="tx2"/>
                </a:solidFill>
              </a:rPr>
              <a:t>National</a:t>
            </a:r>
            <a:r>
              <a:rPr lang="ru-RU" sz="1600" dirty="0">
                <a:solidFill>
                  <a:schemeClr val="tx2"/>
                </a:solidFill>
              </a:rPr>
              <a:t> import systems upgrade – adjustment to revised Annex B) чрез: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600" dirty="0" err="1" smtClean="0">
                <a:solidFill>
                  <a:schemeClr val="tx2"/>
                </a:solidFill>
              </a:rPr>
              <a:t>Надградена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и внедрена 1 </a:t>
            </a:r>
            <a:r>
              <a:rPr lang="ru-RU" sz="1600" dirty="0" err="1">
                <a:solidFill>
                  <a:schemeClr val="tx2"/>
                </a:solidFill>
              </a:rPr>
              <a:t>бр</a:t>
            </a:r>
            <a:r>
              <a:rPr lang="ru-RU" sz="1600" dirty="0">
                <a:solidFill>
                  <a:schemeClr val="tx2"/>
                </a:solidFill>
              </a:rPr>
              <a:t>. “Система за </a:t>
            </a:r>
            <a:r>
              <a:rPr lang="ru-RU" sz="1600" dirty="0" err="1">
                <a:solidFill>
                  <a:schemeClr val="tx2"/>
                </a:solidFill>
              </a:rPr>
              <a:t>предоставяне</a:t>
            </a:r>
            <a:r>
              <a:rPr lang="ru-RU" sz="1600" dirty="0">
                <a:solidFill>
                  <a:schemeClr val="tx2"/>
                </a:solidFill>
              </a:rPr>
              <a:t> на информация за </a:t>
            </a:r>
            <a:r>
              <a:rPr lang="ru-RU" sz="1600" dirty="0" err="1">
                <a:solidFill>
                  <a:schemeClr val="tx2"/>
                </a:solidFill>
              </a:rPr>
              <a:t>управленски</a:t>
            </a:r>
            <a:r>
              <a:rPr lang="ru-RU" sz="1600" dirty="0">
                <a:solidFill>
                  <a:schemeClr val="tx2"/>
                </a:solidFill>
              </a:rPr>
              <a:t> цели от </a:t>
            </a:r>
            <a:r>
              <a:rPr lang="ru-RU" sz="1600" dirty="0" err="1">
                <a:solidFill>
                  <a:schemeClr val="tx2"/>
                </a:solidFill>
              </a:rPr>
              <a:t>митнически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документи</a:t>
            </a:r>
            <a:r>
              <a:rPr lang="ru-RU" sz="1600" dirty="0">
                <a:solidFill>
                  <a:schemeClr val="tx2"/>
                </a:solidFill>
              </a:rPr>
              <a:t>“ (МИСЗА) – </a:t>
            </a:r>
            <a:r>
              <a:rPr lang="ru-RU" sz="1600" dirty="0" err="1">
                <a:solidFill>
                  <a:schemeClr val="tx2"/>
                </a:solidFill>
              </a:rPr>
              <a:t>отразяване</a:t>
            </a:r>
            <a:r>
              <a:rPr lang="ru-RU" sz="1600" dirty="0">
                <a:solidFill>
                  <a:schemeClr val="tx2"/>
                </a:solidFill>
              </a:rPr>
              <a:t> на </a:t>
            </a:r>
            <a:r>
              <a:rPr lang="ru-RU" sz="1600" dirty="0" err="1">
                <a:solidFill>
                  <a:schemeClr val="tx2"/>
                </a:solidFill>
              </a:rPr>
              <a:t>промените</a:t>
            </a:r>
            <a:r>
              <a:rPr lang="ru-RU" sz="1600" dirty="0">
                <a:solidFill>
                  <a:schemeClr val="tx2"/>
                </a:solidFill>
              </a:rPr>
              <a:t>, </a:t>
            </a:r>
            <a:r>
              <a:rPr lang="ru-RU" sz="1600" dirty="0" err="1">
                <a:solidFill>
                  <a:schemeClr val="tx2"/>
                </a:solidFill>
              </a:rPr>
              <a:t>произтичащи</a:t>
            </a:r>
            <a:r>
              <a:rPr lang="ru-RU" sz="1600" dirty="0">
                <a:solidFill>
                  <a:schemeClr val="tx2"/>
                </a:solidFill>
              </a:rPr>
              <a:t> от </a:t>
            </a:r>
            <a:r>
              <a:rPr lang="ru-RU" sz="1600" dirty="0" err="1">
                <a:solidFill>
                  <a:schemeClr val="tx2"/>
                </a:solidFill>
              </a:rPr>
              <a:t>привеждане</a:t>
            </a:r>
            <a:r>
              <a:rPr lang="ru-RU" sz="1600" dirty="0">
                <a:solidFill>
                  <a:schemeClr val="tx2"/>
                </a:solidFill>
              </a:rPr>
              <a:t> на МИСВ в </a:t>
            </a:r>
            <a:r>
              <a:rPr lang="ru-RU" sz="1600" dirty="0" err="1">
                <a:solidFill>
                  <a:schemeClr val="tx2"/>
                </a:solidFill>
              </a:rPr>
              <a:t>съответствие</a:t>
            </a:r>
            <a:r>
              <a:rPr lang="ru-RU" sz="1600" dirty="0">
                <a:solidFill>
                  <a:schemeClr val="tx2"/>
                </a:solidFill>
              </a:rPr>
              <a:t> с </a:t>
            </a:r>
            <a:r>
              <a:rPr lang="ru-RU" sz="1600" dirty="0" err="1">
                <a:solidFill>
                  <a:schemeClr val="tx2"/>
                </a:solidFill>
              </a:rPr>
              <a:t>ревизираното</a:t>
            </a:r>
            <a:r>
              <a:rPr lang="ru-RU" sz="1600" dirty="0">
                <a:solidFill>
                  <a:schemeClr val="tx2"/>
                </a:solidFill>
              </a:rPr>
              <a:t> Приложение Б на ДР и </a:t>
            </a:r>
            <a:r>
              <a:rPr lang="ru-RU" sz="1600" dirty="0" smtClean="0">
                <a:solidFill>
                  <a:schemeClr val="tx2"/>
                </a:solidFill>
              </a:rPr>
              <a:t>РИ;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600" dirty="0" err="1" smtClean="0">
                <a:solidFill>
                  <a:schemeClr val="tx2"/>
                </a:solidFill>
              </a:rPr>
              <a:t>Надградена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и внедрена 1 </a:t>
            </a:r>
            <a:r>
              <a:rPr lang="ru-RU" sz="1600" dirty="0" err="1">
                <a:solidFill>
                  <a:schemeClr val="tx2"/>
                </a:solidFill>
              </a:rPr>
              <a:t>бр</a:t>
            </a:r>
            <a:r>
              <a:rPr lang="ru-RU" sz="1600" dirty="0">
                <a:solidFill>
                  <a:schemeClr val="tx2"/>
                </a:solidFill>
              </a:rPr>
              <a:t>. „Система за управление на </a:t>
            </a:r>
            <a:r>
              <a:rPr lang="ru-RU" sz="1600" dirty="0" err="1">
                <a:solidFill>
                  <a:schemeClr val="tx2"/>
                </a:solidFill>
              </a:rPr>
              <a:t>Интегрирана</a:t>
            </a:r>
            <a:r>
              <a:rPr lang="ru-RU" sz="1600" dirty="0">
                <a:solidFill>
                  <a:schemeClr val="tx2"/>
                </a:solidFill>
              </a:rPr>
              <a:t> Тарифа“ / Integrated Tariff Management System - СУИТ (ITMS) - </a:t>
            </a:r>
            <a:r>
              <a:rPr lang="ru-RU" sz="1600" dirty="0" err="1">
                <a:solidFill>
                  <a:schemeClr val="tx2"/>
                </a:solidFill>
              </a:rPr>
              <a:t>модул</a:t>
            </a:r>
            <a:r>
              <a:rPr lang="ru-RU" sz="1600" dirty="0">
                <a:solidFill>
                  <a:schemeClr val="tx2"/>
                </a:solidFill>
              </a:rPr>
              <a:t> „</a:t>
            </a:r>
            <a:r>
              <a:rPr lang="ru-RU" sz="1600" dirty="0" err="1">
                <a:solidFill>
                  <a:schemeClr val="tx2"/>
                </a:solidFill>
              </a:rPr>
              <a:t>Калкулатор</a:t>
            </a:r>
            <a:r>
              <a:rPr lang="ru-RU" sz="1600" dirty="0">
                <a:solidFill>
                  <a:schemeClr val="tx2"/>
                </a:solidFill>
              </a:rPr>
              <a:t> на ТАРИК“ и „Система за </a:t>
            </a:r>
            <a:r>
              <a:rPr lang="ru-RU" sz="1600" dirty="0" err="1">
                <a:solidFill>
                  <a:schemeClr val="tx2"/>
                </a:solidFill>
              </a:rPr>
              <a:t>Тарифни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Квоти</a:t>
            </a:r>
            <a:r>
              <a:rPr lang="ru-RU" sz="1600" dirty="0">
                <a:solidFill>
                  <a:schemeClr val="tx2"/>
                </a:solidFill>
              </a:rPr>
              <a:t>“ (TQS) – </a:t>
            </a:r>
            <a:r>
              <a:rPr lang="ru-RU" sz="1600" dirty="0" err="1">
                <a:solidFill>
                  <a:schemeClr val="tx2"/>
                </a:solidFill>
              </a:rPr>
              <a:t>отразяване</a:t>
            </a:r>
            <a:r>
              <a:rPr lang="ru-RU" sz="1600" dirty="0">
                <a:solidFill>
                  <a:schemeClr val="tx2"/>
                </a:solidFill>
              </a:rPr>
              <a:t> на </a:t>
            </a:r>
            <a:r>
              <a:rPr lang="ru-RU" sz="1600" dirty="0" err="1">
                <a:solidFill>
                  <a:schemeClr val="tx2"/>
                </a:solidFill>
              </a:rPr>
              <a:t>промените</a:t>
            </a:r>
            <a:r>
              <a:rPr lang="ru-RU" sz="1600" dirty="0">
                <a:solidFill>
                  <a:schemeClr val="tx2"/>
                </a:solidFill>
              </a:rPr>
              <a:t>, </a:t>
            </a:r>
            <a:r>
              <a:rPr lang="ru-RU" sz="1600" dirty="0" err="1">
                <a:solidFill>
                  <a:schemeClr val="tx2"/>
                </a:solidFill>
              </a:rPr>
              <a:t>произтичащи</a:t>
            </a:r>
            <a:r>
              <a:rPr lang="ru-RU" sz="1600" dirty="0">
                <a:solidFill>
                  <a:schemeClr val="tx2"/>
                </a:solidFill>
              </a:rPr>
              <a:t> от </a:t>
            </a:r>
            <a:r>
              <a:rPr lang="ru-RU" sz="1600" dirty="0" err="1">
                <a:solidFill>
                  <a:schemeClr val="tx2"/>
                </a:solidFill>
              </a:rPr>
              <a:t>привеждане</a:t>
            </a:r>
            <a:r>
              <a:rPr lang="ru-RU" sz="1600" dirty="0">
                <a:solidFill>
                  <a:schemeClr val="tx2"/>
                </a:solidFill>
              </a:rPr>
              <a:t> на МИСВ в </a:t>
            </a:r>
            <a:r>
              <a:rPr lang="ru-RU" sz="1600" dirty="0" err="1">
                <a:solidFill>
                  <a:schemeClr val="tx2"/>
                </a:solidFill>
              </a:rPr>
              <a:t>съответствие</a:t>
            </a:r>
            <a:r>
              <a:rPr lang="ru-RU" sz="1600" dirty="0">
                <a:solidFill>
                  <a:schemeClr val="tx2"/>
                </a:solidFill>
              </a:rPr>
              <a:t> с </a:t>
            </a:r>
            <a:r>
              <a:rPr lang="ru-RU" sz="1600" dirty="0" err="1">
                <a:solidFill>
                  <a:schemeClr val="tx2"/>
                </a:solidFill>
              </a:rPr>
              <a:t>ревизираното</a:t>
            </a:r>
            <a:r>
              <a:rPr lang="ru-RU" sz="1600" dirty="0">
                <a:solidFill>
                  <a:schemeClr val="tx2"/>
                </a:solidFill>
              </a:rPr>
              <a:t> Приложение Б на ДР и РИ.</a:t>
            </a:r>
          </a:p>
          <a:p>
            <a:pPr algn="just">
              <a:tabLst>
                <a:tab pos="360363" algn="l"/>
              </a:tabLst>
            </a:pPr>
            <a:endParaRPr lang="bg-BG" sz="16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364088" y="1124744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Д7 – очаквани резултати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26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872" y="3429000"/>
            <a:ext cx="4834880" cy="2188840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just">
              <a:buNone/>
              <a:tabLst>
                <a:tab pos="360363" algn="l"/>
              </a:tabLst>
            </a:pPr>
            <a:endParaRPr lang="ru-RU" sz="1600" b="1" dirty="0">
              <a:solidFill>
                <a:schemeClr val="tx2"/>
              </a:solidFill>
            </a:endParaRPr>
          </a:p>
          <a:p>
            <a:pPr marL="0" indent="0" algn="just">
              <a:buNone/>
              <a:tabLst>
                <a:tab pos="360363" algn="l"/>
              </a:tabLst>
            </a:pPr>
            <a:r>
              <a:rPr lang="ru-RU" sz="1600" b="1" dirty="0" err="1">
                <a:solidFill>
                  <a:schemeClr val="tx2"/>
                </a:solidFill>
              </a:rPr>
              <a:t>Основна</a:t>
            </a:r>
            <a:r>
              <a:rPr lang="ru-RU" sz="1600" b="1" dirty="0">
                <a:solidFill>
                  <a:schemeClr val="tx2"/>
                </a:solidFill>
              </a:rPr>
              <a:t> </a:t>
            </a:r>
            <a:r>
              <a:rPr lang="ru-RU" sz="1600" b="1" dirty="0" err="1">
                <a:solidFill>
                  <a:schemeClr val="tx2"/>
                </a:solidFill>
              </a:rPr>
              <a:t>дейност</a:t>
            </a:r>
            <a:r>
              <a:rPr lang="ru-RU" sz="1600" b="1" dirty="0">
                <a:solidFill>
                  <a:schemeClr val="tx2"/>
                </a:solidFill>
              </a:rPr>
              <a:t> 4: </a:t>
            </a:r>
          </a:p>
          <a:p>
            <a:pPr marL="0" indent="0" algn="just">
              <a:buNone/>
              <a:tabLst>
                <a:tab pos="360363" algn="l"/>
              </a:tabLst>
            </a:pPr>
            <a:r>
              <a:rPr lang="ru-RU" sz="1600" dirty="0" err="1" smtClean="0">
                <a:solidFill>
                  <a:schemeClr val="tx2"/>
                </a:solidFill>
              </a:rPr>
              <a:t>Обучени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35 служители на </a:t>
            </a:r>
            <a:r>
              <a:rPr lang="ru-RU" sz="1600" dirty="0" smtClean="0">
                <a:solidFill>
                  <a:schemeClr val="tx2"/>
                </a:solidFill>
              </a:rPr>
              <a:t>АМ за </a:t>
            </a:r>
            <a:r>
              <a:rPr lang="ru-RU" sz="1600" dirty="0">
                <a:solidFill>
                  <a:schemeClr val="tx2"/>
                </a:solidFill>
              </a:rPr>
              <a:t>работа с </a:t>
            </a:r>
            <a:r>
              <a:rPr lang="ru-RU" sz="1600" dirty="0" err="1">
                <a:solidFill>
                  <a:schemeClr val="tx2"/>
                </a:solidFill>
              </a:rPr>
              <a:t>реализираните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функционалности</a:t>
            </a:r>
            <a:r>
              <a:rPr lang="ru-RU" sz="1600" dirty="0">
                <a:solidFill>
                  <a:schemeClr val="tx2"/>
                </a:solidFill>
              </a:rPr>
              <a:t> по </a:t>
            </a:r>
            <a:r>
              <a:rPr lang="ru-RU" sz="1600" dirty="0" err="1" smtClean="0">
                <a:solidFill>
                  <a:schemeClr val="tx2"/>
                </a:solidFill>
              </a:rPr>
              <a:t>дейността</a:t>
            </a:r>
            <a:r>
              <a:rPr lang="ru-RU" sz="1600" dirty="0" smtClean="0">
                <a:solidFill>
                  <a:schemeClr val="tx2"/>
                </a:solidFill>
              </a:rPr>
              <a:t>:</a:t>
            </a:r>
          </a:p>
          <a:p>
            <a:pPr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30 потребители;</a:t>
            </a:r>
          </a:p>
          <a:p>
            <a:pPr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5 </a:t>
            </a:r>
            <a:r>
              <a:rPr lang="ru-RU" sz="1600" dirty="0" err="1" smtClean="0">
                <a:solidFill>
                  <a:schemeClr val="tx2"/>
                </a:solidFill>
              </a:rPr>
              <a:t>администратори</a:t>
            </a:r>
            <a:r>
              <a:rPr lang="ru-RU" sz="1600" dirty="0" smtClean="0">
                <a:solidFill>
                  <a:schemeClr val="tx2"/>
                </a:solidFill>
              </a:rPr>
              <a:t>.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Заглавие 1"/>
          <p:cNvSpPr txBox="1">
            <a:spLocks/>
          </p:cNvSpPr>
          <p:nvPr/>
        </p:nvSpPr>
        <p:spPr>
          <a:xfrm>
            <a:off x="5364088" y="1124744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Д7 – очаквани резултати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101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323528" y="2276872"/>
            <a:ext cx="8496944" cy="1152128"/>
          </a:xfrm>
          <a:effectLst/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bg-BG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Благодаря за вниманието!</a:t>
            </a:r>
            <a:endParaRPr lang="bg-BG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endParaRPr lang="bg-BG" sz="5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4716016" y="692696"/>
            <a:ext cx="338437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35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628800"/>
            <a:ext cx="6264696" cy="4536504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1800" dirty="0" err="1" smtClean="0">
                <a:solidFill>
                  <a:schemeClr val="tx2"/>
                </a:solidFill>
              </a:rPr>
              <a:t>Проектът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>
                <a:solidFill>
                  <a:schemeClr val="tx2"/>
                </a:solidFill>
              </a:rPr>
              <a:t>е </a:t>
            </a:r>
            <a:r>
              <a:rPr lang="ru-RU" sz="1800" dirty="0" err="1">
                <a:solidFill>
                  <a:schemeClr val="tx2"/>
                </a:solidFill>
              </a:rPr>
              <a:t>насочен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към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продължаване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процеса</a:t>
            </a:r>
            <a:r>
              <a:rPr lang="ru-RU" sz="1800" dirty="0">
                <a:solidFill>
                  <a:schemeClr val="tx2"/>
                </a:solidFill>
              </a:rPr>
              <a:t> по </a:t>
            </a:r>
            <a:r>
              <a:rPr lang="ru-RU" sz="1800" dirty="0" err="1">
                <a:solidFill>
                  <a:schemeClr val="tx2"/>
                </a:solidFill>
              </a:rPr>
              <a:t>трансформиране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митническата</a:t>
            </a:r>
            <a:r>
              <a:rPr lang="ru-RU" sz="1800" dirty="0">
                <a:solidFill>
                  <a:schemeClr val="tx2"/>
                </a:solidFill>
              </a:rPr>
              <a:t> администрация в </a:t>
            </a:r>
            <a:r>
              <a:rPr lang="ru-RU" sz="1800" dirty="0" err="1">
                <a:solidFill>
                  <a:schemeClr val="tx2"/>
                </a:solidFill>
              </a:rPr>
              <a:t>цифрова</a:t>
            </a:r>
            <a:r>
              <a:rPr lang="ru-RU" sz="1800" dirty="0">
                <a:solidFill>
                  <a:schemeClr val="tx2"/>
                </a:solidFill>
              </a:rPr>
              <a:t> администрация, чрез </a:t>
            </a:r>
            <a:r>
              <a:rPr lang="ru-RU" sz="1800" dirty="0" err="1">
                <a:solidFill>
                  <a:schemeClr val="tx2"/>
                </a:solidFill>
              </a:rPr>
              <a:t>последващо</a:t>
            </a:r>
            <a:r>
              <a:rPr lang="ru-RU" sz="1800" dirty="0">
                <a:solidFill>
                  <a:schemeClr val="tx2"/>
                </a:solidFill>
              </a:rPr>
              <a:t> развитие и </a:t>
            </a:r>
            <a:r>
              <a:rPr lang="ru-RU" sz="1800" dirty="0" err="1">
                <a:solidFill>
                  <a:schemeClr val="tx2"/>
                </a:solidFill>
              </a:rPr>
              <a:t>въвеждане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800" dirty="0">
                <a:solidFill>
                  <a:schemeClr val="tx2"/>
                </a:solidFill>
              </a:rPr>
              <a:t> архитектура на </a:t>
            </a:r>
            <a:r>
              <a:rPr lang="ru-RU" sz="1800" dirty="0" err="1">
                <a:solidFill>
                  <a:schemeClr val="tx2"/>
                </a:solidFill>
              </a:rPr>
              <a:t>Агенция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Митници</a:t>
            </a:r>
            <a:r>
              <a:rPr lang="ru-RU" sz="1800" dirty="0">
                <a:solidFill>
                  <a:schemeClr val="tx2"/>
                </a:solidFill>
              </a:rPr>
              <a:t>“ и </a:t>
            </a:r>
            <a:r>
              <a:rPr lang="ru-RU" sz="1800" dirty="0" err="1">
                <a:solidFill>
                  <a:schemeClr val="tx2"/>
                </a:solidFill>
              </a:rPr>
              <a:t>реализиране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съюзните</a:t>
            </a:r>
            <a:r>
              <a:rPr lang="ru-RU" sz="1800" dirty="0">
                <a:solidFill>
                  <a:schemeClr val="tx2"/>
                </a:solidFill>
              </a:rPr>
              <a:t> и </a:t>
            </a:r>
            <a:r>
              <a:rPr lang="ru-RU" sz="1800" dirty="0" err="1">
                <a:solidFill>
                  <a:schemeClr val="tx2"/>
                </a:solidFill>
              </a:rPr>
              <a:t>национални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функционални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изисквания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към</a:t>
            </a:r>
            <a:r>
              <a:rPr lang="ru-RU" sz="1800" dirty="0">
                <a:solidFill>
                  <a:schemeClr val="tx2"/>
                </a:solidFill>
              </a:rPr>
              <a:t> БИМИС.</a:t>
            </a:r>
          </a:p>
          <a:p>
            <a:pPr algn="just">
              <a:spcBef>
                <a:spcPts val="0"/>
              </a:spcBef>
            </a:pPr>
            <a:r>
              <a:rPr lang="ru-RU" sz="1800" dirty="0" err="1">
                <a:solidFill>
                  <a:schemeClr val="tx2"/>
                </a:solidFill>
              </a:rPr>
              <a:t>Проектът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обхваща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надграждане</a:t>
            </a:r>
            <a:r>
              <a:rPr lang="ru-RU" sz="1800" dirty="0">
                <a:solidFill>
                  <a:schemeClr val="tx2"/>
                </a:solidFill>
              </a:rPr>
              <a:t> на „Склад от </a:t>
            </a:r>
            <a:r>
              <a:rPr lang="ru-RU" sz="1800" dirty="0" err="1">
                <a:solidFill>
                  <a:schemeClr val="tx2"/>
                </a:solidFill>
              </a:rPr>
              <a:t>данни</a:t>
            </a:r>
            <a:r>
              <a:rPr lang="ru-RU" sz="1800" dirty="0">
                <a:solidFill>
                  <a:schemeClr val="tx2"/>
                </a:solidFill>
              </a:rPr>
              <a:t> на АМ и справки в </a:t>
            </a:r>
            <a:r>
              <a:rPr lang="ru-RU" sz="1800" dirty="0" err="1">
                <a:solidFill>
                  <a:schemeClr val="tx2"/>
                </a:solidFill>
              </a:rPr>
              <a:t>информационната</a:t>
            </a:r>
            <a:r>
              <a:rPr lang="ru-RU" sz="1800" dirty="0">
                <a:solidFill>
                  <a:schemeClr val="tx2"/>
                </a:solidFill>
              </a:rPr>
              <a:t> платформа Cognos“ (</a:t>
            </a:r>
            <a:r>
              <a:rPr lang="ru-RU" sz="1800" dirty="0" err="1">
                <a:solidFill>
                  <a:schemeClr val="tx2"/>
                </a:solidFill>
              </a:rPr>
              <a:t>Data</a:t>
            </a:r>
            <a:r>
              <a:rPr lang="ru-RU" sz="1800" dirty="0">
                <a:solidFill>
                  <a:schemeClr val="tx2"/>
                </a:solidFill>
              </a:rPr>
              <a:t> Warehouse/Cognos),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„Анализ на риска“ (МАР) </a:t>
            </a:r>
            <a:r>
              <a:rPr lang="ru-RU" sz="1800" dirty="0" err="1">
                <a:solidFill>
                  <a:schemeClr val="tx2"/>
                </a:solidFill>
              </a:rPr>
              <a:t>върху</a:t>
            </a:r>
            <a:r>
              <a:rPr lang="ru-RU" sz="1800" dirty="0">
                <a:solidFill>
                  <a:schemeClr val="tx2"/>
                </a:solidFill>
              </a:rPr>
              <a:t> Cloud архитектура, </a:t>
            </a:r>
            <a:r>
              <a:rPr lang="ru-RU" sz="1800" dirty="0" err="1">
                <a:solidFill>
                  <a:schemeClr val="tx2"/>
                </a:solidFill>
              </a:rPr>
              <a:t>надграждане</a:t>
            </a:r>
            <a:r>
              <a:rPr lang="ru-RU" sz="1800" dirty="0">
                <a:solidFill>
                  <a:schemeClr val="tx2"/>
                </a:solidFill>
              </a:rPr>
              <a:t> на „Система за </a:t>
            </a:r>
            <a:r>
              <a:rPr lang="ru-RU" sz="1800" dirty="0" err="1">
                <a:solidFill>
                  <a:schemeClr val="tx2"/>
                </a:solidFill>
              </a:rPr>
              <a:t>предоставяне</a:t>
            </a:r>
            <a:r>
              <a:rPr lang="ru-RU" sz="1800" dirty="0">
                <a:solidFill>
                  <a:schemeClr val="tx2"/>
                </a:solidFill>
              </a:rPr>
              <a:t> на информация за </a:t>
            </a:r>
            <a:r>
              <a:rPr lang="ru-RU" sz="1800" dirty="0" err="1">
                <a:solidFill>
                  <a:schemeClr val="tx2"/>
                </a:solidFill>
              </a:rPr>
              <a:t>управленски</a:t>
            </a:r>
            <a:r>
              <a:rPr lang="ru-RU" sz="1800" dirty="0">
                <a:solidFill>
                  <a:schemeClr val="tx2"/>
                </a:solidFill>
              </a:rPr>
              <a:t> цели от </a:t>
            </a:r>
            <a:r>
              <a:rPr lang="ru-RU" sz="1800" dirty="0" err="1">
                <a:solidFill>
                  <a:schemeClr val="tx2"/>
                </a:solidFill>
              </a:rPr>
              <a:t>митнически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документи</a:t>
            </a:r>
            <a:r>
              <a:rPr lang="ru-RU" sz="1800" dirty="0">
                <a:solidFill>
                  <a:schemeClr val="tx2"/>
                </a:solidFill>
              </a:rPr>
              <a:t>“ (МИСЗА) и „Система за управление на </a:t>
            </a:r>
            <a:r>
              <a:rPr lang="ru-RU" sz="1800" dirty="0" err="1">
                <a:solidFill>
                  <a:schemeClr val="tx2"/>
                </a:solidFill>
              </a:rPr>
              <a:t>Интегрирана</a:t>
            </a:r>
            <a:r>
              <a:rPr lang="ru-RU" sz="1800" dirty="0">
                <a:solidFill>
                  <a:schemeClr val="tx2"/>
                </a:solidFill>
              </a:rPr>
              <a:t> Тарифа / Integrated Tariff Management System“ (СУИТ/ITMS) -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Калкулатор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Тарик</a:t>
            </a:r>
            <a:r>
              <a:rPr lang="ru-RU" sz="1800" dirty="0">
                <a:solidFill>
                  <a:schemeClr val="tx2"/>
                </a:solidFill>
              </a:rPr>
              <a:t>“ и „Система за </a:t>
            </a:r>
            <a:r>
              <a:rPr lang="ru-RU" sz="1800" dirty="0" err="1">
                <a:solidFill>
                  <a:schemeClr val="tx2"/>
                </a:solidFill>
              </a:rPr>
              <a:t>тарифни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квоти</a:t>
            </a:r>
            <a:r>
              <a:rPr lang="ru-RU" sz="1800" dirty="0">
                <a:solidFill>
                  <a:schemeClr val="tx2"/>
                </a:solidFill>
              </a:rPr>
              <a:t>“ (TQS) по отношение на </a:t>
            </a:r>
            <a:r>
              <a:rPr lang="ru-RU" sz="1800" dirty="0" err="1">
                <a:solidFill>
                  <a:schemeClr val="tx2"/>
                </a:solidFill>
              </a:rPr>
              <a:t>промените</a:t>
            </a:r>
            <a:r>
              <a:rPr lang="ru-RU" sz="1800" dirty="0">
                <a:solidFill>
                  <a:schemeClr val="tx2"/>
                </a:solidFill>
              </a:rPr>
              <a:t>, </a:t>
            </a:r>
            <a:r>
              <a:rPr lang="ru-RU" sz="1800" dirty="0" err="1">
                <a:solidFill>
                  <a:schemeClr val="tx2"/>
                </a:solidFill>
              </a:rPr>
              <a:t>произтичащи</a:t>
            </a:r>
            <a:r>
              <a:rPr lang="ru-RU" sz="1800" dirty="0">
                <a:solidFill>
                  <a:schemeClr val="tx2"/>
                </a:solidFill>
              </a:rPr>
              <a:t> от </a:t>
            </a:r>
            <a:r>
              <a:rPr lang="ru-RU" sz="1800" dirty="0" err="1">
                <a:solidFill>
                  <a:schemeClr val="tx2"/>
                </a:solidFill>
              </a:rPr>
              <a:t>привеждане</a:t>
            </a:r>
            <a:r>
              <a:rPr lang="ru-RU" sz="1800" dirty="0">
                <a:solidFill>
                  <a:schemeClr val="tx2"/>
                </a:solidFill>
              </a:rPr>
              <a:t> на МИСВ в </a:t>
            </a:r>
            <a:r>
              <a:rPr lang="ru-RU" sz="1800" dirty="0" err="1">
                <a:solidFill>
                  <a:schemeClr val="tx2"/>
                </a:solidFill>
              </a:rPr>
              <a:t>съответствие</a:t>
            </a:r>
            <a:r>
              <a:rPr lang="ru-RU" sz="1800" dirty="0">
                <a:solidFill>
                  <a:schemeClr val="tx2"/>
                </a:solidFill>
              </a:rPr>
              <a:t> с </a:t>
            </a:r>
            <a:r>
              <a:rPr lang="ru-RU" sz="1800" dirty="0" err="1">
                <a:solidFill>
                  <a:schemeClr val="tx2"/>
                </a:solidFill>
              </a:rPr>
              <a:t>ревизираното</a:t>
            </a:r>
            <a:r>
              <a:rPr lang="ru-RU" sz="1800" dirty="0">
                <a:solidFill>
                  <a:schemeClr val="tx2"/>
                </a:solidFill>
              </a:rPr>
              <a:t> Приложение Б (2.10. </a:t>
            </a:r>
            <a:r>
              <a:rPr lang="ru-RU" sz="1800" dirty="0" err="1">
                <a:solidFill>
                  <a:schemeClr val="tx2"/>
                </a:solidFill>
              </a:rPr>
              <a:t>Ucc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National</a:t>
            </a:r>
            <a:r>
              <a:rPr lang="ru-RU" sz="1800" dirty="0">
                <a:solidFill>
                  <a:schemeClr val="tx2"/>
                </a:solidFill>
              </a:rPr>
              <a:t> import systems upgrade – adjustment to revised Annex B</a:t>
            </a:r>
            <a:r>
              <a:rPr lang="ru-RU" sz="1800" dirty="0" smtClean="0">
                <a:solidFill>
                  <a:schemeClr val="tx2"/>
                </a:solidFill>
              </a:rPr>
              <a:t>)</a:t>
            </a:r>
            <a:r>
              <a:rPr lang="bg-BG" sz="1800" dirty="0" smtClean="0">
                <a:solidFill>
                  <a:schemeClr val="tx2"/>
                </a:solidFill>
              </a:rPr>
              <a:t>.</a:t>
            </a:r>
            <a:endParaRPr lang="bg-BG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endParaRPr lang="en-US" sz="1800" dirty="0">
              <a:solidFill>
                <a:schemeClr val="tx2"/>
              </a:solidFill>
            </a:endParaRPr>
          </a:p>
          <a:p>
            <a:pPr lvl="0" algn="just">
              <a:spcBef>
                <a:spcPts val="0"/>
              </a:spcBef>
            </a:pPr>
            <a:endParaRPr lang="bg-BG" sz="1800" dirty="0" smtClean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00192" y="692696"/>
            <a:ext cx="194421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</a:t>
            </a:r>
            <a:r>
              <a:rPr lang="en-US" sz="1800" b="1" dirty="0" smtClean="0">
                <a:solidFill>
                  <a:schemeClr val="tx2"/>
                </a:solidFill>
              </a:rPr>
              <a:t>7</a:t>
            </a:r>
            <a:r>
              <a:rPr lang="bg-BG" sz="1800" b="1" dirty="0" smtClean="0">
                <a:solidFill>
                  <a:schemeClr val="tx2"/>
                </a:solidFill>
              </a:rPr>
              <a:t> - ЦЕЛ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8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444208" y="692696"/>
            <a:ext cx="1728192" cy="434479"/>
          </a:xfrm>
        </p:spPr>
        <p:txBody>
          <a:bodyPr>
            <a:noAutofit/>
          </a:bodyPr>
          <a:lstStyle/>
          <a:p>
            <a:r>
              <a:rPr lang="bg-BG" sz="1800" b="1" dirty="0" smtClean="0">
                <a:solidFill>
                  <a:schemeClr val="tx2"/>
                </a:solidFill>
              </a:rPr>
              <a:t>Д7 - ОБХВАТ</a:t>
            </a:r>
            <a:endParaRPr lang="bg-BG" sz="1800" b="1" dirty="0">
              <a:solidFill>
                <a:schemeClr val="tx2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1700808"/>
            <a:ext cx="5976664" cy="4320480"/>
          </a:xfrm>
        </p:spPr>
        <p:txBody>
          <a:bodyPr>
            <a:normAutofit/>
          </a:bodyPr>
          <a:lstStyle/>
          <a:p>
            <a:pPr algn="just"/>
            <a:endParaRPr lang="bg-BG" sz="1900" dirty="0" smtClean="0">
              <a:solidFill>
                <a:schemeClr val="tx1"/>
              </a:solidFill>
            </a:endParaRPr>
          </a:p>
          <a:p>
            <a:pPr lvl="0" algn="just">
              <a:spcBef>
                <a:spcPts val="0"/>
              </a:spcBef>
            </a:pPr>
            <a:r>
              <a:rPr lang="bg-BG" sz="1900" dirty="0" smtClean="0">
                <a:solidFill>
                  <a:schemeClr val="tx2"/>
                </a:solidFill>
              </a:rPr>
              <a:t>Развитието и въвеждането на </a:t>
            </a:r>
            <a:r>
              <a:rPr lang="bg-BG" sz="1900" b="1" dirty="0" smtClean="0">
                <a:solidFill>
                  <a:schemeClr val="tx2"/>
                </a:solidFill>
              </a:rPr>
              <a:t>Институционална архитектура на АМ </a:t>
            </a:r>
            <a:r>
              <a:rPr lang="bg-BG" sz="1900" dirty="0" smtClean="0">
                <a:solidFill>
                  <a:schemeClr val="tx2"/>
                </a:solidFill>
              </a:rPr>
              <a:t>са насочени към целеви групи, които обхващат:</a:t>
            </a:r>
            <a:endParaRPr lang="bg-BG" sz="1900" dirty="0">
              <a:solidFill>
                <a:schemeClr val="tx2"/>
              </a:solidFill>
            </a:endParaRPr>
          </a:p>
          <a:p>
            <a:pPr lvl="0" algn="l">
              <a:spcBef>
                <a:spcPts val="0"/>
              </a:spcBef>
            </a:pPr>
            <a:r>
              <a:rPr lang="en-US" sz="1900" dirty="0">
                <a:solidFill>
                  <a:schemeClr val="tx2"/>
                </a:solidFill>
              </a:rPr>
              <a:t/>
            </a:r>
            <a:br>
              <a:rPr lang="en-US" sz="1900" dirty="0">
                <a:solidFill>
                  <a:schemeClr val="tx2"/>
                </a:solidFill>
              </a:rPr>
            </a:br>
            <a:r>
              <a:rPr lang="en-US" sz="1900" dirty="0" smtClean="0">
                <a:solidFill>
                  <a:schemeClr val="tx2"/>
                </a:solidFill>
              </a:rPr>
              <a:t>-</a:t>
            </a:r>
            <a:r>
              <a:rPr lang="bg-BG" sz="1900" dirty="0" smtClean="0">
                <a:solidFill>
                  <a:schemeClr val="tx2"/>
                </a:solidFill>
              </a:rPr>
              <a:t> Служители на Агенция Митници;</a:t>
            </a:r>
            <a:r>
              <a:rPr lang="en-US" sz="1900" dirty="0">
                <a:solidFill>
                  <a:schemeClr val="tx2"/>
                </a:solidFill>
              </a:rPr>
              <a:t/>
            </a:r>
            <a:br>
              <a:rPr lang="en-US" sz="1900" dirty="0">
                <a:solidFill>
                  <a:schemeClr val="tx2"/>
                </a:solidFill>
              </a:rPr>
            </a:br>
            <a:r>
              <a:rPr lang="en-US" sz="1900" dirty="0">
                <a:solidFill>
                  <a:schemeClr val="tx2"/>
                </a:solidFill>
              </a:rPr>
              <a:t>- </a:t>
            </a:r>
            <a:r>
              <a:rPr lang="bg-BG" sz="1900" dirty="0" smtClean="0">
                <a:solidFill>
                  <a:schemeClr val="tx2"/>
                </a:solidFill>
              </a:rPr>
              <a:t>Икономически оператори, които в рамките на своята стопанска дейност участват в дейности, обхванати от митническото законодателство, както и лица по чл.9, т.3 от Регламент 952/2013.</a:t>
            </a:r>
            <a:endParaRPr lang="bg-BG" sz="1900" dirty="0">
              <a:solidFill>
                <a:schemeClr val="tx2"/>
              </a:solidFill>
            </a:endParaRPr>
          </a:p>
          <a:p>
            <a:pPr algn="l"/>
            <a:endParaRPr lang="bg-BG" sz="1900" b="1" dirty="0" smtClean="0">
              <a:solidFill>
                <a:schemeClr val="tx2"/>
              </a:solidFill>
            </a:endParaRPr>
          </a:p>
          <a:p>
            <a:pPr algn="l"/>
            <a:r>
              <a:rPr lang="bg-BG" sz="1900" b="1" dirty="0" smtClean="0">
                <a:solidFill>
                  <a:schemeClr val="tx2"/>
                </a:solidFill>
              </a:rPr>
              <a:t>Срок </a:t>
            </a:r>
            <a:r>
              <a:rPr lang="bg-BG" sz="1900" b="1" dirty="0">
                <a:solidFill>
                  <a:schemeClr val="tx2"/>
                </a:solidFill>
              </a:rPr>
              <a:t>за изпълнение на проекта </a:t>
            </a:r>
            <a:r>
              <a:rPr lang="bg-BG" sz="1900" dirty="0">
                <a:solidFill>
                  <a:schemeClr val="tx2"/>
                </a:solidFill>
              </a:rPr>
              <a:t>– </a:t>
            </a:r>
            <a:r>
              <a:rPr lang="bg-BG" sz="1900" dirty="0" smtClean="0">
                <a:solidFill>
                  <a:schemeClr val="tx2"/>
                </a:solidFill>
              </a:rPr>
              <a:t>30.11.2023 </a:t>
            </a:r>
            <a:r>
              <a:rPr lang="bg-BG" sz="1900" dirty="0">
                <a:solidFill>
                  <a:schemeClr val="tx2"/>
                </a:solidFill>
              </a:rPr>
              <a:t>г.</a:t>
            </a:r>
          </a:p>
          <a:p>
            <a:pPr algn="just"/>
            <a:endParaRPr lang="en-US" sz="1900" dirty="0">
              <a:solidFill>
                <a:schemeClr val="tx1"/>
              </a:solidFill>
            </a:endParaRPr>
          </a:p>
          <a:p>
            <a:pPr algn="l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8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43116" y="1772816"/>
            <a:ext cx="6192688" cy="4174033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bg-BG" sz="1600" b="1" dirty="0">
                <a:solidFill>
                  <a:schemeClr val="tx2"/>
                </a:solidFill>
              </a:rPr>
              <a:t>Основна дейност 1</a:t>
            </a:r>
            <a:r>
              <a:rPr lang="bg-BG" sz="1600" dirty="0">
                <a:solidFill>
                  <a:schemeClr val="tx2"/>
                </a:solidFill>
              </a:rPr>
              <a:t>: „Развитие на Институционалната архитектура на АМ по отношение </a:t>
            </a:r>
            <a:r>
              <a:rPr lang="bg-BG" sz="1600" dirty="0" smtClean="0">
                <a:solidFill>
                  <a:schemeClr val="tx2"/>
                </a:solidFill>
              </a:rPr>
              <a:t>на: </a:t>
            </a:r>
            <a:r>
              <a:rPr lang="bg-BG" sz="1600" dirty="0">
                <a:solidFill>
                  <a:schemeClr val="tx2"/>
                </a:solidFill>
              </a:rPr>
              <a:t>„Склад от данни на АМ и справки в информационната платформа </a:t>
            </a:r>
            <a:r>
              <a:rPr lang="bg-BG" sz="1600" dirty="0" err="1">
                <a:solidFill>
                  <a:schemeClr val="tx2"/>
                </a:solidFill>
              </a:rPr>
              <a:t>Cognos</a:t>
            </a:r>
            <a:r>
              <a:rPr lang="bg-BG" sz="1600" dirty="0">
                <a:solidFill>
                  <a:schemeClr val="tx2"/>
                </a:solidFill>
              </a:rPr>
              <a:t>“ (Data </a:t>
            </a:r>
            <a:r>
              <a:rPr lang="bg-BG" sz="1600" dirty="0" err="1">
                <a:solidFill>
                  <a:schemeClr val="tx2"/>
                </a:solidFill>
              </a:rPr>
              <a:t>Warehouse</a:t>
            </a:r>
            <a:r>
              <a:rPr lang="bg-BG" sz="1600" dirty="0">
                <a:solidFill>
                  <a:schemeClr val="tx2"/>
                </a:solidFill>
              </a:rPr>
              <a:t>/</a:t>
            </a:r>
            <a:r>
              <a:rPr lang="bg-BG" sz="1600" dirty="0" err="1">
                <a:solidFill>
                  <a:schemeClr val="tx2"/>
                </a:solidFill>
              </a:rPr>
              <a:t>Cognos</a:t>
            </a:r>
            <a:r>
              <a:rPr lang="bg-BG" sz="1600" dirty="0">
                <a:solidFill>
                  <a:schemeClr val="tx2"/>
                </a:solidFill>
              </a:rPr>
              <a:t>) и Модул „Анализ на риска“ (МАР) върху </a:t>
            </a:r>
            <a:r>
              <a:rPr lang="bg-BG" sz="1600" dirty="0" err="1">
                <a:solidFill>
                  <a:schemeClr val="tx2"/>
                </a:solidFill>
              </a:rPr>
              <a:t>Cloud</a:t>
            </a:r>
            <a:r>
              <a:rPr lang="bg-BG" sz="1600" dirty="0">
                <a:solidFill>
                  <a:schemeClr val="tx2"/>
                </a:solidFill>
              </a:rPr>
              <a:t> архитектура, за отразяване на промените, произтичащи от привеждане на МИСВ в съответствие с ревизираното Приложение Б</a:t>
            </a:r>
            <a:r>
              <a:rPr lang="en-US" sz="1600" dirty="0">
                <a:solidFill>
                  <a:schemeClr val="tx2"/>
                </a:solidFill>
              </a:rPr>
              <a:t> (2.10. UCC National import systems upgrade – adjustment to revised Annex B)</a:t>
            </a:r>
            <a:r>
              <a:rPr lang="bg-BG" sz="1600" dirty="0">
                <a:solidFill>
                  <a:schemeClr val="tx2"/>
                </a:solidFill>
              </a:rPr>
              <a:t>“  в съответствие с Методиката ADM (Architecture Development Method</a:t>
            </a:r>
            <a:r>
              <a:rPr lang="bg-BG" sz="1600" dirty="0" smtClean="0">
                <a:solidFill>
                  <a:schemeClr val="tx2"/>
                </a:solidFill>
              </a:rPr>
              <a:t>).</a:t>
            </a:r>
          </a:p>
          <a:p>
            <a:pPr algn="just">
              <a:spcBef>
                <a:spcPts val="0"/>
              </a:spcBef>
            </a:pPr>
            <a:r>
              <a:rPr lang="bg-BG" sz="1600" dirty="0" smtClean="0">
                <a:solidFill>
                  <a:schemeClr val="tx2"/>
                </a:solidFill>
              </a:rPr>
              <a:t>Дейността има следните фази: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Планиране</a:t>
            </a:r>
            <a:r>
              <a:rPr lang="ru-RU" sz="1600" dirty="0">
                <a:solidFill>
                  <a:schemeClr val="tx2"/>
                </a:solidFill>
              </a:rPr>
              <a:t> и 2 </a:t>
            </a:r>
            <a:r>
              <a:rPr lang="ru-RU" sz="1600" dirty="0" err="1">
                <a:solidFill>
                  <a:schemeClr val="tx2"/>
                </a:solidFill>
              </a:rPr>
              <a:t>фази</a:t>
            </a:r>
            <a:r>
              <a:rPr lang="ru-RU" sz="1600" dirty="0">
                <a:solidFill>
                  <a:schemeClr val="tx2"/>
                </a:solidFill>
              </a:rPr>
              <a:t>, </a:t>
            </a:r>
            <a:r>
              <a:rPr lang="ru-RU" sz="1600" dirty="0" err="1">
                <a:solidFill>
                  <a:schemeClr val="tx2"/>
                </a:solidFill>
              </a:rPr>
              <a:t>обхващащи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всички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дейности</a:t>
            </a:r>
            <a:r>
              <a:rPr lang="ru-RU" sz="1600" dirty="0">
                <a:solidFill>
                  <a:schemeClr val="tx2"/>
                </a:solidFill>
              </a:rPr>
              <a:t> на Методика ADM (Architecture Development Method) – </a:t>
            </a:r>
            <a:r>
              <a:rPr lang="ru-RU" sz="1600" dirty="0" err="1">
                <a:solidFill>
                  <a:schemeClr val="tx2"/>
                </a:solidFill>
              </a:rPr>
              <a:t>определяща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процеса</a:t>
            </a:r>
            <a:r>
              <a:rPr lang="ru-RU" sz="1600" dirty="0">
                <a:solidFill>
                  <a:schemeClr val="tx2"/>
                </a:solidFill>
              </a:rPr>
              <a:t> на разработка и развитие на </a:t>
            </a:r>
            <a:r>
              <a:rPr lang="ru-RU" sz="1600" dirty="0" err="1">
                <a:solidFill>
                  <a:schemeClr val="tx2"/>
                </a:solidFill>
              </a:rPr>
              <a:t>архитектурата</a:t>
            </a:r>
            <a:r>
              <a:rPr lang="ru-RU" sz="1600" dirty="0">
                <a:solidFill>
                  <a:schemeClr val="tx2"/>
                </a:solidFill>
              </a:rPr>
              <a:t>. Всяка фаза в </a:t>
            </a:r>
            <a:r>
              <a:rPr lang="ru-RU" sz="1600" dirty="0" err="1">
                <a:solidFill>
                  <a:schemeClr val="tx2"/>
                </a:solidFill>
              </a:rPr>
              <a:t>заданието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трябва</a:t>
            </a:r>
            <a:r>
              <a:rPr lang="ru-RU" sz="1600" dirty="0">
                <a:solidFill>
                  <a:schemeClr val="tx2"/>
                </a:solidFill>
              </a:rPr>
              <a:t> да се </a:t>
            </a:r>
            <a:r>
              <a:rPr lang="ru-RU" sz="1600" dirty="0" err="1">
                <a:solidFill>
                  <a:schemeClr val="tx2"/>
                </a:solidFill>
              </a:rPr>
              <a:t>разглежда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като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съвкупност</a:t>
            </a:r>
            <a:r>
              <a:rPr lang="ru-RU" sz="1600" dirty="0">
                <a:solidFill>
                  <a:schemeClr val="tx2"/>
                </a:solidFill>
              </a:rPr>
              <a:t> от </a:t>
            </a:r>
            <a:r>
              <a:rPr lang="ru-RU" sz="1600" dirty="0" err="1">
                <a:solidFill>
                  <a:schemeClr val="tx2"/>
                </a:solidFill>
              </a:rPr>
              <a:t>дейности</a:t>
            </a:r>
            <a:r>
              <a:rPr lang="ru-RU" sz="1600" dirty="0">
                <a:solidFill>
                  <a:schemeClr val="tx2"/>
                </a:solidFill>
              </a:rPr>
              <a:t>, </a:t>
            </a:r>
            <a:r>
              <a:rPr lang="ru-RU" sz="1600" dirty="0" err="1">
                <a:solidFill>
                  <a:schemeClr val="tx2"/>
                </a:solidFill>
              </a:rPr>
              <a:t>които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са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свързани</a:t>
            </a:r>
            <a:r>
              <a:rPr lang="ru-RU" sz="1600" dirty="0">
                <a:solidFill>
                  <a:schemeClr val="tx2"/>
                </a:solidFill>
              </a:rPr>
              <a:t> логически, но не и </a:t>
            </a:r>
            <a:r>
              <a:rPr lang="ru-RU" sz="1600" dirty="0" err="1">
                <a:solidFill>
                  <a:schemeClr val="tx2"/>
                </a:solidFill>
              </a:rPr>
              <a:t>като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последователно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изпълнение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във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времето</a:t>
            </a:r>
            <a:r>
              <a:rPr lang="ru-RU" sz="1600" dirty="0">
                <a:solidFill>
                  <a:schemeClr val="tx2"/>
                </a:solidFill>
              </a:rPr>
              <a:t>.</a:t>
            </a:r>
          </a:p>
          <a:p>
            <a:pPr algn="just">
              <a:spcBef>
                <a:spcPts val="0"/>
              </a:spcBef>
            </a:pPr>
            <a:r>
              <a:rPr lang="ru-RU" sz="1600" dirty="0" err="1">
                <a:solidFill>
                  <a:schemeClr val="tx2"/>
                </a:solidFill>
              </a:rPr>
              <a:t>Дейностите</a:t>
            </a:r>
            <a:r>
              <a:rPr lang="ru-RU" sz="1600" dirty="0">
                <a:solidFill>
                  <a:schemeClr val="tx2"/>
                </a:solidFill>
              </a:rPr>
              <a:t> от </a:t>
            </a:r>
            <a:r>
              <a:rPr lang="ru-RU" sz="1600" dirty="0" err="1">
                <a:solidFill>
                  <a:schemeClr val="tx2"/>
                </a:solidFill>
              </a:rPr>
              <a:t>едната</a:t>
            </a:r>
            <a:r>
              <a:rPr lang="ru-RU" sz="1600" dirty="0">
                <a:solidFill>
                  <a:schemeClr val="tx2"/>
                </a:solidFill>
              </a:rPr>
              <a:t> фаза </a:t>
            </a:r>
            <a:r>
              <a:rPr lang="ru-RU" sz="1600" dirty="0" err="1">
                <a:solidFill>
                  <a:schemeClr val="tx2"/>
                </a:solidFill>
              </a:rPr>
              <a:t>може</a:t>
            </a:r>
            <a:r>
              <a:rPr lang="ru-RU" sz="1600" dirty="0">
                <a:solidFill>
                  <a:schemeClr val="tx2"/>
                </a:solidFill>
              </a:rPr>
              <a:t> да </a:t>
            </a:r>
            <a:r>
              <a:rPr lang="ru-RU" sz="1600" dirty="0" err="1">
                <a:solidFill>
                  <a:schemeClr val="tx2"/>
                </a:solidFill>
              </a:rPr>
              <a:t>допълват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дейности</a:t>
            </a:r>
            <a:r>
              <a:rPr lang="ru-RU" sz="1600" dirty="0">
                <a:solidFill>
                  <a:schemeClr val="tx2"/>
                </a:solidFill>
              </a:rPr>
              <a:t> от </a:t>
            </a:r>
            <a:r>
              <a:rPr lang="ru-RU" sz="1600" dirty="0" err="1">
                <a:solidFill>
                  <a:schemeClr val="tx2"/>
                </a:solidFill>
              </a:rPr>
              <a:t>другата</a:t>
            </a:r>
            <a:r>
              <a:rPr lang="ru-RU" sz="1600" dirty="0">
                <a:solidFill>
                  <a:schemeClr val="tx2"/>
                </a:solidFill>
              </a:rPr>
              <a:t> фаза, </a:t>
            </a:r>
            <a:r>
              <a:rPr lang="ru-RU" sz="1600" dirty="0" err="1">
                <a:solidFill>
                  <a:schemeClr val="tx2"/>
                </a:solidFill>
              </a:rPr>
              <a:t>както</a:t>
            </a:r>
            <a:r>
              <a:rPr lang="ru-RU" sz="1600" dirty="0">
                <a:solidFill>
                  <a:schemeClr val="tx2"/>
                </a:solidFill>
              </a:rPr>
              <a:t> и </a:t>
            </a:r>
            <a:r>
              <a:rPr lang="ru-RU" sz="1600" dirty="0" err="1">
                <a:solidFill>
                  <a:schemeClr val="tx2"/>
                </a:solidFill>
              </a:rPr>
              <a:t>обратното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във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времето</a:t>
            </a:r>
            <a:r>
              <a:rPr lang="ru-RU" sz="1600" dirty="0">
                <a:solidFill>
                  <a:schemeClr val="tx2"/>
                </a:solidFill>
              </a:rPr>
              <a:t>:</a:t>
            </a: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</a:rPr>
              <a:t>Фаза </a:t>
            </a:r>
            <a:r>
              <a:rPr lang="ru-RU" sz="1600" dirty="0" err="1">
                <a:solidFill>
                  <a:schemeClr val="tx2"/>
                </a:solidFill>
              </a:rPr>
              <a:t>Планиране</a:t>
            </a:r>
            <a:r>
              <a:rPr lang="ru-RU" sz="1600" dirty="0">
                <a:solidFill>
                  <a:schemeClr val="tx2"/>
                </a:solidFill>
              </a:rPr>
              <a:t>;</a:t>
            </a: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</a:rPr>
              <a:t>Фаза </a:t>
            </a:r>
            <a:r>
              <a:rPr lang="ru-RU" sz="1600" dirty="0">
                <a:solidFill>
                  <a:schemeClr val="tx2"/>
                </a:solidFill>
              </a:rPr>
              <a:t>1: </a:t>
            </a:r>
            <a:r>
              <a:rPr lang="ru-RU" sz="1600" dirty="0" err="1">
                <a:solidFill>
                  <a:schemeClr val="tx2"/>
                </a:solidFill>
              </a:rPr>
              <a:t>Предварителна</a:t>
            </a:r>
            <a:r>
              <a:rPr lang="ru-RU" sz="1600" dirty="0">
                <a:solidFill>
                  <a:schemeClr val="tx2"/>
                </a:solidFill>
              </a:rPr>
              <a:t> фаза (</a:t>
            </a:r>
            <a:r>
              <a:rPr lang="ru-RU" sz="1600" dirty="0" err="1">
                <a:solidFill>
                  <a:schemeClr val="tx2"/>
                </a:solidFill>
              </a:rPr>
              <a:t>фази</a:t>
            </a:r>
            <a:r>
              <a:rPr lang="ru-RU" sz="1600" dirty="0">
                <a:solidFill>
                  <a:schemeClr val="tx2"/>
                </a:solidFill>
              </a:rPr>
              <a:t> от А до H по (Architecture Development </a:t>
            </a:r>
            <a:r>
              <a:rPr lang="ru-RU" sz="1600" dirty="0" smtClean="0">
                <a:solidFill>
                  <a:schemeClr val="tx2"/>
                </a:solidFill>
              </a:rPr>
              <a:t>Method);</a:t>
            </a:r>
            <a:endParaRPr lang="ru-RU" sz="1600" dirty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</a:rPr>
              <a:t>Фаза </a:t>
            </a:r>
            <a:r>
              <a:rPr lang="ru-RU" sz="1600" dirty="0">
                <a:solidFill>
                  <a:schemeClr val="tx2"/>
                </a:solidFill>
              </a:rPr>
              <a:t>2: Управление на </a:t>
            </a:r>
            <a:r>
              <a:rPr lang="ru-RU" sz="1600" dirty="0" err="1" smtClean="0">
                <a:solidFill>
                  <a:schemeClr val="tx2"/>
                </a:solidFill>
              </a:rPr>
              <a:t>изискванията</a:t>
            </a:r>
            <a:r>
              <a:rPr lang="ru-RU" sz="1600" dirty="0" smtClean="0">
                <a:solidFill>
                  <a:schemeClr val="tx2"/>
                </a:solidFill>
              </a:rPr>
              <a:t>.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539460" y="908720"/>
            <a:ext cx="266429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Д7 – фази и дейности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3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988840"/>
            <a:ext cx="5122912" cy="452596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endParaRPr lang="bg-BG" sz="1600" dirty="0" smtClean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endParaRPr lang="bg-BG" sz="1600" dirty="0" smtClean="0">
              <a:solidFill>
                <a:schemeClr val="tx2"/>
              </a:solidFill>
            </a:endParaRPr>
          </a:p>
          <a:p>
            <a:pPr marL="0" lvl="2" indent="0" algn="just">
              <a:buNone/>
            </a:pPr>
            <a:r>
              <a:rPr lang="bg-BG" sz="1600" b="1" dirty="0" smtClean="0">
                <a:solidFill>
                  <a:schemeClr val="tx2"/>
                </a:solidFill>
              </a:rPr>
              <a:t>Основна дейност 2</a:t>
            </a:r>
            <a:r>
              <a:rPr lang="bg-BG" sz="1600" dirty="0" smtClean="0">
                <a:solidFill>
                  <a:schemeClr val="tx2"/>
                </a:solidFill>
              </a:rPr>
              <a:t>: „Въвеждане на Институционалната архитектура на АМ по отношение на „Склад от данни на АМ и справки в информационната платформа Cognos“ (Data Warehouse/Cognos) и Модул „Анализ на риска“ (МАР) върху Cloud архитектура, за отразяване на промените, произтичащи от привеждане на МИСВ в съответствие с ревизираното Приложение Б (2.10. UCC National import systems upgrade – adjustment to revised Annex B) върху Cloud архитектура.</a:t>
            </a:r>
          </a:p>
          <a:p>
            <a:pPr marL="0" lvl="2" indent="0" algn="just">
              <a:buNone/>
            </a:pPr>
            <a:r>
              <a:rPr lang="bg-BG" sz="1600" dirty="0" smtClean="0">
                <a:solidFill>
                  <a:schemeClr val="tx2"/>
                </a:solidFill>
              </a:rPr>
              <a:t>Дейността ще се реализира в съответствие с методологията за управление на разработка на софтуер </a:t>
            </a:r>
            <a:r>
              <a:rPr lang="bg-BG" sz="1600" dirty="0" err="1" smtClean="0">
                <a:solidFill>
                  <a:schemeClr val="tx2"/>
                </a:solidFill>
              </a:rPr>
              <a:t>Rational</a:t>
            </a:r>
            <a:r>
              <a:rPr lang="bg-BG" sz="1600" dirty="0" smtClean="0">
                <a:solidFill>
                  <a:schemeClr val="tx2"/>
                </a:solidFill>
              </a:rPr>
              <a:t> </a:t>
            </a:r>
            <a:r>
              <a:rPr lang="bg-BG" sz="1600" dirty="0" err="1" smtClean="0">
                <a:solidFill>
                  <a:schemeClr val="tx2"/>
                </a:solidFill>
              </a:rPr>
              <a:t>Unified</a:t>
            </a:r>
            <a:r>
              <a:rPr lang="bg-BG" sz="1600" dirty="0" smtClean="0">
                <a:solidFill>
                  <a:schemeClr val="tx2"/>
                </a:solidFill>
              </a:rPr>
              <a:t> </a:t>
            </a:r>
            <a:r>
              <a:rPr lang="bg-BG" sz="1600" dirty="0" err="1" smtClean="0">
                <a:solidFill>
                  <a:schemeClr val="tx2"/>
                </a:solidFill>
              </a:rPr>
              <a:t>Process</a:t>
            </a:r>
            <a:r>
              <a:rPr lang="bg-BG" sz="1600" dirty="0" smtClean="0">
                <a:solidFill>
                  <a:schemeClr val="tx2"/>
                </a:solidFill>
              </a:rPr>
              <a:t>, включващ използването на итеративен подход и следните фази: Планиране (</a:t>
            </a:r>
            <a:r>
              <a:rPr lang="bg-BG" sz="1600" dirty="0" err="1" smtClean="0">
                <a:solidFill>
                  <a:schemeClr val="tx2"/>
                </a:solidFill>
              </a:rPr>
              <a:t>Inception</a:t>
            </a:r>
            <a:r>
              <a:rPr lang="bg-BG" sz="1600" dirty="0" smtClean="0">
                <a:solidFill>
                  <a:schemeClr val="tx2"/>
                </a:solidFill>
              </a:rPr>
              <a:t>); Детайлизиране (</a:t>
            </a:r>
            <a:r>
              <a:rPr lang="bg-BG" sz="1600" dirty="0" err="1" smtClean="0">
                <a:solidFill>
                  <a:schemeClr val="tx2"/>
                </a:solidFill>
              </a:rPr>
              <a:t>Elaboration</a:t>
            </a:r>
            <a:r>
              <a:rPr lang="bg-BG" sz="1600" dirty="0" smtClean="0">
                <a:solidFill>
                  <a:schemeClr val="tx2"/>
                </a:solidFill>
              </a:rPr>
              <a:t>); Изграждане (Construction) и Предаване (</a:t>
            </a:r>
            <a:r>
              <a:rPr lang="bg-BG" sz="1600" dirty="0" err="1" smtClean="0">
                <a:solidFill>
                  <a:schemeClr val="tx2"/>
                </a:solidFill>
              </a:rPr>
              <a:t>Transition</a:t>
            </a:r>
            <a:r>
              <a:rPr lang="bg-BG" sz="1600" dirty="0" smtClean="0">
                <a:solidFill>
                  <a:schemeClr val="tx2"/>
                </a:solidFill>
              </a:rPr>
              <a:t>). </a:t>
            </a:r>
            <a:endParaRPr lang="bg-BG" sz="1600" dirty="0">
              <a:solidFill>
                <a:schemeClr val="tx2"/>
              </a:solidFill>
            </a:endParaRPr>
          </a:p>
        </p:txBody>
      </p:sp>
      <p:sp>
        <p:nvSpPr>
          <p:cNvPr id="4" name="Заглавие 1"/>
          <p:cNvSpPr txBox="1">
            <a:spLocks/>
          </p:cNvSpPr>
          <p:nvPr/>
        </p:nvSpPr>
        <p:spPr>
          <a:xfrm>
            <a:off x="5580112" y="908720"/>
            <a:ext cx="266429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Д7 – фази и дейности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245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2204864"/>
            <a:ext cx="6192688" cy="3381945"/>
          </a:xfrm>
        </p:spPr>
        <p:txBody>
          <a:bodyPr>
            <a:noAutofit/>
          </a:bodyPr>
          <a:lstStyle/>
          <a:p>
            <a:pPr marL="0" lvl="2" algn="just"/>
            <a:r>
              <a:rPr lang="bg-BG" sz="1600" b="1" dirty="0" smtClean="0">
                <a:solidFill>
                  <a:schemeClr val="tx2"/>
                </a:solidFill>
              </a:rPr>
              <a:t>Основна </a:t>
            </a:r>
            <a:r>
              <a:rPr lang="bg-BG" sz="1600" b="1" dirty="0">
                <a:solidFill>
                  <a:schemeClr val="tx2"/>
                </a:solidFill>
              </a:rPr>
              <a:t>дейност 3</a:t>
            </a:r>
            <a:r>
              <a:rPr lang="bg-BG" sz="1600" b="1" dirty="0" smtClean="0">
                <a:solidFill>
                  <a:schemeClr val="tx2"/>
                </a:solidFill>
              </a:rPr>
              <a:t>:</a:t>
            </a:r>
            <a:r>
              <a:rPr lang="bg-BG" sz="1600" dirty="0">
                <a:solidFill>
                  <a:schemeClr val="tx2"/>
                </a:solidFill>
              </a:rPr>
              <a:t> Надграждане на „Система за предоставяне на информация за управленски цели от митнически документи“ (МИСЗА) и „Система за управление на Интегрирана Тарифа / </a:t>
            </a:r>
            <a:r>
              <a:rPr lang="bg-BG" sz="1600" dirty="0" err="1">
                <a:solidFill>
                  <a:schemeClr val="tx2"/>
                </a:solidFill>
              </a:rPr>
              <a:t>Integrated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err="1">
                <a:solidFill>
                  <a:schemeClr val="tx2"/>
                </a:solidFill>
              </a:rPr>
              <a:t>Tariff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err="1">
                <a:solidFill>
                  <a:schemeClr val="tx2"/>
                </a:solidFill>
              </a:rPr>
              <a:t>Management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err="1">
                <a:solidFill>
                  <a:schemeClr val="tx2"/>
                </a:solidFill>
              </a:rPr>
              <a:t>System</a:t>
            </a:r>
            <a:r>
              <a:rPr lang="bg-BG" sz="1600" dirty="0">
                <a:solidFill>
                  <a:schemeClr val="tx2"/>
                </a:solidFill>
              </a:rPr>
              <a:t>“ (СУИТ/ITMS) - Модул „Калкулатор на Тарик“ и „Система за тарифни квоти“ (TQS) – отразяване на промените, произтичащи от привеждане на МИСВ в съответствие с ревизираното Приложение Б (2.10. UCC National import systems upgrade – adjustment to revised Annex B</a:t>
            </a:r>
            <a:r>
              <a:rPr lang="bg-BG" sz="1600" dirty="0" smtClean="0">
                <a:solidFill>
                  <a:schemeClr val="tx2"/>
                </a:solidFill>
              </a:rPr>
              <a:t>).</a:t>
            </a:r>
          </a:p>
          <a:p>
            <a:pPr marL="0" lvl="2" algn="just"/>
            <a:r>
              <a:rPr lang="bg-BG" sz="1600" dirty="0">
                <a:solidFill>
                  <a:schemeClr val="tx2"/>
                </a:solidFill>
              </a:rPr>
              <a:t>Дейността ще се реализира в съответствие с методологията за управление на разработка на софтуер </a:t>
            </a:r>
            <a:r>
              <a:rPr lang="en-US" sz="1600" dirty="0">
                <a:solidFill>
                  <a:schemeClr val="tx2"/>
                </a:solidFill>
              </a:rPr>
              <a:t>Rational Unified Process, </a:t>
            </a:r>
            <a:r>
              <a:rPr lang="bg-BG" sz="1600" dirty="0">
                <a:solidFill>
                  <a:schemeClr val="tx2"/>
                </a:solidFill>
              </a:rPr>
              <a:t>включващ използването на итеративен подход и следните фази: Планиране (</a:t>
            </a:r>
            <a:r>
              <a:rPr lang="en-US" sz="1600" dirty="0">
                <a:solidFill>
                  <a:schemeClr val="tx2"/>
                </a:solidFill>
              </a:rPr>
              <a:t>Inception); </a:t>
            </a:r>
            <a:r>
              <a:rPr lang="bg-BG" sz="1600" dirty="0">
                <a:solidFill>
                  <a:schemeClr val="tx2"/>
                </a:solidFill>
              </a:rPr>
              <a:t>Детайлизиране (</a:t>
            </a:r>
            <a:r>
              <a:rPr lang="en-US" sz="1600" dirty="0">
                <a:solidFill>
                  <a:schemeClr val="tx2"/>
                </a:solidFill>
              </a:rPr>
              <a:t>Elaboration); </a:t>
            </a:r>
            <a:r>
              <a:rPr lang="bg-BG" sz="1600" dirty="0">
                <a:solidFill>
                  <a:schemeClr val="tx2"/>
                </a:solidFill>
              </a:rPr>
              <a:t>Изграждане (</a:t>
            </a:r>
            <a:r>
              <a:rPr lang="en-US" sz="1600" dirty="0">
                <a:solidFill>
                  <a:schemeClr val="tx2"/>
                </a:solidFill>
              </a:rPr>
              <a:t>Construction) </a:t>
            </a:r>
            <a:r>
              <a:rPr lang="bg-BG" sz="1600" dirty="0">
                <a:solidFill>
                  <a:schemeClr val="tx2"/>
                </a:solidFill>
              </a:rPr>
              <a:t>и Предаване (</a:t>
            </a:r>
            <a:r>
              <a:rPr lang="en-US" sz="1600" dirty="0">
                <a:solidFill>
                  <a:schemeClr val="tx2"/>
                </a:solidFill>
              </a:rPr>
              <a:t>Transition). </a:t>
            </a:r>
          </a:p>
          <a:p>
            <a:pPr marL="0" lvl="2" algn="just"/>
            <a:endParaRPr lang="bg-BG" sz="1600" b="1" dirty="0" smtClean="0">
              <a:solidFill>
                <a:schemeClr val="tx2"/>
              </a:solidFill>
            </a:endParaRPr>
          </a:p>
          <a:p>
            <a:pPr marL="0" lvl="2" algn="just"/>
            <a:endParaRPr lang="bg-BG" sz="1600" b="1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580112" y="908720"/>
            <a:ext cx="266429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Д7 – фази и дейности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34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3928" y="3140968"/>
            <a:ext cx="4834880" cy="3805883"/>
          </a:xfrm>
        </p:spPr>
        <p:txBody>
          <a:bodyPr/>
          <a:lstStyle/>
          <a:p>
            <a:pPr marL="0" lvl="2" indent="0" algn="just">
              <a:buNone/>
            </a:pPr>
            <a:r>
              <a:rPr lang="bg-BG" sz="1600" b="1" dirty="0">
                <a:solidFill>
                  <a:schemeClr val="tx2"/>
                </a:solidFill>
              </a:rPr>
              <a:t>Основна дейност 4: </a:t>
            </a:r>
            <a:r>
              <a:rPr lang="bg-BG" sz="1600" dirty="0">
                <a:solidFill>
                  <a:schemeClr val="tx2"/>
                </a:solidFill>
              </a:rPr>
              <a:t>Обучение на 35 служители на АМ (30 потребители и 5 администратори) за работа с реализираните функционалности по дейността.</a:t>
            </a:r>
          </a:p>
        </p:txBody>
      </p:sp>
      <p:sp>
        <p:nvSpPr>
          <p:cNvPr id="4" name="Заглавие 1"/>
          <p:cNvSpPr txBox="1">
            <a:spLocks/>
          </p:cNvSpPr>
          <p:nvPr/>
        </p:nvSpPr>
        <p:spPr>
          <a:xfrm>
            <a:off x="5580112" y="908720"/>
            <a:ext cx="266429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Д7 – фази и дейности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328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2420888"/>
            <a:ext cx="6408712" cy="3816424"/>
          </a:xfrm>
        </p:spPr>
        <p:txBody>
          <a:bodyPr>
            <a:noAutofit/>
          </a:bodyPr>
          <a:lstStyle/>
          <a:p>
            <a:pPr marL="0" lvl="2" algn="just"/>
            <a:r>
              <a:rPr lang="bg-BG" sz="1600" b="1" dirty="0">
                <a:solidFill>
                  <a:schemeClr val="tx2"/>
                </a:solidFill>
              </a:rPr>
              <a:t>Основна дейност </a:t>
            </a:r>
            <a:r>
              <a:rPr lang="bg-BG" sz="1600" b="1" dirty="0" smtClean="0">
                <a:solidFill>
                  <a:schemeClr val="tx2"/>
                </a:solidFill>
              </a:rPr>
              <a:t>1</a:t>
            </a:r>
            <a:r>
              <a:rPr lang="bg-BG" sz="1600" dirty="0" smtClean="0">
                <a:solidFill>
                  <a:schemeClr val="tx2"/>
                </a:solidFill>
              </a:rPr>
              <a:t>: Развита Институционална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архитектура на </a:t>
            </a:r>
            <a:r>
              <a:rPr lang="ru-RU" sz="1600" dirty="0" smtClean="0">
                <a:solidFill>
                  <a:schemeClr val="tx2"/>
                </a:solidFill>
              </a:rPr>
              <a:t>АМ</a:t>
            </a:r>
            <a:r>
              <a:rPr lang="en-US" sz="1600" dirty="0" smtClean="0">
                <a:solidFill>
                  <a:schemeClr val="tx2"/>
                </a:solidFill>
              </a:rPr>
              <a:t>, </a:t>
            </a:r>
            <a:r>
              <a:rPr lang="ru-RU" sz="1600" dirty="0">
                <a:solidFill>
                  <a:schemeClr val="tx2"/>
                </a:solidFill>
              </a:rPr>
              <a:t>по отношение на: „Склад от </a:t>
            </a:r>
            <a:r>
              <a:rPr lang="ru-RU" sz="1600" dirty="0" err="1">
                <a:solidFill>
                  <a:schemeClr val="tx2"/>
                </a:solidFill>
              </a:rPr>
              <a:t>данни</a:t>
            </a:r>
            <a:r>
              <a:rPr lang="ru-RU" sz="1600" dirty="0">
                <a:solidFill>
                  <a:schemeClr val="tx2"/>
                </a:solidFill>
              </a:rPr>
              <a:t> на АМ и справки в </a:t>
            </a:r>
            <a:r>
              <a:rPr lang="ru-RU" sz="1600" dirty="0" err="1">
                <a:solidFill>
                  <a:schemeClr val="tx2"/>
                </a:solidFill>
              </a:rPr>
              <a:t>информационната</a:t>
            </a:r>
            <a:r>
              <a:rPr lang="ru-RU" sz="1600" dirty="0">
                <a:solidFill>
                  <a:schemeClr val="tx2"/>
                </a:solidFill>
              </a:rPr>
              <a:t> платформа Cognos“ (</a:t>
            </a:r>
            <a:r>
              <a:rPr lang="ru-RU" sz="1600" dirty="0" err="1">
                <a:solidFill>
                  <a:schemeClr val="tx2"/>
                </a:solidFill>
              </a:rPr>
              <a:t>Data</a:t>
            </a:r>
            <a:r>
              <a:rPr lang="ru-RU" sz="1600" dirty="0">
                <a:solidFill>
                  <a:schemeClr val="tx2"/>
                </a:solidFill>
              </a:rPr>
              <a:t> Warehouse/Cognos) и </a:t>
            </a:r>
            <a:r>
              <a:rPr lang="ru-RU" sz="1600" dirty="0" err="1">
                <a:solidFill>
                  <a:schemeClr val="tx2"/>
                </a:solidFill>
              </a:rPr>
              <a:t>Модул</a:t>
            </a:r>
            <a:r>
              <a:rPr lang="ru-RU" sz="1600" dirty="0">
                <a:solidFill>
                  <a:schemeClr val="tx2"/>
                </a:solidFill>
              </a:rPr>
              <a:t> „Анализ на риска“ (МАР) </a:t>
            </a:r>
            <a:r>
              <a:rPr lang="ru-RU" sz="1600" dirty="0" err="1">
                <a:solidFill>
                  <a:schemeClr val="tx2"/>
                </a:solidFill>
              </a:rPr>
              <a:t>върху</a:t>
            </a:r>
            <a:r>
              <a:rPr lang="ru-RU" sz="1600" dirty="0">
                <a:solidFill>
                  <a:schemeClr val="tx2"/>
                </a:solidFill>
              </a:rPr>
              <a:t> Cloud архитектура, за </a:t>
            </a:r>
            <a:r>
              <a:rPr lang="ru-RU" sz="1600" dirty="0" err="1">
                <a:solidFill>
                  <a:schemeClr val="tx2"/>
                </a:solidFill>
              </a:rPr>
              <a:t>отразяване</a:t>
            </a:r>
            <a:r>
              <a:rPr lang="ru-RU" sz="1600" dirty="0">
                <a:solidFill>
                  <a:schemeClr val="tx2"/>
                </a:solidFill>
              </a:rPr>
              <a:t> на </a:t>
            </a:r>
            <a:r>
              <a:rPr lang="ru-RU" sz="1600" dirty="0" err="1">
                <a:solidFill>
                  <a:schemeClr val="tx2"/>
                </a:solidFill>
              </a:rPr>
              <a:t>промените</a:t>
            </a:r>
            <a:r>
              <a:rPr lang="ru-RU" sz="1600" dirty="0">
                <a:solidFill>
                  <a:schemeClr val="tx2"/>
                </a:solidFill>
              </a:rPr>
              <a:t>, </a:t>
            </a:r>
            <a:r>
              <a:rPr lang="ru-RU" sz="1600" dirty="0" err="1">
                <a:solidFill>
                  <a:schemeClr val="tx2"/>
                </a:solidFill>
              </a:rPr>
              <a:t>произтичащи</a:t>
            </a:r>
            <a:r>
              <a:rPr lang="ru-RU" sz="1600" dirty="0">
                <a:solidFill>
                  <a:schemeClr val="tx2"/>
                </a:solidFill>
              </a:rPr>
              <a:t> от </a:t>
            </a:r>
            <a:r>
              <a:rPr lang="ru-RU" sz="1600" dirty="0" err="1">
                <a:solidFill>
                  <a:schemeClr val="tx2"/>
                </a:solidFill>
              </a:rPr>
              <a:t>привеждане</a:t>
            </a:r>
            <a:r>
              <a:rPr lang="ru-RU" sz="1600" dirty="0">
                <a:solidFill>
                  <a:schemeClr val="tx2"/>
                </a:solidFill>
              </a:rPr>
              <a:t> на МИСВ в </a:t>
            </a:r>
            <a:r>
              <a:rPr lang="ru-RU" sz="1600" dirty="0" err="1">
                <a:solidFill>
                  <a:schemeClr val="tx2"/>
                </a:solidFill>
              </a:rPr>
              <a:t>съответствие</a:t>
            </a:r>
            <a:r>
              <a:rPr lang="ru-RU" sz="1600" dirty="0">
                <a:solidFill>
                  <a:schemeClr val="tx2"/>
                </a:solidFill>
              </a:rPr>
              <a:t> с </a:t>
            </a:r>
            <a:r>
              <a:rPr lang="ru-RU" sz="1600" dirty="0" err="1">
                <a:solidFill>
                  <a:schemeClr val="tx2"/>
                </a:solidFill>
              </a:rPr>
              <a:t>ревизираното</a:t>
            </a:r>
            <a:r>
              <a:rPr lang="ru-RU" sz="1600" dirty="0">
                <a:solidFill>
                  <a:schemeClr val="tx2"/>
                </a:solidFill>
              </a:rPr>
              <a:t> Приложение Б (2.10. UCC </a:t>
            </a:r>
            <a:r>
              <a:rPr lang="ru-RU" sz="1600" dirty="0" err="1">
                <a:solidFill>
                  <a:schemeClr val="tx2"/>
                </a:solidFill>
              </a:rPr>
              <a:t>National</a:t>
            </a:r>
            <a:r>
              <a:rPr lang="ru-RU" sz="1600" dirty="0">
                <a:solidFill>
                  <a:schemeClr val="tx2"/>
                </a:solidFill>
              </a:rPr>
              <a:t> import systems upgrade – adjustment to revised Annex B)“, </a:t>
            </a:r>
            <a:r>
              <a:rPr lang="bg-BG" sz="1600" dirty="0" smtClean="0">
                <a:solidFill>
                  <a:schemeClr val="tx2"/>
                </a:solidFill>
              </a:rPr>
              <a:t>включваща развити:</a:t>
            </a:r>
          </a:p>
          <a:p>
            <a:pPr marL="285750" lvl="2" indent="-285750" algn="just">
              <a:buFontTx/>
              <a:buChar char="-"/>
            </a:pPr>
            <a:r>
              <a:rPr lang="bg-BG" sz="1600" dirty="0" smtClean="0">
                <a:solidFill>
                  <a:schemeClr val="tx2"/>
                </a:solidFill>
              </a:rPr>
              <a:t>Бизнес архитектура;</a:t>
            </a:r>
          </a:p>
          <a:p>
            <a:pPr marL="285750" lvl="2" indent="-285750" algn="just">
              <a:buFontTx/>
              <a:buChar char="-"/>
            </a:pPr>
            <a:r>
              <a:rPr lang="bg-BG" sz="1600" dirty="0" smtClean="0">
                <a:solidFill>
                  <a:schemeClr val="tx2"/>
                </a:solidFill>
              </a:rPr>
              <a:t>Архитектура на данните;</a:t>
            </a:r>
          </a:p>
          <a:p>
            <a:pPr marL="285750" lvl="2" indent="-285750" algn="just">
              <a:buFontTx/>
              <a:buChar char="-"/>
            </a:pPr>
            <a:r>
              <a:rPr lang="bg-BG" sz="1600" dirty="0" smtClean="0">
                <a:solidFill>
                  <a:schemeClr val="tx2"/>
                </a:solidFill>
              </a:rPr>
              <a:t>Архитектура на приложенията;</a:t>
            </a:r>
          </a:p>
          <a:p>
            <a:pPr marL="285750" lvl="2" indent="-285750" algn="just">
              <a:buFontTx/>
              <a:buChar char="-"/>
            </a:pPr>
            <a:r>
              <a:rPr lang="bg-BG" sz="1600" dirty="0" smtClean="0">
                <a:solidFill>
                  <a:schemeClr val="tx2"/>
                </a:solidFill>
              </a:rPr>
              <a:t>Технологична архитектура.</a:t>
            </a:r>
          </a:p>
          <a:p>
            <a:pPr marL="0" lvl="2" algn="just"/>
            <a:endParaRPr lang="ru-RU" sz="1600" dirty="0" smtClean="0">
              <a:solidFill>
                <a:schemeClr val="tx2"/>
              </a:solidFill>
            </a:endParaRPr>
          </a:p>
          <a:p>
            <a:pPr algn="just">
              <a:tabLst>
                <a:tab pos="360363" algn="l"/>
              </a:tabLst>
            </a:pPr>
            <a:endParaRPr lang="bg-BG" sz="1600" b="1" dirty="0" smtClean="0">
              <a:solidFill>
                <a:schemeClr val="tx2"/>
              </a:solidFill>
            </a:endParaRPr>
          </a:p>
          <a:p>
            <a:pPr algn="just">
              <a:tabLst>
                <a:tab pos="360363" algn="l"/>
              </a:tabLst>
            </a:pPr>
            <a:endParaRPr lang="bg-BG" sz="16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436096" y="980728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Д7 – очаквани резултати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9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132857"/>
            <a:ext cx="6192688" cy="4248472"/>
          </a:xfrm>
        </p:spPr>
        <p:txBody>
          <a:bodyPr/>
          <a:lstStyle/>
          <a:p>
            <a:pPr marL="0" lvl="2" indent="0" algn="just">
              <a:buNone/>
            </a:pPr>
            <a:r>
              <a:rPr lang="bg-BG" sz="1600" b="1" dirty="0">
                <a:solidFill>
                  <a:schemeClr val="tx2"/>
                </a:solidFill>
              </a:rPr>
              <a:t>Основна дейност 2: </a:t>
            </a:r>
            <a:r>
              <a:rPr lang="ru-RU" sz="1600" dirty="0" err="1" smtClean="0">
                <a:solidFill>
                  <a:schemeClr val="tx2"/>
                </a:solidFill>
              </a:rPr>
              <a:t>Въведена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600" dirty="0">
                <a:solidFill>
                  <a:schemeClr val="tx2"/>
                </a:solidFill>
              </a:rPr>
              <a:t> архитектура на АМ по отношение на „Склад от </a:t>
            </a:r>
            <a:r>
              <a:rPr lang="ru-RU" sz="1600" dirty="0" err="1">
                <a:solidFill>
                  <a:schemeClr val="tx2"/>
                </a:solidFill>
              </a:rPr>
              <a:t>данни</a:t>
            </a:r>
            <a:r>
              <a:rPr lang="ru-RU" sz="1600" dirty="0">
                <a:solidFill>
                  <a:schemeClr val="tx2"/>
                </a:solidFill>
              </a:rPr>
              <a:t> на АМ и справки в </a:t>
            </a:r>
            <a:r>
              <a:rPr lang="ru-RU" sz="1600" dirty="0" err="1">
                <a:solidFill>
                  <a:schemeClr val="tx2"/>
                </a:solidFill>
              </a:rPr>
              <a:t>информационната</a:t>
            </a:r>
            <a:r>
              <a:rPr lang="ru-RU" sz="1600" dirty="0">
                <a:solidFill>
                  <a:schemeClr val="tx2"/>
                </a:solidFill>
              </a:rPr>
              <a:t> платформа Cognos“ (</a:t>
            </a:r>
            <a:r>
              <a:rPr lang="ru-RU" sz="1600" dirty="0" err="1">
                <a:solidFill>
                  <a:schemeClr val="tx2"/>
                </a:solidFill>
              </a:rPr>
              <a:t>Data</a:t>
            </a:r>
            <a:r>
              <a:rPr lang="ru-RU" sz="1600" dirty="0">
                <a:solidFill>
                  <a:schemeClr val="tx2"/>
                </a:solidFill>
              </a:rPr>
              <a:t> Warehouse/Cognos) и </a:t>
            </a:r>
            <a:r>
              <a:rPr lang="ru-RU" sz="1600" dirty="0" err="1">
                <a:solidFill>
                  <a:schemeClr val="tx2"/>
                </a:solidFill>
              </a:rPr>
              <a:t>Модул</a:t>
            </a:r>
            <a:r>
              <a:rPr lang="ru-RU" sz="1600" dirty="0">
                <a:solidFill>
                  <a:schemeClr val="tx2"/>
                </a:solidFill>
              </a:rPr>
              <a:t> „Анализ на риска“ (МАР) </a:t>
            </a:r>
            <a:r>
              <a:rPr lang="ru-RU" sz="1600" dirty="0" err="1">
                <a:solidFill>
                  <a:schemeClr val="tx2"/>
                </a:solidFill>
              </a:rPr>
              <a:t>върху</a:t>
            </a:r>
            <a:r>
              <a:rPr lang="ru-RU" sz="1600" dirty="0">
                <a:solidFill>
                  <a:schemeClr val="tx2"/>
                </a:solidFill>
              </a:rPr>
              <a:t> Cloud архитектура, за </a:t>
            </a:r>
            <a:r>
              <a:rPr lang="ru-RU" sz="1600" dirty="0" err="1">
                <a:solidFill>
                  <a:schemeClr val="tx2"/>
                </a:solidFill>
              </a:rPr>
              <a:t>отразяване</a:t>
            </a:r>
            <a:r>
              <a:rPr lang="ru-RU" sz="1600" dirty="0">
                <a:solidFill>
                  <a:schemeClr val="tx2"/>
                </a:solidFill>
              </a:rPr>
              <a:t> на </a:t>
            </a:r>
            <a:r>
              <a:rPr lang="ru-RU" sz="1600" dirty="0" err="1">
                <a:solidFill>
                  <a:schemeClr val="tx2"/>
                </a:solidFill>
              </a:rPr>
              <a:t>промените</a:t>
            </a:r>
            <a:r>
              <a:rPr lang="ru-RU" sz="1600" dirty="0">
                <a:solidFill>
                  <a:schemeClr val="tx2"/>
                </a:solidFill>
              </a:rPr>
              <a:t>, </a:t>
            </a:r>
            <a:r>
              <a:rPr lang="ru-RU" sz="1600" dirty="0" err="1">
                <a:solidFill>
                  <a:schemeClr val="tx2"/>
                </a:solidFill>
              </a:rPr>
              <a:t>произтичащи</a:t>
            </a:r>
            <a:r>
              <a:rPr lang="ru-RU" sz="1600" dirty="0">
                <a:solidFill>
                  <a:schemeClr val="tx2"/>
                </a:solidFill>
              </a:rPr>
              <a:t> от </a:t>
            </a:r>
            <a:r>
              <a:rPr lang="ru-RU" sz="1600" dirty="0" err="1">
                <a:solidFill>
                  <a:schemeClr val="tx2"/>
                </a:solidFill>
              </a:rPr>
              <a:t>привеждане</a:t>
            </a:r>
            <a:r>
              <a:rPr lang="ru-RU" sz="1600" dirty="0">
                <a:solidFill>
                  <a:schemeClr val="tx2"/>
                </a:solidFill>
              </a:rPr>
              <a:t> на МИСВ в </a:t>
            </a:r>
            <a:r>
              <a:rPr lang="ru-RU" sz="1600" dirty="0" err="1">
                <a:solidFill>
                  <a:schemeClr val="tx2"/>
                </a:solidFill>
              </a:rPr>
              <a:t>съответствие</a:t>
            </a:r>
            <a:r>
              <a:rPr lang="ru-RU" sz="1600" dirty="0">
                <a:solidFill>
                  <a:schemeClr val="tx2"/>
                </a:solidFill>
              </a:rPr>
              <a:t> с </a:t>
            </a:r>
            <a:r>
              <a:rPr lang="ru-RU" sz="1600" dirty="0" err="1">
                <a:solidFill>
                  <a:schemeClr val="tx2"/>
                </a:solidFill>
              </a:rPr>
              <a:t>ревизираното</a:t>
            </a:r>
            <a:r>
              <a:rPr lang="ru-RU" sz="1600" dirty="0">
                <a:solidFill>
                  <a:schemeClr val="tx2"/>
                </a:solidFill>
              </a:rPr>
              <a:t> Приложение Б (2.10. UCC </a:t>
            </a:r>
            <a:r>
              <a:rPr lang="ru-RU" sz="1600" dirty="0" err="1">
                <a:solidFill>
                  <a:schemeClr val="tx2"/>
                </a:solidFill>
              </a:rPr>
              <a:t>National</a:t>
            </a:r>
            <a:r>
              <a:rPr lang="ru-RU" sz="1600" dirty="0">
                <a:solidFill>
                  <a:schemeClr val="tx2"/>
                </a:solidFill>
              </a:rPr>
              <a:t> import systems upgrade – adjustment to revised Annex B) </a:t>
            </a:r>
            <a:r>
              <a:rPr lang="ru-RU" sz="1600" dirty="0" err="1">
                <a:solidFill>
                  <a:schemeClr val="tx2"/>
                </a:solidFill>
              </a:rPr>
              <a:t>върху</a:t>
            </a:r>
            <a:r>
              <a:rPr lang="ru-RU" sz="1600" dirty="0">
                <a:solidFill>
                  <a:schemeClr val="tx2"/>
                </a:solidFill>
              </a:rPr>
              <a:t> Cloud архитектура , </a:t>
            </a:r>
            <a:r>
              <a:rPr lang="ru-RU" sz="1600" dirty="0" smtClean="0">
                <a:solidFill>
                  <a:schemeClr val="tx2"/>
                </a:solidFill>
              </a:rPr>
              <a:t>чрез:</a:t>
            </a:r>
            <a:endParaRPr lang="ru-RU" sz="1600" dirty="0">
              <a:solidFill>
                <a:schemeClr val="tx2"/>
              </a:solidFill>
            </a:endParaRPr>
          </a:p>
          <a:p>
            <a:pPr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600" dirty="0" err="1" smtClean="0">
                <a:solidFill>
                  <a:schemeClr val="tx2"/>
                </a:solidFill>
              </a:rPr>
              <a:t>Надграден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и внедрен 1 </a:t>
            </a:r>
            <a:r>
              <a:rPr lang="ru-RU" sz="1600" dirty="0" err="1">
                <a:solidFill>
                  <a:schemeClr val="tx2"/>
                </a:solidFill>
              </a:rPr>
              <a:t>бр</a:t>
            </a:r>
            <a:r>
              <a:rPr lang="ru-RU" sz="1600" dirty="0">
                <a:solidFill>
                  <a:schemeClr val="tx2"/>
                </a:solidFill>
              </a:rPr>
              <a:t>. „Склад от </a:t>
            </a:r>
            <a:r>
              <a:rPr lang="ru-RU" sz="1600" dirty="0" err="1">
                <a:solidFill>
                  <a:schemeClr val="tx2"/>
                </a:solidFill>
              </a:rPr>
              <a:t>данни</a:t>
            </a:r>
            <a:r>
              <a:rPr lang="ru-RU" sz="1600" dirty="0">
                <a:solidFill>
                  <a:schemeClr val="tx2"/>
                </a:solidFill>
              </a:rPr>
              <a:t> на АМ и справки в </a:t>
            </a:r>
            <a:r>
              <a:rPr lang="ru-RU" sz="1600" dirty="0" err="1">
                <a:solidFill>
                  <a:schemeClr val="tx2"/>
                </a:solidFill>
              </a:rPr>
              <a:t>информационната</a:t>
            </a:r>
            <a:r>
              <a:rPr lang="ru-RU" sz="1600" dirty="0">
                <a:solidFill>
                  <a:schemeClr val="tx2"/>
                </a:solidFill>
              </a:rPr>
              <a:t> платформа Cognos (</a:t>
            </a:r>
            <a:r>
              <a:rPr lang="ru-RU" sz="1600" dirty="0" err="1">
                <a:solidFill>
                  <a:schemeClr val="tx2"/>
                </a:solidFill>
              </a:rPr>
              <a:t>Data</a:t>
            </a:r>
            <a:r>
              <a:rPr lang="ru-RU" sz="1600" dirty="0">
                <a:solidFill>
                  <a:schemeClr val="tx2"/>
                </a:solidFill>
              </a:rPr>
              <a:t> Warehouse/Cognos) – </a:t>
            </a:r>
            <a:r>
              <a:rPr lang="ru-RU" sz="1600" dirty="0" err="1">
                <a:solidFill>
                  <a:schemeClr val="tx2"/>
                </a:solidFill>
              </a:rPr>
              <a:t>отразяване</a:t>
            </a:r>
            <a:r>
              <a:rPr lang="ru-RU" sz="1600" dirty="0">
                <a:solidFill>
                  <a:schemeClr val="tx2"/>
                </a:solidFill>
              </a:rPr>
              <a:t> на </a:t>
            </a:r>
            <a:r>
              <a:rPr lang="ru-RU" sz="1600" dirty="0" err="1">
                <a:solidFill>
                  <a:schemeClr val="tx2"/>
                </a:solidFill>
              </a:rPr>
              <a:t>промените</a:t>
            </a:r>
            <a:r>
              <a:rPr lang="ru-RU" sz="1600" dirty="0">
                <a:solidFill>
                  <a:schemeClr val="tx2"/>
                </a:solidFill>
              </a:rPr>
              <a:t>, </a:t>
            </a:r>
            <a:r>
              <a:rPr lang="ru-RU" sz="1600" dirty="0" err="1">
                <a:solidFill>
                  <a:schemeClr val="tx2"/>
                </a:solidFill>
              </a:rPr>
              <a:t>произтичащи</a:t>
            </a:r>
            <a:r>
              <a:rPr lang="ru-RU" sz="1600" dirty="0">
                <a:solidFill>
                  <a:schemeClr val="tx2"/>
                </a:solidFill>
              </a:rPr>
              <a:t> от </a:t>
            </a:r>
            <a:r>
              <a:rPr lang="ru-RU" sz="1600" dirty="0" err="1">
                <a:solidFill>
                  <a:schemeClr val="tx2"/>
                </a:solidFill>
              </a:rPr>
              <a:t>привеждане</a:t>
            </a:r>
            <a:r>
              <a:rPr lang="ru-RU" sz="1600" dirty="0">
                <a:solidFill>
                  <a:schemeClr val="tx2"/>
                </a:solidFill>
              </a:rPr>
              <a:t> на МИСВ в </a:t>
            </a:r>
            <a:r>
              <a:rPr lang="ru-RU" sz="1600" dirty="0" err="1">
                <a:solidFill>
                  <a:schemeClr val="tx2"/>
                </a:solidFill>
              </a:rPr>
              <a:t>съответствие</a:t>
            </a:r>
            <a:r>
              <a:rPr lang="ru-RU" sz="1600" dirty="0">
                <a:solidFill>
                  <a:schemeClr val="tx2"/>
                </a:solidFill>
              </a:rPr>
              <a:t> с </a:t>
            </a:r>
            <a:r>
              <a:rPr lang="ru-RU" sz="1600" dirty="0" err="1">
                <a:solidFill>
                  <a:schemeClr val="tx2"/>
                </a:solidFill>
              </a:rPr>
              <a:t>ревизираното</a:t>
            </a:r>
            <a:r>
              <a:rPr lang="ru-RU" sz="1600" dirty="0">
                <a:solidFill>
                  <a:schemeClr val="tx2"/>
                </a:solidFill>
              </a:rPr>
              <a:t> Приложение Б на ДР и РИ;</a:t>
            </a:r>
          </a:p>
          <a:p>
            <a:pPr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600" dirty="0" err="1" smtClean="0">
                <a:solidFill>
                  <a:schemeClr val="tx2"/>
                </a:solidFill>
              </a:rPr>
              <a:t>Надграден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и внедрен 1 </a:t>
            </a:r>
            <a:r>
              <a:rPr lang="ru-RU" sz="1600" dirty="0" err="1">
                <a:solidFill>
                  <a:schemeClr val="tx2"/>
                </a:solidFill>
              </a:rPr>
              <a:t>бр</a:t>
            </a:r>
            <a:r>
              <a:rPr lang="ru-RU" sz="1600" dirty="0">
                <a:solidFill>
                  <a:schemeClr val="tx2"/>
                </a:solidFill>
              </a:rPr>
              <a:t>. </a:t>
            </a:r>
            <a:r>
              <a:rPr lang="ru-RU" sz="1600" dirty="0" err="1">
                <a:solidFill>
                  <a:schemeClr val="tx2"/>
                </a:solidFill>
              </a:rPr>
              <a:t>Модул</a:t>
            </a:r>
            <a:r>
              <a:rPr lang="ru-RU" sz="1600" dirty="0">
                <a:solidFill>
                  <a:schemeClr val="tx2"/>
                </a:solidFill>
              </a:rPr>
              <a:t> „Анализ на риска“ (МАР) – </a:t>
            </a:r>
            <a:r>
              <a:rPr lang="ru-RU" sz="1600" dirty="0" err="1">
                <a:solidFill>
                  <a:schemeClr val="tx2"/>
                </a:solidFill>
              </a:rPr>
              <a:t>отразяване</a:t>
            </a:r>
            <a:r>
              <a:rPr lang="ru-RU" sz="1600" dirty="0">
                <a:solidFill>
                  <a:schemeClr val="tx2"/>
                </a:solidFill>
              </a:rPr>
              <a:t> на </a:t>
            </a:r>
            <a:r>
              <a:rPr lang="ru-RU" sz="1600" dirty="0" err="1">
                <a:solidFill>
                  <a:schemeClr val="tx2"/>
                </a:solidFill>
              </a:rPr>
              <a:t>промените</a:t>
            </a:r>
            <a:r>
              <a:rPr lang="ru-RU" sz="1600" dirty="0">
                <a:solidFill>
                  <a:schemeClr val="tx2"/>
                </a:solidFill>
              </a:rPr>
              <a:t>, </a:t>
            </a:r>
            <a:r>
              <a:rPr lang="ru-RU" sz="1600" dirty="0" err="1">
                <a:solidFill>
                  <a:schemeClr val="tx2"/>
                </a:solidFill>
              </a:rPr>
              <a:t>произтичащи</a:t>
            </a:r>
            <a:r>
              <a:rPr lang="ru-RU" sz="1600" dirty="0">
                <a:solidFill>
                  <a:schemeClr val="tx2"/>
                </a:solidFill>
              </a:rPr>
              <a:t> от </a:t>
            </a:r>
            <a:r>
              <a:rPr lang="ru-RU" sz="1600" dirty="0" err="1">
                <a:solidFill>
                  <a:schemeClr val="tx2"/>
                </a:solidFill>
              </a:rPr>
              <a:t>привеждане</a:t>
            </a:r>
            <a:r>
              <a:rPr lang="ru-RU" sz="1600" dirty="0">
                <a:solidFill>
                  <a:schemeClr val="tx2"/>
                </a:solidFill>
              </a:rPr>
              <a:t> на МИСВ в </a:t>
            </a:r>
            <a:r>
              <a:rPr lang="ru-RU" sz="1600" dirty="0" err="1">
                <a:solidFill>
                  <a:schemeClr val="tx2"/>
                </a:solidFill>
              </a:rPr>
              <a:t>съответствие</a:t>
            </a:r>
            <a:r>
              <a:rPr lang="ru-RU" sz="1600" dirty="0">
                <a:solidFill>
                  <a:schemeClr val="tx2"/>
                </a:solidFill>
              </a:rPr>
              <a:t> с </a:t>
            </a:r>
            <a:r>
              <a:rPr lang="ru-RU" sz="1600" dirty="0" err="1">
                <a:solidFill>
                  <a:schemeClr val="tx2"/>
                </a:solidFill>
              </a:rPr>
              <a:t>ревизираното</a:t>
            </a:r>
            <a:r>
              <a:rPr lang="ru-RU" sz="1600" dirty="0">
                <a:solidFill>
                  <a:schemeClr val="tx2"/>
                </a:solidFill>
              </a:rPr>
              <a:t> Приложение Б на ДР и РИ;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Заглавие 1"/>
          <p:cNvSpPr txBox="1">
            <a:spLocks/>
          </p:cNvSpPr>
          <p:nvPr/>
        </p:nvSpPr>
        <p:spPr>
          <a:xfrm>
            <a:off x="5436096" y="980728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Д7 – очаквани резултати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432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1184</Words>
  <Application>Microsoft Office PowerPoint</Application>
  <PresentationFormat>On-screen Show (4:3)</PresentationFormat>
  <Paragraphs>52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Office тема</vt:lpstr>
      <vt:lpstr>„Развитие и въвеждане на Институционална архитектура на АМ по отношение на  „Склад от данни на АМ и справки в информационната платформа Cognos“ (Data Warehouse/Cognos) и Модул „Анализ на риска“ (МАР) върху Cloud архитектура, както и надграждане на „Система за предоставяне на информация за управленски цели от митнически документи“ (МИС3А) и „Система за управление на Интегрирана Тарифа / Integrated Tariff Management System“ (СУИТ/ITMS) – модул „Калкулатор на Тарик“ и „Система за тарифни квоти“ (TQS) – отразяване на промените, произтичащи от привеждане на МИСВ в съответствие с ревизираното Приложение Б (2.10. UCC National import systems upgrade – adjustment to revised Annex B)“</vt:lpstr>
      <vt:lpstr>PowerPoint Presentation</vt:lpstr>
      <vt:lpstr>Д7 - ОБХВАТ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ND</cp:lastModifiedBy>
  <cp:revision>67</cp:revision>
  <dcterms:created xsi:type="dcterms:W3CDTF">2020-05-12T09:06:58Z</dcterms:created>
  <dcterms:modified xsi:type="dcterms:W3CDTF">2022-11-02T14:55:17Z</dcterms:modified>
</cp:coreProperties>
</file>