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4" r:id="rId4"/>
    <p:sldId id="266" r:id="rId5"/>
    <p:sldId id="267" r:id="rId6"/>
    <p:sldId id="268" r:id="rId7"/>
    <p:sldId id="270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EF9AC-2E41-4E4A-B6E8-E0F8362F6A2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B62C-08A5-4306-BD7C-6066901AA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27.10.2022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483768" y="1916832"/>
            <a:ext cx="6408712" cy="4005064"/>
          </a:xfrm>
        </p:spPr>
        <p:txBody>
          <a:bodyPr>
            <a:noAutofit/>
          </a:bodyPr>
          <a:lstStyle/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„</a:t>
            </a:r>
            <a:r>
              <a:rPr lang="ru-RU" sz="1800" dirty="0">
                <a:solidFill>
                  <a:schemeClr val="tx2"/>
                </a:solidFill>
              </a:rPr>
              <a:t>Развитие и 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архитектура на АМ по отношение на Проект по МКС „</a:t>
            </a:r>
            <a:r>
              <a:rPr lang="ru-RU" sz="1800" dirty="0" err="1">
                <a:solidFill>
                  <a:schemeClr val="tx2"/>
                </a:solidFill>
              </a:rPr>
              <a:t>Подобряване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националната</a:t>
            </a:r>
            <a:r>
              <a:rPr lang="ru-RU" sz="18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800" dirty="0" err="1">
                <a:solidFill>
                  <a:schemeClr val="tx2"/>
                </a:solidFill>
              </a:rPr>
              <a:t>привеждане</a:t>
            </a:r>
            <a:r>
              <a:rPr lang="ru-RU" sz="1800" dirty="0">
                <a:solidFill>
                  <a:schemeClr val="tx2"/>
                </a:solidFill>
              </a:rPr>
              <a:t> на МИСВ в </a:t>
            </a:r>
            <a:r>
              <a:rPr lang="ru-RU" sz="1800" dirty="0" err="1">
                <a:solidFill>
                  <a:schemeClr val="tx2"/>
                </a:solidFill>
              </a:rPr>
              <a:t>съответствие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800" dirty="0" err="1">
                <a:solidFill>
                  <a:schemeClr val="tx2"/>
                </a:solidFill>
              </a:rPr>
              <a:t>National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import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systems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upgrade</a:t>
            </a:r>
            <a:r>
              <a:rPr lang="ru-RU" sz="1800" dirty="0">
                <a:solidFill>
                  <a:schemeClr val="tx2"/>
                </a:solidFill>
              </a:rPr>
              <a:t> – </a:t>
            </a:r>
            <a:r>
              <a:rPr lang="ru-RU" sz="1800" dirty="0" err="1">
                <a:solidFill>
                  <a:schemeClr val="tx2"/>
                </a:solidFill>
              </a:rPr>
              <a:t>adjustment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to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revised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annex</a:t>
            </a:r>
            <a:r>
              <a:rPr lang="ru-RU" sz="1800" dirty="0">
                <a:solidFill>
                  <a:schemeClr val="tx2"/>
                </a:solidFill>
              </a:rPr>
              <a:t> B) и </a:t>
            </a:r>
            <a:r>
              <a:rPr lang="ru-RU" sz="1800" dirty="0" err="1">
                <a:solidFill>
                  <a:schemeClr val="tx2"/>
                </a:solidFill>
              </a:rPr>
              <a:t>преминаване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архитектура, </a:t>
            </a:r>
            <a:r>
              <a:rPr lang="ru-RU" sz="1800" dirty="0" err="1">
                <a:solidFill>
                  <a:schemeClr val="tx2"/>
                </a:solidFill>
              </a:rPr>
              <a:t>надграждане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засегнатите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>
                <a:solidFill>
                  <a:schemeClr val="tx2"/>
                </a:solidFill>
              </a:rPr>
              <a:t>: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Митническо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задължение</a:t>
            </a:r>
            <a:r>
              <a:rPr lang="ru-RU" sz="1800" dirty="0">
                <a:solidFill>
                  <a:schemeClr val="tx2"/>
                </a:solidFill>
              </a:rPr>
              <a:t> и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обезпеченията</a:t>
            </a:r>
            <a:r>
              <a:rPr lang="ru-RU" sz="1800" dirty="0">
                <a:solidFill>
                  <a:schemeClr val="tx2"/>
                </a:solidFill>
              </a:rPr>
              <a:t>“ (ММЗУО) и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800" dirty="0" err="1">
                <a:solidFill>
                  <a:schemeClr val="tx2"/>
                </a:solidFill>
              </a:rPr>
              <a:t>Общия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800" dirty="0" err="1">
                <a:solidFill>
                  <a:schemeClr val="tx2"/>
                </a:solidFill>
              </a:rPr>
              <a:t>Surveillance</a:t>
            </a:r>
            <a:r>
              <a:rPr lang="ru-RU" sz="1800" dirty="0">
                <a:solidFill>
                  <a:schemeClr val="tx2"/>
                </a:solidFill>
              </a:rPr>
              <a:t>) и </a:t>
            </a:r>
            <a:r>
              <a:rPr lang="ru-RU" sz="1800" dirty="0" err="1">
                <a:solidFill>
                  <a:schemeClr val="tx2"/>
                </a:solidFill>
              </a:rPr>
              <a:t>преминаване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 </a:t>
            </a:r>
            <a:r>
              <a:rPr lang="bg-BG" sz="1800" dirty="0" smtClean="0">
                <a:solidFill>
                  <a:schemeClr val="tx2"/>
                </a:solidFill>
              </a:rPr>
              <a:t>“</a:t>
            </a:r>
            <a:endParaRPr lang="bg-BG" sz="18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Полина Иванова,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88224" y="1412776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bg-BG" sz="3600" b="1" dirty="0" smtClean="0">
                <a:solidFill>
                  <a:schemeClr val="tx2"/>
                </a:solidFill>
              </a:rPr>
              <a:t>6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143199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Надграждането на </a:t>
            </a:r>
            <a:r>
              <a:rPr lang="bg-BG" sz="1800" b="1" dirty="0" smtClean="0">
                <a:solidFill>
                  <a:schemeClr val="tx2"/>
                </a:solidFill>
              </a:rPr>
              <a:t>Митническа информационна система за внасяне (МИСВ</a:t>
            </a:r>
            <a:r>
              <a:rPr lang="bg-BG" sz="1800" b="1" dirty="0" smtClean="0">
                <a:solidFill>
                  <a:schemeClr val="tx2"/>
                </a:solidFill>
              </a:rPr>
              <a:t>) цели: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err="1" smtClean="0">
                <a:solidFill>
                  <a:schemeClr val="tx2"/>
                </a:solidFill>
              </a:rPr>
              <a:t>Реализиране</a:t>
            </a:r>
            <a:r>
              <a:rPr lang="ru-RU" sz="1800" dirty="0" smtClean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съюзните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функционални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изисквания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БИМИС Фаза 3, </a:t>
            </a:r>
            <a:r>
              <a:rPr lang="ru-RU" sz="1800" dirty="0" err="1">
                <a:solidFill>
                  <a:schemeClr val="tx2"/>
                </a:solidFill>
              </a:rPr>
              <a:t>които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произтичат</a:t>
            </a:r>
            <a:r>
              <a:rPr lang="ru-RU" sz="1800" dirty="0">
                <a:solidFill>
                  <a:schemeClr val="tx2"/>
                </a:solidFill>
              </a:rPr>
              <a:t> от </a:t>
            </a:r>
            <a:r>
              <a:rPr lang="ru-RU" sz="1800" dirty="0" err="1">
                <a:solidFill>
                  <a:schemeClr val="tx2"/>
                </a:solidFill>
              </a:rPr>
              <a:t>митническия</a:t>
            </a:r>
            <a:r>
              <a:rPr lang="ru-RU" sz="1800" dirty="0">
                <a:solidFill>
                  <a:schemeClr val="tx2"/>
                </a:solidFill>
              </a:rPr>
              <a:t> кодекс на </a:t>
            </a:r>
            <a:r>
              <a:rPr lang="ru-RU" sz="1800" dirty="0" err="1" smtClean="0">
                <a:solidFill>
                  <a:schemeClr val="tx2"/>
                </a:solidFill>
              </a:rPr>
              <a:t>съюза</a:t>
            </a:r>
            <a:r>
              <a:rPr lang="ru-RU" sz="1800" dirty="0" smtClean="0">
                <a:solidFill>
                  <a:schemeClr val="tx2"/>
                </a:solidFill>
              </a:rPr>
              <a:t>;</a:t>
            </a:r>
            <a:endParaRPr lang="bg-BG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800" dirty="0" smtClean="0">
                <a:solidFill>
                  <a:schemeClr val="tx2"/>
                </a:solidFill>
              </a:rPr>
              <a:t>Изпълнение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ниво</a:t>
            </a:r>
            <a:r>
              <a:rPr lang="ru-RU" sz="1800" dirty="0">
                <a:solidFill>
                  <a:schemeClr val="tx2"/>
                </a:solidFill>
              </a:rPr>
              <a:t> на Проект по МКС „</a:t>
            </a:r>
            <a:r>
              <a:rPr lang="ru-RU" sz="1800" dirty="0" err="1">
                <a:solidFill>
                  <a:schemeClr val="tx2"/>
                </a:solidFill>
              </a:rPr>
              <a:t>Подобряване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националната</a:t>
            </a:r>
            <a:r>
              <a:rPr lang="ru-RU" sz="18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800" dirty="0" err="1">
                <a:solidFill>
                  <a:schemeClr val="tx2"/>
                </a:solidFill>
              </a:rPr>
              <a:t>привеждане</a:t>
            </a:r>
            <a:r>
              <a:rPr lang="ru-RU" sz="1800" dirty="0">
                <a:solidFill>
                  <a:schemeClr val="tx2"/>
                </a:solidFill>
              </a:rPr>
              <a:t> на МИСВ в </a:t>
            </a:r>
            <a:r>
              <a:rPr lang="ru-RU" sz="1800" dirty="0" err="1">
                <a:solidFill>
                  <a:schemeClr val="tx2"/>
                </a:solidFill>
              </a:rPr>
              <a:t>съответствие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800" dirty="0" err="1">
                <a:solidFill>
                  <a:schemeClr val="tx2"/>
                </a:solidFill>
              </a:rPr>
              <a:t>National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import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systems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upgrade</a:t>
            </a:r>
            <a:r>
              <a:rPr lang="ru-RU" sz="1800" dirty="0">
                <a:solidFill>
                  <a:schemeClr val="tx2"/>
                </a:solidFill>
              </a:rPr>
              <a:t> – </a:t>
            </a:r>
            <a:r>
              <a:rPr lang="ru-RU" sz="1800" dirty="0" err="1">
                <a:solidFill>
                  <a:schemeClr val="tx2"/>
                </a:solidFill>
              </a:rPr>
              <a:t>adjustment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to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revised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Annex</a:t>
            </a:r>
            <a:r>
              <a:rPr lang="ru-RU" sz="1800" dirty="0">
                <a:solidFill>
                  <a:schemeClr val="tx2"/>
                </a:solidFill>
              </a:rPr>
              <a:t> B</a:t>
            </a:r>
            <a:r>
              <a:rPr lang="ru-RU" sz="1800" dirty="0" smtClean="0">
                <a:solidFill>
                  <a:schemeClr val="tx2"/>
                </a:solidFill>
              </a:rPr>
              <a:t>);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err="1" smtClean="0">
                <a:solidFill>
                  <a:schemeClr val="tx2"/>
                </a:solidFill>
              </a:rPr>
              <a:t>Подобрение</a:t>
            </a:r>
            <a:r>
              <a:rPr lang="ru-RU" sz="1800" dirty="0" smtClean="0">
                <a:solidFill>
                  <a:schemeClr val="tx2"/>
                </a:solidFill>
              </a:rPr>
              <a:t> на </a:t>
            </a:r>
            <a:r>
              <a:rPr lang="ru-RU" sz="1800" dirty="0" err="1" smtClean="0">
                <a:solidFill>
                  <a:schemeClr val="tx2"/>
                </a:solidFill>
              </a:rPr>
              <a:t>съществуващите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в </a:t>
            </a:r>
            <a:r>
              <a:rPr lang="ru-RU" sz="1800" dirty="0" err="1">
                <a:solidFill>
                  <a:schemeClr val="tx2"/>
                </a:solidFill>
              </a:rPr>
              <a:t>системата</a:t>
            </a:r>
            <a:r>
              <a:rPr lang="ru-RU" sz="1800" dirty="0">
                <a:solidFill>
                  <a:schemeClr val="tx2"/>
                </a:solidFill>
              </a:rPr>
              <a:t> бизнес </a:t>
            </a:r>
            <a:r>
              <a:rPr lang="ru-RU" sz="1800" dirty="0" err="1">
                <a:solidFill>
                  <a:schemeClr val="tx2"/>
                </a:solidFill>
              </a:rPr>
              <a:t>процеси</a:t>
            </a:r>
            <a:r>
              <a:rPr lang="ru-RU" sz="1800" dirty="0">
                <a:solidFill>
                  <a:schemeClr val="tx2"/>
                </a:solidFill>
              </a:rPr>
              <a:t> и интеграции с </a:t>
            </a:r>
            <a:r>
              <a:rPr lang="ru-RU" sz="1800" dirty="0" err="1">
                <a:solidFill>
                  <a:schemeClr val="tx2"/>
                </a:solidFill>
              </a:rPr>
              <a:t>други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 smtClean="0">
                <a:solidFill>
                  <a:schemeClr val="tx2"/>
                </a:solidFill>
              </a:rPr>
              <a:t>.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b="1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	</a:t>
            </a:r>
            <a:r>
              <a:rPr lang="bg-BG" sz="1800" b="1" dirty="0" smtClean="0">
                <a:solidFill>
                  <a:schemeClr val="tx2"/>
                </a:solidFill>
              </a:rPr>
              <a:t>Срок </a:t>
            </a:r>
            <a:r>
              <a:rPr lang="bg-BG" sz="1800" b="1" dirty="0">
                <a:solidFill>
                  <a:schemeClr val="tx2"/>
                </a:solidFill>
              </a:rPr>
              <a:t>за изпълнение на проекта </a:t>
            </a:r>
            <a:r>
              <a:rPr lang="bg-BG" sz="1800" dirty="0">
                <a:solidFill>
                  <a:srgbClr val="FF0000"/>
                </a:solidFill>
              </a:rPr>
              <a:t>– </a:t>
            </a:r>
            <a:r>
              <a:rPr lang="bg-BG" sz="1800" b="1" dirty="0">
                <a:solidFill>
                  <a:srgbClr val="FF0000"/>
                </a:solidFill>
              </a:rPr>
              <a:t>30.11.2023 г.</a:t>
            </a: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</a:t>
            </a:r>
            <a:r>
              <a:rPr lang="bg-BG" sz="1800" b="1" dirty="0" smtClean="0">
                <a:solidFill>
                  <a:schemeClr val="tx2"/>
                </a:solidFill>
              </a:rPr>
              <a:t>– цел и обхват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556792"/>
            <a:ext cx="6408712" cy="518457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bg-BG" sz="1400" b="1" dirty="0">
                <a:solidFill>
                  <a:schemeClr val="tx2"/>
                </a:solidFill>
              </a:rPr>
              <a:t>Основна дейност 1</a:t>
            </a:r>
            <a:r>
              <a:rPr lang="bg-BG" sz="1400" dirty="0">
                <a:solidFill>
                  <a:schemeClr val="tx2"/>
                </a:solidFill>
              </a:rPr>
              <a:t>: </a:t>
            </a:r>
            <a:r>
              <a:rPr lang="bg-BG" sz="1400" dirty="0" smtClean="0">
                <a:solidFill>
                  <a:schemeClr val="tx2"/>
                </a:solidFill>
              </a:rPr>
              <a:t>„</a:t>
            </a:r>
            <a:r>
              <a:rPr lang="ru-RU" sz="1400" dirty="0">
                <a:solidFill>
                  <a:schemeClr val="tx2"/>
                </a:solidFill>
              </a:rPr>
              <a:t>Развитие на </a:t>
            </a:r>
            <a:r>
              <a:rPr lang="ru-RU" sz="1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400" dirty="0">
                <a:solidFill>
                  <a:schemeClr val="tx2"/>
                </a:solidFill>
              </a:rPr>
              <a:t> архитектура на АМ по отношение на Проект по МКС „</a:t>
            </a:r>
            <a:r>
              <a:rPr lang="ru-RU" sz="1400" dirty="0" err="1">
                <a:solidFill>
                  <a:schemeClr val="tx2"/>
                </a:solidFill>
              </a:rPr>
              <a:t>Подобряване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националната</a:t>
            </a:r>
            <a:r>
              <a:rPr lang="ru-RU" sz="14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400" dirty="0" err="1">
                <a:solidFill>
                  <a:schemeClr val="tx2"/>
                </a:solidFill>
              </a:rPr>
              <a:t>привеждане</a:t>
            </a:r>
            <a:r>
              <a:rPr lang="ru-RU" sz="1400" dirty="0">
                <a:solidFill>
                  <a:schemeClr val="tx2"/>
                </a:solidFill>
              </a:rPr>
              <a:t> на МИСВ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400" dirty="0" err="1">
                <a:solidFill>
                  <a:schemeClr val="tx2"/>
                </a:solidFill>
              </a:rPr>
              <a:t>National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import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systems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upgrade</a:t>
            </a:r>
            <a:r>
              <a:rPr lang="ru-RU" sz="1400" dirty="0">
                <a:solidFill>
                  <a:schemeClr val="tx2"/>
                </a:solidFill>
              </a:rPr>
              <a:t> – </a:t>
            </a:r>
            <a:r>
              <a:rPr lang="ru-RU" sz="1400" dirty="0" err="1">
                <a:solidFill>
                  <a:schemeClr val="tx2"/>
                </a:solidFill>
              </a:rPr>
              <a:t>adjustment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to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revised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Annex</a:t>
            </a:r>
            <a:r>
              <a:rPr lang="ru-RU" sz="1400" dirty="0">
                <a:solidFill>
                  <a:schemeClr val="tx2"/>
                </a:solidFill>
              </a:rPr>
              <a:t> B)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err="1">
                <a:solidFill>
                  <a:schemeClr val="tx2"/>
                </a:solidFill>
              </a:rPr>
              <a:t>надграждане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засегнатите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: 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</a:t>
            </a:r>
            <a:r>
              <a:rPr lang="ru-RU" sz="1400" dirty="0" err="1">
                <a:solidFill>
                  <a:schemeClr val="tx2"/>
                </a:solidFill>
              </a:rPr>
              <a:t>Митническо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задължение</a:t>
            </a:r>
            <a:r>
              <a:rPr lang="ru-RU" sz="1400" dirty="0">
                <a:solidFill>
                  <a:schemeClr val="tx2"/>
                </a:solidFill>
              </a:rPr>
              <a:t> и Управление на </a:t>
            </a:r>
            <a:r>
              <a:rPr lang="ru-RU" sz="1400" dirty="0" err="1">
                <a:solidFill>
                  <a:schemeClr val="tx2"/>
                </a:solidFill>
              </a:rPr>
              <a:t>обезпечението</a:t>
            </a:r>
            <a:r>
              <a:rPr lang="ru-RU" sz="1400" dirty="0">
                <a:solidFill>
                  <a:schemeClr val="tx2"/>
                </a:solidFill>
              </a:rPr>
              <a:t>“ (ММЗУО) и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400" dirty="0" err="1">
                <a:solidFill>
                  <a:schemeClr val="tx2"/>
                </a:solidFill>
              </a:rPr>
              <a:t>общия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домейн</a:t>
            </a:r>
            <a:r>
              <a:rPr lang="ru-RU" sz="14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400" dirty="0" err="1">
                <a:solidFill>
                  <a:schemeClr val="tx2"/>
                </a:solidFill>
              </a:rPr>
              <a:t>Surveillance</a:t>
            </a:r>
            <a:r>
              <a:rPr lang="ru-RU" sz="1400" dirty="0">
                <a:solidFill>
                  <a:schemeClr val="tx2"/>
                </a:solidFill>
              </a:rPr>
              <a:t>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Методиката</a:t>
            </a:r>
            <a:r>
              <a:rPr lang="ru-RU" sz="1400" dirty="0">
                <a:solidFill>
                  <a:schemeClr val="tx2"/>
                </a:solidFill>
              </a:rPr>
              <a:t> ADM (</a:t>
            </a:r>
            <a:r>
              <a:rPr lang="ru-RU" sz="1400" dirty="0" err="1">
                <a:solidFill>
                  <a:schemeClr val="tx2"/>
                </a:solidFill>
              </a:rPr>
              <a:t>Architecture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Development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Method</a:t>
            </a:r>
            <a:r>
              <a:rPr lang="ru-RU" sz="1400" dirty="0" smtClean="0">
                <a:solidFill>
                  <a:schemeClr val="tx2"/>
                </a:solidFill>
              </a:rPr>
              <a:t>)</a:t>
            </a:r>
            <a:r>
              <a:rPr lang="bg-BG" sz="1400" dirty="0" smtClean="0">
                <a:solidFill>
                  <a:schemeClr val="tx2"/>
                </a:solidFill>
              </a:rPr>
              <a:t>“</a:t>
            </a:r>
          </a:p>
          <a:p>
            <a:pPr algn="just">
              <a:spcBef>
                <a:spcPts val="0"/>
              </a:spcBef>
            </a:pPr>
            <a:endParaRPr lang="bg-BG" sz="14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400" b="1" dirty="0">
                <a:solidFill>
                  <a:schemeClr val="tx2"/>
                </a:solidFill>
              </a:rPr>
              <a:t>Основна дейност 2</a:t>
            </a:r>
            <a:r>
              <a:rPr lang="bg-BG" sz="1400" dirty="0">
                <a:solidFill>
                  <a:schemeClr val="tx2"/>
                </a:solidFill>
              </a:rPr>
              <a:t>: </a:t>
            </a:r>
            <a:r>
              <a:rPr lang="bg-BG" sz="1400" dirty="0" smtClean="0">
                <a:solidFill>
                  <a:schemeClr val="tx2"/>
                </a:solidFill>
              </a:rPr>
              <a:t>„</a:t>
            </a:r>
            <a:r>
              <a:rPr lang="ru-RU" sz="1400" dirty="0" err="1">
                <a:solidFill>
                  <a:schemeClr val="tx2"/>
                </a:solidFill>
              </a:rPr>
              <a:t>Въвеждане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400" dirty="0">
                <a:solidFill>
                  <a:schemeClr val="tx2"/>
                </a:solidFill>
              </a:rPr>
              <a:t> архитектура на АМ по отношение на Проект по МКС „</a:t>
            </a:r>
            <a:r>
              <a:rPr lang="ru-RU" sz="1400" dirty="0" err="1">
                <a:solidFill>
                  <a:schemeClr val="tx2"/>
                </a:solidFill>
              </a:rPr>
              <a:t>Подобряване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националната</a:t>
            </a:r>
            <a:r>
              <a:rPr lang="ru-RU" sz="14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400" dirty="0" err="1">
                <a:solidFill>
                  <a:schemeClr val="tx2"/>
                </a:solidFill>
              </a:rPr>
              <a:t>привеждане</a:t>
            </a:r>
            <a:r>
              <a:rPr lang="ru-RU" sz="1400" dirty="0">
                <a:solidFill>
                  <a:schemeClr val="tx2"/>
                </a:solidFill>
              </a:rPr>
              <a:t> на МИСВ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400" dirty="0" err="1">
                <a:solidFill>
                  <a:schemeClr val="tx2"/>
                </a:solidFill>
              </a:rPr>
              <a:t>National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import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systems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upgrade</a:t>
            </a:r>
            <a:r>
              <a:rPr lang="ru-RU" sz="1400" dirty="0">
                <a:solidFill>
                  <a:schemeClr val="tx2"/>
                </a:solidFill>
              </a:rPr>
              <a:t> – </a:t>
            </a:r>
            <a:r>
              <a:rPr lang="ru-RU" sz="1400" dirty="0" err="1">
                <a:solidFill>
                  <a:schemeClr val="tx2"/>
                </a:solidFill>
              </a:rPr>
              <a:t>adjustment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to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revised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Annex</a:t>
            </a:r>
            <a:r>
              <a:rPr lang="ru-RU" sz="1400" dirty="0">
                <a:solidFill>
                  <a:schemeClr val="tx2"/>
                </a:solidFill>
              </a:rPr>
              <a:t> B)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err="1">
                <a:solidFill>
                  <a:schemeClr val="tx2"/>
                </a:solidFill>
              </a:rPr>
              <a:t>надграждане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засегнатите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: 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</a:t>
            </a:r>
            <a:r>
              <a:rPr lang="ru-RU" sz="1400" dirty="0" err="1">
                <a:solidFill>
                  <a:schemeClr val="tx2"/>
                </a:solidFill>
              </a:rPr>
              <a:t>Митническо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задължение</a:t>
            </a:r>
            <a:r>
              <a:rPr lang="ru-RU" sz="1400" dirty="0">
                <a:solidFill>
                  <a:schemeClr val="tx2"/>
                </a:solidFill>
              </a:rPr>
              <a:t> и Управление на </a:t>
            </a:r>
            <a:r>
              <a:rPr lang="ru-RU" sz="1400" dirty="0" err="1">
                <a:solidFill>
                  <a:schemeClr val="tx2"/>
                </a:solidFill>
              </a:rPr>
              <a:t>обезпечението</a:t>
            </a:r>
            <a:r>
              <a:rPr lang="ru-RU" sz="1400" dirty="0">
                <a:solidFill>
                  <a:schemeClr val="tx2"/>
                </a:solidFill>
              </a:rPr>
              <a:t>“ (ММЗУО) и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400" dirty="0" err="1">
                <a:solidFill>
                  <a:schemeClr val="tx2"/>
                </a:solidFill>
              </a:rPr>
              <a:t>общия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домейн</a:t>
            </a:r>
            <a:r>
              <a:rPr lang="ru-RU" sz="14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400" dirty="0" err="1">
                <a:solidFill>
                  <a:schemeClr val="tx2"/>
                </a:solidFill>
              </a:rPr>
              <a:t>Surveillance</a:t>
            </a:r>
            <a:r>
              <a:rPr lang="ru-RU" sz="1400" dirty="0">
                <a:solidFill>
                  <a:schemeClr val="tx2"/>
                </a:solidFill>
              </a:rPr>
              <a:t>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 </a:t>
            </a:r>
            <a:r>
              <a:rPr lang="bg-BG" sz="1400" dirty="0" smtClean="0">
                <a:solidFill>
                  <a:schemeClr val="tx2"/>
                </a:solidFill>
              </a:rPr>
              <a:t>“ </a:t>
            </a:r>
            <a:r>
              <a:rPr lang="bg-BG" sz="1400" dirty="0">
                <a:solidFill>
                  <a:schemeClr val="tx2"/>
                </a:solidFill>
              </a:rPr>
              <a:t>в съответствие с методологията за управление на разработка на софтуер RUP</a:t>
            </a:r>
            <a:r>
              <a:rPr lang="bg-BG" sz="1400" dirty="0" smtClean="0">
                <a:solidFill>
                  <a:schemeClr val="tx2"/>
                </a:solidFill>
              </a:rPr>
              <a:t>.</a:t>
            </a:r>
          </a:p>
          <a:p>
            <a:pPr marL="0" lvl="2" algn="just"/>
            <a:endParaRPr lang="ru-RU" sz="1400" dirty="0">
              <a:solidFill>
                <a:schemeClr val="tx2"/>
              </a:solidFill>
            </a:endParaRPr>
          </a:p>
          <a:p>
            <a:pPr marL="0" lvl="2" algn="just"/>
            <a:r>
              <a:rPr lang="bg-BG" sz="1400" b="1" dirty="0">
                <a:solidFill>
                  <a:schemeClr val="tx2"/>
                </a:solidFill>
              </a:rPr>
              <a:t>Основна дейност 3: </a:t>
            </a:r>
            <a:r>
              <a:rPr lang="bg-BG" sz="1400" dirty="0">
                <a:solidFill>
                  <a:schemeClr val="tx2"/>
                </a:solidFill>
              </a:rPr>
              <a:t>Обучение на </a:t>
            </a:r>
            <a:r>
              <a:rPr lang="bg-BG" sz="1400" dirty="0" smtClean="0">
                <a:solidFill>
                  <a:schemeClr val="tx2"/>
                </a:solidFill>
              </a:rPr>
              <a:t>34 </a:t>
            </a:r>
            <a:r>
              <a:rPr lang="bg-BG" sz="1400" dirty="0">
                <a:solidFill>
                  <a:schemeClr val="tx2"/>
                </a:solidFill>
              </a:rPr>
              <a:t>служители на АМ (</a:t>
            </a:r>
            <a:r>
              <a:rPr lang="bg-BG" sz="1400" dirty="0" smtClean="0">
                <a:solidFill>
                  <a:schemeClr val="tx2"/>
                </a:solidFill>
              </a:rPr>
              <a:t>30 </a:t>
            </a:r>
            <a:r>
              <a:rPr lang="bg-BG" sz="1400" dirty="0">
                <a:solidFill>
                  <a:schemeClr val="tx2"/>
                </a:solidFill>
              </a:rPr>
              <a:t>потребители и </a:t>
            </a:r>
            <a:r>
              <a:rPr lang="bg-BG" sz="1400" dirty="0" smtClean="0">
                <a:solidFill>
                  <a:schemeClr val="tx2"/>
                </a:solidFill>
              </a:rPr>
              <a:t>4 </a:t>
            </a:r>
            <a:r>
              <a:rPr lang="bg-BG" sz="1400" dirty="0">
                <a:solidFill>
                  <a:schemeClr val="tx2"/>
                </a:solidFill>
              </a:rPr>
              <a:t>администратори) за работа с реализираните функционалности по </a:t>
            </a:r>
            <a:r>
              <a:rPr lang="bg-BG" sz="1400" dirty="0" smtClean="0">
                <a:solidFill>
                  <a:schemeClr val="tx2"/>
                </a:solidFill>
              </a:rPr>
              <a:t>дейността</a:t>
            </a: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916832"/>
            <a:ext cx="6408712" cy="5760640"/>
          </a:xfrm>
        </p:spPr>
        <p:txBody>
          <a:bodyPr>
            <a:noAutofit/>
          </a:bodyPr>
          <a:lstStyle/>
          <a:p>
            <a:pPr marL="0" lvl="2" algn="just"/>
            <a:r>
              <a:rPr lang="bg-BG" sz="1400" b="1" dirty="0">
                <a:solidFill>
                  <a:schemeClr val="tx2"/>
                </a:solidFill>
              </a:rPr>
              <a:t>Основна дейност </a:t>
            </a:r>
            <a:r>
              <a:rPr lang="bg-BG" sz="1400" b="1" dirty="0" smtClean="0">
                <a:solidFill>
                  <a:schemeClr val="tx2"/>
                </a:solidFill>
              </a:rPr>
              <a:t>1</a:t>
            </a:r>
            <a:r>
              <a:rPr lang="bg-BG" sz="1400" dirty="0" smtClean="0">
                <a:solidFill>
                  <a:schemeClr val="tx2"/>
                </a:solidFill>
              </a:rPr>
              <a:t>: </a:t>
            </a:r>
            <a:r>
              <a:rPr lang="ru-RU" sz="1400" dirty="0" smtClean="0">
                <a:solidFill>
                  <a:schemeClr val="tx2"/>
                </a:solidFill>
              </a:rPr>
              <a:t>Развита </a:t>
            </a:r>
            <a:r>
              <a:rPr lang="ru-RU" sz="1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4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1400" dirty="0" err="1">
                <a:solidFill>
                  <a:schemeClr val="tx2"/>
                </a:solidFill>
              </a:rPr>
              <a:t>Митническата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информационна</a:t>
            </a:r>
            <a:r>
              <a:rPr lang="ru-RU" sz="1400" dirty="0">
                <a:solidFill>
                  <a:schemeClr val="tx2"/>
                </a:solidFill>
              </a:rPr>
              <a:t> система за </a:t>
            </a:r>
            <a:r>
              <a:rPr lang="ru-RU" sz="1400" dirty="0" err="1">
                <a:solidFill>
                  <a:schemeClr val="tx2"/>
                </a:solidFill>
              </a:rPr>
              <a:t>внасяне</a:t>
            </a:r>
            <a:r>
              <a:rPr lang="ru-RU" sz="1400" dirty="0">
                <a:solidFill>
                  <a:schemeClr val="tx2"/>
                </a:solidFill>
              </a:rPr>
              <a:t> (МИСВ) в </a:t>
            </a:r>
            <a:r>
              <a:rPr lang="ru-RU" sz="1400" dirty="0" err="1">
                <a:solidFill>
                  <a:schemeClr val="tx2"/>
                </a:solidFill>
              </a:rPr>
              <a:t>изпълнение</a:t>
            </a:r>
            <a:r>
              <a:rPr lang="ru-RU" sz="1400" dirty="0">
                <a:solidFill>
                  <a:schemeClr val="tx2"/>
                </a:solidFill>
              </a:rPr>
              <a:t> на Проект по МКС „</a:t>
            </a:r>
            <a:r>
              <a:rPr lang="ru-RU" sz="1400" dirty="0" err="1">
                <a:solidFill>
                  <a:schemeClr val="tx2"/>
                </a:solidFill>
              </a:rPr>
              <a:t>Подобряване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националната</a:t>
            </a:r>
            <a:r>
              <a:rPr lang="ru-RU" sz="14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400" dirty="0" err="1">
                <a:solidFill>
                  <a:schemeClr val="tx2"/>
                </a:solidFill>
              </a:rPr>
              <a:t>привеждане</a:t>
            </a:r>
            <a:r>
              <a:rPr lang="ru-RU" sz="1400" dirty="0">
                <a:solidFill>
                  <a:schemeClr val="tx2"/>
                </a:solidFill>
              </a:rPr>
              <a:t> на МИСВ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400" dirty="0" err="1">
                <a:solidFill>
                  <a:schemeClr val="tx2"/>
                </a:solidFill>
              </a:rPr>
              <a:t>National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import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systems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upgrade</a:t>
            </a:r>
            <a:r>
              <a:rPr lang="ru-RU" sz="1400" dirty="0">
                <a:solidFill>
                  <a:schemeClr val="tx2"/>
                </a:solidFill>
              </a:rPr>
              <a:t> – </a:t>
            </a:r>
            <a:r>
              <a:rPr lang="ru-RU" sz="1400" dirty="0" err="1">
                <a:solidFill>
                  <a:schemeClr val="tx2"/>
                </a:solidFill>
              </a:rPr>
              <a:t>adjustment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to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revised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Annex</a:t>
            </a:r>
            <a:r>
              <a:rPr lang="ru-RU" sz="1400" dirty="0">
                <a:solidFill>
                  <a:schemeClr val="tx2"/>
                </a:solidFill>
              </a:rPr>
              <a:t> B)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err="1">
                <a:solidFill>
                  <a:schemeClr val="tx2"/>
                </a:solidFill>
              </a:rPr>
              <a:t>надграждане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засегнатите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: 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</a:t>
            </a:r>
            <a:r>
              <a:rPr lang="ru-RU" sz="1400" dirty="0" err="1">
                <a:solidFill>
                  <a:schemeClr val="tx2"/>
                </a:solidFill>
              </a:rPr>
              <a:t>Митническо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задължение</a:t>
            </a:r>
            <a:r>
              <a:rPr lang="ru-RU" sz="1400" dirty="0">
                <a:solidFill>
                  <a:schemeClr val="tx2"/>
                </a:solidFill>
              </a:rPr>
              <a:t> и Управление на </a:t>
            </a:r>
            <a:r>
              <a:rPr lang="ru-RU" sz="1400" dirty="0" err="1">
                <a:solidFill>
                  <a:schemeClr val="tx2"/>
                </a:solidFill>
              </a:rPr>
              <a:t>обезпечението</a:t>
            </a:r>
            <a:r>
              <a:rPr lang="ru-RU" sz="1400" dirty="0">
                <a:solidFill>
                  <a:schemeClr val="tx2"/>
                </a:solidFill>
              </a:rPr>
              <a:t>“ (ММЗУО) и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400" dirty="0" err="1">
                <a:solidFill>
                  <a:schemeClr val="tx2"/>
                </a:solidFill>
              </a:rPr>
              <a:t>общия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домейн</a:t>
            </a:r>
            <a:r>
              <a:rPr lang="ru-RU" sz="14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400" dirty="0" err="1">
                <a:solidFill>
                  <a:schemeClr val="tx2"/>
                </a:solidFill>
              </a:rPr>
              <a:t>Surveillance</a:t>
            </a:r>
            <a:r>
              <a:rPr lang="ru-RU" sz="1400" dirty="0">
                <a:solidFill>
                  <a:schemeClr val="tx2"/>
                </a:solidFill>
              </a:rPr>
              <a:t>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err="1">
                <a:solidFill>
                  <a:schemeClr val="tx2"/>
                </a:solidFill>
              </a:rPr>
              <a:t>включваща</a:t>
            </a:r>
            <a:r>
              <a:rPr lang="ru-RU" sz="1400" dirty="0">
                <a:solidFill>
                  <a:schemeClr val="tx2"/>
                </a:solidFill>
              </a:rPr>
              <a:t>:</a:t>
            </a:r>
            <a:endParaRPr lang="bg-BG" sz="1400" dirty="0" smtClean="0">
              <a:solidFill>
                <a:schemeClr val="tx2"/>
              </a:solidFill>
            </a:endParaRPr>
          </a:p>
          <a:p>
            <a:pPr marL="285750" lvl="2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>
                <a:solidFill>
                  <a:schemeClr val="tx2"/>
                </a:solidFill>
              </a:rPr>
              <a:t>Развита Бизнес Архитектура</a:t>
            </a:r>
          </a:p>
          <a:p>
            <a:pPr marL="285750" lvl="2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1400" dirty="0" err="1">
                <a:solidFill>
                  <a:schemeClr val="tx2"/>
                </a:solidFill>
              </a:rPr>
              <a:t>данните</a:t>
            </a:r>
            <a:endParaRPr lang="ru-RU" sz="1400" dirty="0">
              <a:solidFill>
                <a:schemeClr val="tx2"/>
              </a:solidFill>
            </a:endParaRPr>
          </a:p>
          <a:p>
            <a:pPr marL="285750" lvl="2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1400" dirty="0" err="1">
                <a:solidFill>
                  <a:schemeClr val="tx2"/>
                </a:solidFill>
              </a:rPr>
              <a:t>Приложенията</a:t>
            </a:r>
            <a:endParaRPr lang="ru-RU" sz="1400" dirty="0">
              <a:solidFill>
                <a:schemeClr val="tx2"/>
              </a:solidFill>
            </a:endParaRPr>
          </a:p>
          <a:p>
            <a:pPr marL="285750" lvl="2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>
                <a:solidFill>
                  <a:schemeClr val="tx2"/>
                </a:solidFill>
              </a:rPr>
              <a:t>Развита Технологична архитектура</a:t>
            </a: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123728" y="836712"/>
            <a:ext cx="6912768" cy="5760640"/>
          </a:xfrm>
        </p:spPr>
        <p:txBody>
          <a:bodyPr>
            <a:noAutofit/>
          </a:bodyPr>
          <a:lstStyle/>
          <a:p>
            <a:pPr marL="0" lvl="2" algn="just"/>
            <a:endParaRPr lang="ru-RU" sz="14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400" b="1" dirty="0" smtClean="0">
                <a:solidFill>
                  <a:schemeClr val="tx2"/>
                </a:solidFill>
              </a:rPr>
              <a:t>Основна </a:t>
            </a:r>
            <a:r>
              <a:rPr lang="bg-BG" sz="1400" b="1" dirty="0">
                <a:solidFill>
                  <a:schemeClr val="tx2"/>
                </a:solidFill>
              </a:rPr>
              <a:t>дейност </a:t>
            </a:r>
            <a:r>
              <a:rPr lang="bg-BG" sz="1400" b="1" dirty="0" smtClean="0">
                <a:solidFill>
                  <a:schemeClr val="tx2"/>
                </a:solidFill>
              </a:rPr>
              <a:t>2: </a:t>
            </a:r>
            <a:r>
              <a:rPr lang="ru-RU" sz="1400" dirty="0" err="1" smtClean="0">
                <a:solidFill>
                  <a:schemeClr val="tx2"/>
                </a:solidFill>
              </a:rPr>
              <a:t>Въведена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4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1400" dirty="0" err="1">
                <a:solidFill>
                  <a:schemeClr val="tx2"/>
                </a:solidFill>
              </a:rPr>
              <a:t>Митническата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информационна</a:t>
            </a:r>
            <a:r>
              <a:rPr lang="ru-RU" sz="1400" dirty="0">
                <a:solidFill>
                  <a:schemeClr val="tx2"/>
                </a:solidFill>
              </a:rPr>
              <a:t> система за </a:t>
            </a:r>
            <a:r>
              <a:rPr lang="ru-RU" sz="1400" dirty="0" err="1">
                <a:solidFill>
                  <a:schemeClr val="tx2"/>
                </a:solidFill>
              </a:rPr>
              <a:t>внасяне</a:t>
            </a:r>
            <a:r>
              <a:rPr lang="ru-RU" sz="1400" dirty="0">
                <a:solidFill>
                  <a:schemeClr val="tx2"/>
                </a:solidFill>
              </a:rPr>
              <a:t> (МИСВ) в </a:t>
            </a:r>
            <a:r>
              <a:rPr lang="ru-RU" sz="1400" dirty="0" err="1">
                <a:solidFill>
                  <a:schemeClr val="tx2"/>
                </a:solidFill>
              </a:rPr>
              <a:t>изпълнение</a:t>
            </a:r>
            <a:r>
              <a:rPr lang="ru-RU" sz="1400" dirty="0">
                <a:solidFill>
                  <a:schemeClr val="tx2"/>
                </a:solidFill>
              </a:rPr>
              <a:t> на Проект по МКС „</a:t>
            </a:r>
            <a:r>
              <a:rPr lang="ru-RU" sz="1400" dirty="0" err="1">
                <a:solidFill>
                  <a:schemeClr val="tx2"/>
                </a:solidFill>
              </a:rPr>
              <a:t>Подобряване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националната</a:t>
            </a:r>
            <a:r>
              <a:rPr lang="ru-RU" sz="14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400" dirty="0" err="1">
                <a:solidFill>
                  <a:schemeClr val="tx2"/>
                </a:solidFill>
              </a:rPr>
              <a:t>привеждане</a:t>
            </a:r>
            <a:r>
              <a:rPr lang="ru-RU" sz="1400" dirty="0">
                <a:solidFill>
                  <a:schemeClr val="tx2"/>
                </a:solidFill>
              </a:rPr>
              <a:t> на МИСВ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400" dirty="0" err="1">
                <a:solidFill>
                  <a:schemeClr val="tx2"/>
                </a:solidFill>
              </a:rPr>
              <a:t>National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import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systems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upgrade</a:t>
            </a:r>
            <a:r>
              <a:rPr lang="ru-RU" sz="1400" dirty="0">
                <a:solidFill>
                  <a:schemeClr val="tx2"/>
                </a:solidFill>
              </a:rPr>
              <a:t> – </a:t>
            </a:r>
            <a:r>
              <a:rPr lang="ru-RU" sz="1400" dirty="0" err="1">
                <a:solidFill>
                  <a:schemeClr val="tx2"/>
                </a:solidFill>
              </a:rPr>
              <a:t>adjustment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to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revised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Annex</a:t>
            </a:r>
            <a:r>
              <a:rPr lang="ru-RU" sz="1400" dirty="0">
                <a:solidFill>
                  <a:schemeClr val="tx2"/>
                </a:solidFill>
              </a:rPr>
              <a:t> B)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err="1">
                <a:solidFill>
                  <a:schemeClr val="tx2"/>
                </a:solidFill>
              </a:rPr>
              <a:t>надграждане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засегнатите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: 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</a:t>
            </a:r>
            <a:r>
              <a:rPr lang="ru-RU" sz="1400" dirty="0" err="1">
                <a:solidFill>
                  <a:schemeClr val="tx2"/>
                </a:solidFill>
              </a:rPr>
              <a:t>Митническо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задължение</a:t>
            </a:r>
            <a:r>
              <a:rPr lang="ru-RU" sz="1400" dirty="0">
                <a:solidFill>
                  <a:schemeClr val="tx2"/>
                </a:solidFill>
              </a:rPr>
              <a:t> и Управление на </a:t>
            </a:r>
            <a:r>
              <a:rPr lang="ru-RU" sz="1400" dirty="0" err="1">
                <a:solidFill>
                  <a:schemeClr val="tx2"/>
                </a:solidFill>
              </a:rPr>
              <a:t>обезпечението</a:t>
            </a:r>
            <a:r>
              <a:rPr lang="ru-RU" sz="1400" dirty="0">
                <a:solidFill>
                  <a:schemeClr val="tx2"/>
                </a:solidFill>
              </a:rPr>
              <a:t>“ (ММЗУО) и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400" dirty="0" err="1">
                <a:solidFill>
                  <a:schemeClr val="tx2"/>
                </a:solidFill>
              </a:rPr>
              <a:t>общия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домейн</a:t>
            </a:r>
            <a:r>
              <a:rPr lang="ru-RU" sz="14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400" dirty="0" err="1">
                <a:solidFill>
                  <a:schemeClr val="tx2"/>
                </a:solidFill>
              </a:rPr>
              <a:t>Surveillance</a:t>
            </a:r>
            <a:r>
              <a:rPr lang="ru-RU" sz="1400" dirty="0">
                <a:solidFill>
                  <a:schemeClr val="tx2"/>
                </a:solidFill>
              </a:rPr>
              <a:t>) и </a:t>
            </a:r>
            <a:r>
              <a:rPr lang="ru-RU" sz="1400" dirty="0" err="1">
                <a:solidFill>
                  <a:schemeClr val="tx2"/>
                </a:solidFill>
              </a:rPr>
              <a:t>преминаване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към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Cloud</a:t>
            </a:r>
            <a:r>
              <a:rPr lang="ru-RU" sz="1400" dirty="0">
                <a:solidFill>
                  <a:schemeClr val="tx2"/>
                </a:solidFill>
              </a:rPr>
              <a:t> архитектура, </a:t>
            </a:r>
            <a:r>
              <a:rPr lang="ru-RU" sz="1400" dirty="0" smtClean="0">
                <a:solidFill>
                  <a:schemeClr val="tx2"/>
                </a:solidFill>
              </a:rPr>
              <a:t>чрез: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 err="1" smtClean="0">
                <a:solidFill>
                  <a:schemeClr val="tx2"/>
                </a:solidFill>
              </a:rPr>
              <a:t>Надградена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и внедрена 1 </a:t>
            </a:r>
            <a:r>
              <a:rPr lang="ru-RU" sz="1400" dirty="0" err="1">
                <a:solidFill>
                  <a:schemeClr val="tx2"/>
                </a:solidFill>
              </a:rPr>
              <a:t>бр</a:t>
            </a:r>
            <a:r>
              <a:rPr lang="ru-RU" sz="1400" dirty="0">
                <a:solidFill>
                  <a:schemeClr val="tx2"/>
                </a:solidFill>
              </a:rPr>
              <a:t>. „</a:t>
            </a:r>
            <a:r>
              <a:rPr lang="ru-RU" sz="1400" dirty="0" err="1">
                <a:solidFill>
                  <a:schemeClr val="tx2"/>
                </a:solidFill>
              </a:rPr>
              <a:t>Митническа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информационна</a:t>
            </a:r>
            <a:r>
              <a:rPr lang="ru-RU" sz="1400" dirty="0">
                <a:solidFill>
                  <a:schemeClr val="tx2"/>
                </a:solidFill>
              </a:rPr>
              <a:t> система за </a:t>
            </a:r>
            <a:r>
              <a:rPr lang="ru-RU" sz="1400" dirty="0" err="1">
                <a:solidFill>
                  <a:schemeClr val="tx2"/>
                </a:solidFill>
              </a:rPr>
              <a:t>внасяне</a:t>
            </a:r>
            <a:r>
              <a:rPr lang="ru-RU" sz="1400" dirty="0">
                <a:solidFill>
                  <a:schemeClr val="tx2"/>
                </a:solidFill>
              </a:rPr>
              <a:t>“ (МИСВ)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на ДР и РИ</a:t>
            </a:r>
            <a:r>
              <a:rPr lang="ru-RU" sz="1400" dirty="0" smtClean="0">
                <a:solidFill>
                  <a:schemeClr val="tx2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 err="1" smtClean="0">
                <a:solidFill>
                  <a:schemeClr val="tx2"/>
                </a:solidFill>
              </a:rPr>
              <a:t>Реализирана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1 </a:t>
            </a:r>
            <a:r>
              <a:rPr lang="ru-RU" sz="1400" dirty="0" err="1">
                <a:solidFill>
                  <a:schemeClr val="tx2"/>
                </a:solidFill>
              </a:rPr>
              <a:t>бр</a:t>
            </a:r>
            <a:r>
              <a:rPr lang="ru-RU" sz="1400" dirty="0">
                <a:solidFill>
                  <a:schemeClr val="tx2"/>
                </a:solidFill>
              </a:rPr>
              <a:t>. интеграция на „</a:t>
            </a:r>
            <a:r>
              <a:rPr lang="ru-RU" sz="1400" dirty="0" err="1">
                <a:solidFill>
                  <a:schemeClr val="tx2"/>
                </a:solidFill>
              </a:rPr>
              <a:t>Митническа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информационна</a:t>
            </a:r>
            <a:r>
              <a:rPr lang="ru-RU" sz="1400" dirty="0">
                <a:solidFill>
                  <a:schemeClr val="tx2"/>
                </a:solidFill>
              </a:rPr>
              <a:t> система за </a:t>
            </a:r>
            <a:r>
              <a:rPr lang="ru-RU" sz="1400" dirty="0" err="1">
                <a:solidFill>
                  <a:schemeClr val="tx2"/>
                </a:solidFill>
              </a:rPr>
              <a:t>внасяне</a:t>
            </a:r>
            <a:r>
              <a:rPr lang="ru-RU" sz="1400" dirty="0">
                <a:solidFill>
                  <a:schemeClr val="tx2"/>
                </a:solidFill>
              </a:rPr>
              <a:t>“ (МИСВ) </a:t>
            </a:r>
            <a:r>
              <a:rPr lang="ru-RU" sz="1400" dirty="0" err="1">
                <a:solidFill>
                  <a:schemeClr val="tx2"/>
                </a:solidFill>
              </a:rPr>
              <a:t>със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/модули на ЕС, </a:t>
            </a:r>
            <a:r>
              <a:rPr lang="ru-RU" sz="1400" dirty="0" err="1">
                <a:solidFill>
                  <a:schemeClr val="tx2"/>
                </a:solidFill>
              </a:rPr>
              <a:t>като</a:t>
            </a:r>
            <a:r>
              <a:rPr lang="ru-RU" sz="1400" dirty="0">
                <a:solidFill>
                  <a:schemeClr val="tx2"/>
                </a:solidFill>
              </a:rPr>
              <a:t> се </a:t>
            </a:r>
            <a:r>
              <a:rPr lang="ru-RU" sz="1400" dirty="0" err="1">
                <a:solidFill>
                  <a:schemeClr val="tx2"/>
                </a:solidFill>
              </a:rPr>
              <a:t>запазва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наличната</a:t>
            </a:r>
            <a:r>
              <a:rPr lang="ru-RU" sz="1400" dirty="0">
                <a:solidFill>
                  <a:schemeClr val="tx2"/>
                </a:solidFill>
              </a:rPr>
              <a:t> интеграция и при </a:t>
            </a:r>
            <a:r>
              <a:rPr lang="ru-RU" sz="1400" dirty="0" err="1">
                <a:solidFill>
                  <a:schemeClr val="tx2"/>
                </a:solidFill>
              </a:rPr>
              <a:t>необходимост</a:t>
            </a:r>
            <a:r>
              <a:rPr lang="ru-RU" sz="1400" dirty="0">
                <a:solidFill>
                  <a:schemeClr val="tx2"/>
                </a:solidFill>
              </a:rPr>
              <a:t> се </a:t>
            </a:r>
            <a:r>
              <a:rPr lang="ru-RU" sz="1400" dirty="0" err="1">
                <a:solidFill>
                  <a:schemeClr val="tx2"/>
                </a:solidFill>
              </a:rPr>
              <a:t>надгражда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изискванията</a:t>
            </a:r>
            <a:r>
              <a:rPr lang="ru-RU" sz="1400" dirty="0">
                <a:solidFill>
                  <a:schemeClr val="tx2"/>
                </a:solidFill>
              </a:rPr>
              <a:t>, </a:t>
            </a:r>
            <a:r>
              <a:rPr lang="ru-RU" sz="1400" dirty="0" err="1">
                <a:solidFill>
                  <a:schemeClr val="tx2"/>
                </a:solidFill>
              </a:rPr>
              <a:t>произтичащи</a:t>
            </a:r>
            <a:r>
              <a:rPr lang="ru-RU" sz="1400" dirty="0">
                <a:solidFill>
                  <a:schemeClr val="tx2"/>
                </a:solidFill>
              </a:rPr>
              <a:t> от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на ДР и РИ;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 err="1" smtClean="0">
                <a:solidFill>
                  <a:schemeClr val="tx2"/>
                </a:solidFill>
              </a:rPr>
              <a:t>Реализирана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1 </a:t>
            </a:r>
            <a:r>
              <a:rPr lang="ru-RU" sz="1400" dirty="0" err="1">
                <a:solidFill>
                  <a:schemeClr val="tx2"/>
                </a:solidFill>
              </a:rPr>
              <a:t>бр</a:t>
            </a:r>
            <a:r>
              <a:rPr lang="ru-RU" sz="1400" dirty="0">
                <a:solidFill>
                  <a:schemeClr val="tx2"/>
                </a:solidFill>
              </a:rPr>
              <a:t>. интеграция на „</a:t>
            </a:r>
            <a:r>
              <a:rPr lang="ru-RU" sz="1400" dirty="0" err="1">
                <a:solidFill>
                  <a:schemeClr val="tx2"/>
                </a:solidFill>
              </a:rPr>
              <a:t>Митническа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информационна</a:t>
            </a:r>
            <a:r>
              <a:rPr lang="ru-RU" sz="1400" dirty="0">
                <a:solidFill>
                  <a:schemeClr val="tx2"/>
                </a:solidFill>
              </a:rPr>
              <a:t> система за </a:t>
            </a:r>
            <a:r>
              <a:rPr lang="ru-RU" sz="1400" dirty="0" err="1">
                <a:solidFill>
                  <a:schemeClr val="tx2"/>
                </a:solidFill>
              </a:rPr>
              <a:t>внасяне</a:t>
            </a:r>
            <a:r>
              <a:rPr lang="ru-RU" sz="1400" dirty="0">
                <a:solidFill>
                  <a:schemeClr val="tx2"/>
                </a:solidFill>
              </a:rPr>
              <a:t>“ (МИСВ) </a:t>
            </a:r>
            <a:r>
              <a:rPr lang="ru-RU" sz="1400" dirty="0" err="1">
                <a:solidFill>
                  <a:schemeClr val="tx2"/>
                </a:solidFill>
              </a:rPr>
              <a:t>със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системи</a:t>
            </a:r>
            <a:r>
              <a:rPr lang="ru-RU" sz="1400" dirty="0">
                <a:solidFill>
                  <a:schemeClr val="tx2"/>
                </a:solidFill>
              </a:rPr>
              <a:t>/модули на БИМИС, </a:t>
            </a:r>
            <a:r>
              <a:rPr lang="ru-RU" sz="1400" dirty="0" err="1">
                <a:solidFill>
                  <a:schemeClr val="tx2"/>
                </a:solidFill>
              </a:rPr>
              <a:t>като</a:t>
            </a:r>
            <a:r>
              <a:rPr lang="ru-RU" sz="1400" dirty="0">
                <a:solidFill>
                  <a:schemeClr val="tx2"/>
                </a:solidFill>
              </a:rPr>
              <a:t> се </a:t>
            </a:r>
            <a:r>
              <a:rPr lang="ru-RU" sz="1400" dirty="0" err="1">
                <a:solidFill>
                  <a:schemeClr val="tx2"/>
                </a:solidFill>
              </a:rPr>
              <a:t>запазва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наличната</a:t>
            </a:r>
            <a:r>
              <a:rPr lang="ru-RU" sz="1400" dirty="0">
                <a:solidFill>
                  <a:schemeClr val="tx2"/>
                </a:solidFill>
              </a:rPr>
              <a:t> интеграция и при </a:t>
            </a:r>
            <a:r>
              <a:rPr lang="ru-RU" sz="1400" dirty="0" err="1">
                <a:solidFill>
                  <a:schemeClr val="tx2"/>
                </a:solidFill>
              </a:rPr>
              <a:t>необходимост</a:t>
            </a:r>
            <a:r>
              <a:rPr lang="ru-RU" sz="1400" dirty="0">
                <a:solidFill>
                  <a:schemeClr val="tx2"/>
                </a:solidFill>
              </a:rPr>
              <a:t> се </a:t>
            </a:r>
            <a:r>
              <a:rPr lang="ru-RU" sz="1400" dirty="0" err="1">
                <a:solidFill>
                  <a:schemeClr val="tx2"/>
                </a:solidFill>
              </a:rPr>
              <a:t>надгражда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изискванията</a:t>
            </a:r>
            <a:r>
              <a:rPr lang="ru-RU" sz="1400" dirty="0">
                <a:solidFill>
                  <a:schemeClr val="tx2"/>
                </a:solidFill>
              </a:rPr>
              <a:t>, </a:t>
            </a:r>
            <a:r>
              <a:rPr lang="ru-RU" sz="1400" dirty="0" err="1">
                <a:solidFill>
                  <a:schemeClr val="tx2"/>
                </a:solidFill>
              </a:rPr>
              <a:t>произтичащи</a:t>
            </a:r>
            <a:r>
              <a:rPr lang="ru-RU" sz="1400" dirty="0">
                <a:solidFill>
                  <a:schemeClr val="tx2"/>
                </a:solidFill>
              </a:rPr>
              <a:t> от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на ДР и РИ;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 err="1" smtClean="0">
                <a:solidFill>
                  <a:schemeClr val="tx2"/>
                </a:solidFill>
              </a:rPr>
              <a:t>Надграден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и внедрен 1 </a:t>
            </a:r>
            <a:r>
              <a:rPr lang="ru-RU" sz="1400" dirty="0" err="1">
                <a:solidFill>
                  <a:schemeClr val="tx2"/>
                </a:solidFill>
              </a:rPr>
              <a:t>бр</a:t>
            </a:r>
            <a:r>
              <a:rPr lang="ru-RU" sz="1400" dirty="0">
                <a:solidFill>
                  <a:schemeClr val="tx2"/>
                </a:solidFill>
              </a:rPr>
              <a:t>.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</a:t>
            </a:r>
            <a:r>
              <a:rPr lang="ru-RU" sz="1400" dirty="0" err="1">
                <a:solidFill>
                  <a:schemeClr val="tx2"/>
                </a:solidFill>
              </a:rPr>
              <a:t>Митническо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задължение</a:t>
            </a:r>
            <a:r>
              <a:rPr lang="ru-RU" sz="1400" dirty="0">
                <a:solidFill>
                  <a:schemeClr val="tx2"/>
                </a:solidFill>
              </a:rPr>
              <a:t> и Управление на </a:t>
            </a:r>
            <a:r>
              <a:rPr lang="ru-RU" sz="1400" dirty="0" err="1">
                <a:solidFill>
                  <a:schemeClr val="tx2"/>
                </a:solidFill>
              </a:rPr>
              <a:t>обезпечението</a:t>
            </a:r>
            <a:r>
              <a:rPr lang="ru-RU" sz="1400" dirty="0">
                <a:solidFill>
                  <a:schemeClr val="tx2"/>
                </a:solidFill>
              </a:rPr>
              <a:t>“ (ММЗУО)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на ДР и РИ;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ru-RU" sz="1400" dirty="0" err="1" smtClean="0">
                <a:solidFill>
                  <a:schemeClr val="tx2"/>
                </a:solidFill>
              </a:rPr>
              <a:t>Надграден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и внедрен 1 </a:t>
            </a:r>
            <a:r>
              <a:rPr lang="ru-RU" sz="1400" dirty="0" err="1">
                <a:solidFill>
                  <a:schemeClr val="tx2"/>
                </a:solidFill>
              </a:rPr>
              <a:t>бр</a:t>
            </a:r>
            <a:r>
              <a:rPr lang="ru-RU" sz="1400" dirty="0">
                <a:solidFill>
                  <a:schemeClr val="tx2"/>
                </a:solidFill>
              </a:rPr>
              <a:t>. </a:t>
            </a:r>
            <a:r>
              <a:rPr lang="ru-RU" sz="1400" dirty="0" err="1">
                <a:solidFill>
                  <a:schemeClr val="tx2"/>
                </a:solidFill>
              </a:rPr>
              <a:t>Модул</a:t>
            </a:r>
            <a:r>
              <a:rPr lang="ru-RU" sz="14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400" dirty="0" err="1">
                <a:solidFill>
                  <a:schemeClr val="tx2"/>
                </a:solidFill>
              </a:rPr>
              <a:t>общия</a:t>
            </a:r>
            <a:r>
              <a:rPr lang="ru-RU" sz="1400" dirty="0">
                <a:solidFill>
                  <a:schemeClr val="tx2"/>
                </a:solidFill>
              </a:rPr>
              <a:t> </a:t>
            </a:r>
            <a:r>
              <a:rPr lang="ru-RU" sz="1400" dirty="0" err="1">
                <a:solidFill>
                  <a:schemeClr val="tx2"/>
                </a:solidFill>
              </a:rPr>
              <a:t>домейн</a:t>
            </a:r>
            <a:r>
              <a:rPr lang="ru-RU" sz="14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400" dirty="0" err="1">
                <a:solidFill>
                  <a:schemeClr val="tx2"/>
                </a:solidFill>
              </a:rPr>
              <a:t>Surveillance</a:t>
            </a:r>
            <a:r>
              <a:rPr lang="ru-RU" sz="1400" dirty="0">
                <a:solidFill>
                  <a:schemeClr val="tx2"/>
                </a:solidFill>
              </a:rPr>
              <a:t>)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ревизираното</a:t>
            </a:r>
            <a:r>
              <a:rPr lang="ru-RU" sz="1400" dirty="0">
                <a:solidFill>
                  <a:schemeClr val="tx2"/>
                </a:solidFill>
              </a:rPr>
              <a:t> Приложение Б на ДР и РИ</a:t>
            </a:r>
            <a:r>
              <a:rPr lang="ru-RU" sz="1400" dirty="0" smtClean="0">
                <a:solidFill>
                  <a:schemeClr val="tx2"/>
                </a:solidFill>
              </a:rPr>
              <a:t>;</a:t>
            </a: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340768"/>
            <a:ext cx="6408712" cy="2664296"/>
          </a:xfrm>
        </p:spPr>
        <p:txBody>
          <a:bodyPr>
            <a:noAutofit/>
          </a:bodyPr>
          <a:lstStyle/>
          <a:p>
            <a:pPr marL="0" lvl="2" algn="just"/>
            <a:endParaRPr lang="bg-BG" sz="1400" b="1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400" b="1" dirty="0" smtClean="0">
                <a:solidFill>
                  <a:schemeClr val="tx2"/>
                </a:solidFill>
              </a:rPr>
              <a:t>Основна </a:t>
            </a:r>
            <a:r>
              <a:rPr lang="bg-BG" sz="1400" b="1" dirty="0">
                <a:solidFill>
                  <a:schemeClr val="tx2"/>
                </a:solidFill>
              </a:rPr>
              <a:t>дейност </a:t>
            </a:r>
            <a:r>
              <a:rPr lang="bg-BG" sz="1400" b="1" dirty="0" smtClean="0">
                <a:solidFill>
                  <a:schemeClr val="tx2"/>
                </a:solidFill>
              </a:rPr>
              <a:t>3: </a:t>
            </a:r>
            <a:endParaRPr lang="bg-BG" sz="1400" b="1" dirty="0" smtClean="0">
              <a:solidFill>
                <a:schemeClr val="tx2"/>
              </a:solidFill>
            </a:endParaRPr>
          </a:p>
          <a:p>
            <a:pPr marL="0" lvl="2" algn="just"/>
            <a:endParaRPr lang="bg-BG" sz="1400" b="1" dirty="0">
              <a:solidFill>
                <a:schemeClr val="tx2"/>
              </a:solidFill>
            </a:endParaRPr>
          </a:p>
          <a:p>
            <a:pPr marL="0" lvl="2" algn="just"/>
            <a:r>
              <a:rPr lang="bg-BG" sz="1400" dirty="0" smtClean="0">
                <a:solidFill>
                  <a:schemeClr val="tx2"/>
                </a:solidFill>
              </a:rPr>
              <a:t>Обучени 34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 smtClean="0">
                <a:solidFill>
                  <a:schemeClr val="tx2"/>
                </a:solidFill>
              </a:rPr>
              <a:t>служители </a:t>
            </a:r>
            <a:r>
              <a:rPr lang="ru-RU" sz="1400" dirty="0">
                <a:solidFill>
                  <a:schemeClr val="tx2"/>
                </a:solidFill>
              </a:rPr>
              <a:t>на </a:t>
            </a:r>
            <a:r>
              <a:rPr lang="ru-RU" sz="1400" dirty="0" err="1" smtClean="0">
                <a:solidFill>
                  <a:schemeClr val="tx2"/>
                </a:solidFill>
              </a:rPr>
              <a:t>Агенция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“</a:t>
            </a:r>
            <a:r>
              <a:rPr lang="ru-RU" sz="1400" dirty="0" smtClean="0">
                <a:solidFill>
                  <a:schemeClr val="tx2"/>
                </a:solidFill>
              </a:rPr>
              <a:t>М</a:t>
            </a:r>
            <a:r>
              <a:rPr lang="bg-BG" sz="1400" dirty="0" err="1" smtClean="0">
                <a:solidFill>
                  <a:schemeClr val="tx2"/>
                </a:solidFill>
              </a:rPr>
              <a:t>итници</a:t>
            </a:r>
            <a:r>
              <a:rPr lang="en-US" sz="1400" dirty="0" smtClean="0">
                <a:solidFill>
                  <a:schemeClr val="tx2"/>
                </a:solidFill>
              </a:rPr>
              <a:t>”</a:t>
            </a:r>
            <a:r>
              <a:rPr lang="bg-BG" sz="1400" dirty="0" smtClean="0">
                <a:solidFill>
                  <a:schemeClr val="tx2"/>
                </a:solidFill>
              </a:rPr>
              <a:t> за работа с реализираните функционалности на системата</a:t>
            </a:r>
            <a:r>
              <a:rPr lang="ru-RU" sz="1400" dirty="0" smtClean="0">
                <a:solidFill>
                  <a:schemeClr val="tx2"/>
                </a:solidFill>
              </a:rPr>
              <a:t>:</a:t>
            </a:r>
          </a:p>
          <a:p>
            <a:pPr marL="285750" lvl="2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2"/>
                </a:solidFill>
              </a:rPr>
              <a:t>30 потребители</a:t>
            </a:r>
          </a:p>
          <a:p>
            <a:pPr marL="285750" lvl="2" indent="-285750" algn="just"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schemeClr val="tx2"/>
                </a:solidFill>
              </a:rPr>
              <a:t>4 </a:t>
            </a:r>
            <a:r>
              <a:rPr lang="ru-RU" sz="1400" dirty="0" err="1" smtClean="0">
                <a:solidFill>
                  <a:schemeClr val="tx2"/>
                </a:solidFill>
              </a:rPr>
              <a:t>администратори</a:t>
            </a: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3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844824"/>
            <a:ext cx="6408712" cy="3888432"/>
          </a:xfrm>
        </p:spPr>
        <p:txBody>
          <a:bodyPr>
            <a:noAutofit/>
          </a:bodyPr>
          <a:lstStyle/>
          <a:p>
            <a:pPr marL="0" lvl="2" algn="just"/>
            <a:endParaRPr lang="bg-BG" sz="1400" b="1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ru-RU" sz="1400" b="1" dirty="0" err="1" smtClean="0">
                <a:solidFill>
                  <a:schemeClr val="tx2"/>
                </a:solidFill>
              </a:rPr>
              <a:t>Надграждането</a:t>
            </a:r>
            <a:r>
              <a:rPr lang="ru-RU" sz="1400" b="1" dirty="0" smtClean="0">
                <a:solidFill>
                  <a:schemeClr val="tx2"/>
                </a:solidFill>
              </a:rPr>
              <a:t> </a:t>
            </a:r>
            <a:r>
              <a:rPr lang="ru-RU" sz="1400" b="1" dirty="0">
                <a:solidFill>
                  <a:schemeClr val="tx2"/>
                </a:solidFill>
              </a:rPr>
              <a:t>на МИСВ </a:t>
            </a:r>
            <a:r>
              <a:rPr lang="ru-RU" sz="1400" b="1" dirty="0" err="1" smtClean="0">
                <a:solidFill>
                  <a:schemeClr val="tx2"/>
                </a:solidFill>
              </a:rPr>
              <a:t>предвижда</a:t>
            </a:r>
            <a:r>
              <a:rPr lang="ru-RU" sz="1400" b="1" dirty="0" smtClean="0">
                <a:solidFill>
                  <a:schemeClr val="tx2"/>
                </a:solidFill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</a:rPr>
              <a:t>включването</a:t>
            </a:r>
            <a:r>
              <a:rPr lang="ru-RU" sz="1400" b="1" dirty="0" smtClean="0">
                <a:solidFill>
                  <a:schemeClr val="tx2"/>
                </a:solidFill>
              </a:rPr>
              <a:t> на </a:t>
            </a:r>
            <a:r>
              <a:rPr lang="ru-RU" sz="1400" b="1" dirty="0" err="1">
                <a:solidFill>
                  <a:schemeClr val="tx2"/>
                </a:solidFill>
              </a:rPr>
              <a:t>следните</a:t>
            </a:r>
            <a:r>
              <a:rPr lang="ru-RU" sz="1400" b="1" dirty="0">
                <a:solidFill>
                  <a:schemeClr val="tx2"/>
                </a:solidFill>
              </a:rPr>
              <a:t> </a:t>
            </a:r>
            <a:r>
              <a:rPr lang="ru-RU" sz="1400" b="1" dirty="0" err="1">
                <a:solidFill>
                  <a:schemeClr val="tx2"/>
                </a:solidFill>
              </a:rPr>
              <a:t>подобрения</a:t>
            </a:r>
            <a:r>
              <a:rPr lang="ru-RU" sz="1400" b="1" dirty="0" smtClean="0">
                <a:solidFill>
                  <a:schemeClr val="tx2"/>
                </a:solidFill>
              </a:rPr>
              <a:t>:</a:t>
            </a:r>
          </a:p>
          <a:p>
            <a:pPr marL="0" lvl="2" algn="just"/>
            <a:endParaRPr lang="ru-RU" sz="1400" b="1" dirty="0">
              <a:solidFill>
                <a:schemeClr val="tx2"/>
              </a:solidFill>
            </a:endParaRPr>
          </a:p>
          <a:p>
            <a:pPr marL="285750" lvl="2" indent="-285750" algn="just">
              <a:buFont typeface="Wingdings" panose="05000000000000000000" pitchFamily="2" charset="2"/>
              <a:buChar char="Ø"/>
            </a:pPr>
            <a:r>
              <a:rPr lang="ru-RU" sz="1400" dirty="0" err="1" smtClean="0">
                <a:solidFill>
                  <a:schemeClr val="tx2"/>
                </a:solidFill>
              </a:rPr>
              <a:t>Подобряване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на </a:t>
            </a:r>
            <a:r>
              <a:rPr lang="ru-RU" sz="1400" dirty="0" err="1">
                <a:solidFill>
                  <a:schemeClr val="tx2"/>
                </a:solidFill>
              </a:rPr>
              <a:t>интеграцията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 smtClean="0">
                <a:solidFill>
                  <a:schemeClr val="tx2"/>
                </a:solidFill>
              </a:rPr>
              <a:t>новите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 err="1" smtClean="0">
                <a:solidFill>
                  <a:schemeClr val="tx2"/>
                </a:solidFill>
              </a:rPr>
              <a:t>системи</a:t>
            </a:r>
            <a:r>
              <a:rPr lang="ru-RU" sz="1400" dirty="0" smtClean="0">
                <a:solidFill>
                  <a:schemeClr val="tx2"/>
                </a:solidFill>
              </a:rPr>
              <a:t>, </a:t>
            </a:r>
            <a:r>
              <a:rPr lang="ru-RU" sz="1400" dirty="0" err="1" smtClean="0">
                <a:solidFill>
                  <a:schemeClr val="tx2"/>
                </a:solidFill>
              </a:rPr>
              <a:t>които</a:t>
            </a:r>
            <a:r>
              <a:rPr lang="ru-RU" sz="1400" dirty="0" smtClean="0">
                <a:solidFill>
                  <a:schemeClr val="tx2"/>
                </a:solidFill>
              </a:rPr>
              <a:t> се </a:t>
            </a:r>
            <a:r>
              <a:rPr lang="ru-RU" sz="1400" dirty="0" err="1" smtClean="0">
                <a:solidFill>
                  <a:schemeClr val="tx2"/>
                </a:solidFill>
              </a:rPr>
              <a:t>разработват</a:t>
            </a:r>
            <a:r>
              <a:rPr lang="ru-RU" sz="1400" dirty="0" smtClean="0">
                <a:solidFill>
                  <a:schemeClr val="tx2"/>
                </a:solidFill>
              </a:rPr>
              <a:t> МАСИ и МИСТ 2;</a:t>
            </a:r>
            <a:endParaRPr lang="ru-RU" sz="1400" dirty="0">
              <a:solidFill>
                <a:schemeClr val="tx2"/>
              </a:solidFill>
            </a:endParaRPr>
          </a:p>
          <a:p>
            <a:pPr marL="285750" lvl="2" indent="-285750" algn="just">
              <a:buFont typeface="Wingdings" panose="05000000000000000000" pitchFamily="2" charset="2"/>
              <a:buChar char="Ø"/>
            </a:pPr>
            <a:r>
              <a:rPr lang="ru-RU" sz="1400" dirty="0" err="1" smtClean="0">
                <a:solidFill>
                  <a:schemeClr val="tx2"/>
                </a:solidFill>
              </a:rPr>
              <a:t>Ревизиране</a:t>
            </a:r>
            <a:r>
              <a:rPr lang="ru-RU" sz="1400" dirty="0" smtClean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валидационните</a:t>
            </a:r>
            <a:r>
              <a:rPr lang="ru-RU" sz="1400" dirty="0">
                <a:solidFill>
                  <a:schemeClr val="tx2"/>
                </a:solidFill>
              </a:rPr>
              <a:t> правила по отношение </a:t>
            </a:r>
            <a:r>
              <a:rPr lang="ru-RU" sz="1400" dirty="0" err="1">
                <a:solidFill>
                  <a:schemeClr val="tx2"/>
                </a:solidFill>
              </a:rPr>
              <a:t>валидирането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данните</a:t>
            </a:r>
            <a:r>
              <a:rPr lang="ru-RU" sz="1400" dirty="0">
                <a:solidFill>
                  <a:schemeClr val="tx2"/>
                </a:solidFill>
              </a:rPr>
              <a:t> от </a:t>
            </a:r>
            <a:r>
              <a:rPr lang="ru-RU" sz="1400" dirty="0" err="1" smtClean="0">
                <a:solidFill>
                  <a:schemeClr val="tx2"/>
                </a:solidFill>
              </a:rPr>
              <a:t>разрешенията</a:t>
            </a:r>
            <a:r>
              <a:rPr lang="ru-RU" sz="1400" dirty="0" smtClean="0">
                <a:solidFill>
                  <a:schemeClr val="tx2"/>
                </a:solidFill>
              </a:rPr>
              <a:t>, </a:t>
            </a:r>
            <a:r>
              <a:rPr lang="ru-RU" sz="1400" dirty="0" err="1" smtClean="0">
                <a:solidFill>
                  <a:schemeClr val="tx2"/>
                </a:solidFill>
              </a:rPr>
              <a:t>които</a:t>
            </a:r>
            <a:r>
              <a:rPr lang="ru-RU" sz="1400" dirty="0" smtClean="0">
                <a:solidFill>
                  <a:schemeClr val="tx2"/>
                </a:solidFill>
              </a:rPr>
              <a:t> се </a:t>
            </a:r>
            <a:r>
              <a:rPr lang="ru-RU" sz="1400" dirty="0" err="1" smtClean="0">
                <a:solidFill>
                  <a:schemeClr val="tx2"/>
                </a:solidFill>
              </a:rPr>
              <a:t>използват</a:t>
            </a:r>
            <a:r>
              <a:rPr lang="ru-RU" sz="1400" dirty="0" smtClean="0">
                <a:solidFill>
                  <a:schemeClr val="tx2"/>
                </a:solidFill>
              </a:rPr>
              <a:t> в МИСВ;</a:t>
            </a:r>
          </a:p>
          <a:p>
            <a:pPr marL="285750" lvl="2" indent="-285750" algn="just">
              <a:buFont typeface="Wingdings" panose="05000000000000000000" pitchFamily="2" charset="2"/>
              <a:buChar char="Ø"/>
            </a:pPr>
            <a:r>
              <a:rPr lang="ru-RU" sz="1400" dirty="0" err="1" smtClean="0">
                <a:solidFill>
                  <a:schemeClr val="tx2"/>
                </a:solidFill>
              </a:rPr>
              <a:t>Запазване</a:t>
            </a:r>
            <a:r>
              <a:rPr lang="ru-RU" sz="1400" dirty="0" smtClean="0">
                <a:solidFill>
                  <a:schemeClr val="tx2"/>
                </a:solidFill>
              </a:rPr>
              <a:t> </a:t>
            </a:r>
            <a:r>
              <a:rPr lang="ru-RU" sz="1400" dirty="0">
                <a:solidFill>
                  <a:schemeClr val="tx2"/>
                </a:solidFill>
              </a:rPr>
              <a:t>на </a:t>
            </a:r>
            <a:r>
              <a:rPr lang="ru-RU" sz="1400" dirty="0" err="1">
                <a:solidFill>
                  <a:schemeClr val="tx2"/>
                </a:solidFill>
              </a:rPr>
              <a:t>съществуващите</a:t>
            </a:r>
            <a:r>
              <a:rPr lang="ru-RU" sz="1400" dirty="0">
                <a:solidFill>
                  <a:schemeClr val="tx2"/>
                </a:solidFill>
              </a:rPr>
              <a:t> в МИСВ </a:t>
            </a:r>
            <a:r>
              <a:rPr lang="ru-RU" sz="14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1400" dirty="0">
                <a:solidFill>
                  <a:schemeClr val="tx2"/>
                </a:solidFill>
              </a:rPr>
              <a:t> в </a:t>
            </a:r>
            <a:r>
              <a:rPr lang="ru-RU" sz="1400" dirty="0" err="1">
                <a:solidFill>
                  <a:schemeClr val="tx2"/>
                </a:solidFill>
              </a:rPr>
              <a:t>съответствие</a:t>
            </a:r>
            <a:r>
              <a:rPr lang="ru-RU" sz="1400" dirty="0">
                <a:solidFill>
                  <a:schemeClr val="tx2"/>
                </a:solidFill>
              </a:rPr>
              <a:t> с </a:t>
            </a:r>
            <a:r>
              <a:rPr lang="ru-RU" sz="1400" dirty="0" err="1">
                <a:solidFill>
                  <a:schemeClr val="tx2"/>
                </a:solidFill>
              </a:rPr>
              <a:t>националните</a:t>
            </a:r>
            <a:r>
              <a:rPr lang="ru-RU" sz="1400" dirty="0">
                <a:solidFill>
                  <a:schemeClr val="tx2"/>
                </a:solidFill>
              </a:rPr>
              <a:t>  </a:t>
            </a:r>
            <a:r>
              <a:rPr lang="ru-RU" sz="1400" dirty="0" err="1">
                <a:solidFill>
                  <a:schemeClr val="tx2"/>
                </a:solidFill>
              </a:rPr>
              <a:t>изисквания</a:t>
            </a:r>
            <a:r>
              <a:rPr lang="ru-RU" sz="1400" dirty="0">
                <a:solidFill>
                  <a:schemeClr val="tx2"/>
                </a:solidFill>
              </a:rPr>
              <a:t> и </a:t>
            </a:r>
            <a:r>
              <a:rPr lang="ru-RU" sz="1400" dirty="0" err="1">
                <a:solidFill>
                  <a:schemeClr val="tx2"/>
                </a:solidFill>
              </a:rPr>
              <a:t>актуализиране</a:t>
            </a:r>
            <a:r>
              <a:rPr lang="ru-RU" sz="1400" dirty="0">
                <a:solidFill>
                  <a:schemeClr val="tx2"/>
                </a:solidFill>
              </a:rPr>
              <a:t> и/или </a:t>
            </a:r>
            <a:r>
              <a:rPr lang="ru-RU" sz="1400" dirty="0" err="1">
                <a:solidFill>
                  <a:schemeClr val="tx2"/>
                </a:solidFill>
              </a:rPr>
              <a:t>изграждане</a:t>
            </a:r>
            <a:r>
              <a:rPr lang="ru-RU" sz="1400" dirty="0">
                <a:solidFill>
                  <a:schemeClr val="tx2"/>
                </a:solidFill>
              </a:rPr>
              <a:t> на нови при </a:t>
            </a:r>
            <a:r>
              <a:rPr lang="ru-RU" sz="1400" dirty="0" err="1">
                <a:solidFill>
                  <a:schemeClr val="tx2"/>
                </a:solidFill>
              </a:rPr>
              <a:t>идентифициране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err="1">
                <a:solidFill>
                  <a:schemeClr val="tx2"/>
                </a:solidFill>
              </a:rPr>
              <a:t>необходимост</a:t>
            </a:r>
            <a:r>
              <a:rPr lang="ru-RU" sz="1400" dirty="0">
                <a:solidFill>
                  <a:schemeClr val="tx2"/>
                </a:solidFill>
              </a:rPr>
              <a:t> в </a:t>
            </a:r>
            <a:r>
              <a:rPr lang="ru-RU" sz="1400" dirty="0" err="1">
                <a:solidFill>
                  <a:schemeClr val="tx2"/>
                </a:solidFill>
              </a:rPr>
              <a:t>рамките</a:t>
            </a:r>
            <a:r>
              <a:rPr lang="ru-RU" sz="1400" dirty="0">
                <a:solidFill>
                  <a:schemeClr val="tx2"/>
                </a:solidFill>
              </a:rPr>
              <a:t> на </a:t>
            </a:r>
            <a:r>
              <a:rPr lang="ru-RU" sz="1400" dirty="0" smtClean="0">
                <a:solidFill>
                  <a:schemeClr val="tx2"/>
                </a:solidFill>
              </a:rPr>
              <a:t>проекта.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764704"/>
            <a:ext cx="280831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Д6 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МИСВ - надграждане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13430</TotalTime>
  <Words>964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 Проект по МКС „Подобряване на националната система за внос“ – привеждане на МИСВ в съответствие с ревизираното Приложение Б (2.10. UCC National import systems upgrade – adjustment to revised annex B) и преминаване към Cloud архитектура, надграждане на засегнатите системи: Модул „Митническо задължение и управление на обезпеченията“ (ММЗУО) и Модул „Обмен на информация с Общия домейн за целите на наблюдение от ЕК“ (Surveillance) и преминаване към Cloud архитектура “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ПОЛИНА Г.ИВАНОВА</cp:lastModifiedBy>
  <cp:revision>60</cp:revision>
  <dcterms:created xsi:type="dcterms:W3CDTF">2020-05-12T09:06:58Z</dcterms:created>
  <dcterms:modified xsi:type="dcterms:W3CDTF">2022-11-04T06:58:45Z</dcterms:modified>
</cp:coreProperties>
</file>