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8" r:id="rId4"/>
    <p:sldId id="266" r:id="rId5"/>
    <p:sldId id="267" r:id="rId6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29" d="100"/>
          <a:sy n="129" d="100"/>
        </p:scale>
        <p:origin x="1725" y="6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66C7F-4247-4ED0-B345-C7207882BB54}" type="datetimeFigureOut">
              <a:rPr lang="en-US" smtClean="0"/>
              <a:t>11/3/2022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558FC1-95CD-4B63-AFCD-89E307C3C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94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58FC1-95CD-4B63-AFCD-89E307C3CDD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116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03.11.2022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servicedesk@customs.bg" TargetMode="External"/><Relationship Id="rId2" Type="http://schemas.openxmlformats.org/officeDocument/2006/relationships/hyperlink" Target="https://servicedesk.customs.bg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2267744" y="2852936"/>
            <a:ext cx="6408712" cy="4005064"/>
          </a:xfrm>
        </p:spPr>
        <p:txBody>
          <a:bodyPr>
            <a:noAutofit/>
          </a:bodyPr>
          <a:lstStyle/>
          <a:p>
            <a:pPr algn="just"/>
            <a:r>
              <a:rPr lang="bg-BG" sz="2400" dirty="0" smtClean="0">
                <a:solidFill>
                  <a:schemeClr val="tx2"/>
                </a:solidFill>
              </a:rPr>
              <a:t>„</a:t>
            </a:r>
            <a:r>
              <a:rPr lang="bg-BG" sz="2400" dirty="0">
                <a:solidFill>
                  <a:schemeClr val="tx2"/>
                </a:solidFill>
              </a:rPr>
              <a:t>Развитие и въвеждане на Институционална архитектура на АМ по отношение на </a:t>
            </a:r>
            <a:r>
              <a:rPr lang="bg-BG" sz="2400" dirty="0" smtClean="0">
                <a:solidFill>
                  <a:schemeClr val="tx2"/>
                </a:solidFill>
              </a:rPr>
              <a:t>Проект </a:t>
            </a:r>
            <a:r>
              <a:rPr lang="bg-BG" sz="2400" dirty="0">
                <a:solidFill>
                  <a:schemeClr val="tx2"/>
                </a:solidFill>
              </a:rPr>
              <a:t>по МКС: Автоматизирана система за износа (AES) – компонент 1 и 2 (1.6 UCC </a:t>
            </a:r>
            <a:r>
              <a:rPr lang="bg-BG" sz="2400" dirty="0" err="1">
                <a:solidFill>
                  <a:schemeClr val="tx2"/>
                </a:solidFill>
              </a:rPr>
              <a:t>Automated</a:t>
            </a:r>
            <a:r>
              <a:rPr lang="bg-BG" sz="2400" dirty="0">
                <a:solidFill>
                  <a:schemeClr val="tx2"/>
                </a:solidFill>
              </a:rPr>
              <a:t> </a:t>
            </a:r>
            <a:r>
              <a:rPr lang="bg-BG" sz="2400" dirty="0" err="1">
                <a:solidFill>
                  <a:schemeClr val="tx2"/>
                </a:solidFill>
              </a:rPr>
              <a:t>Export</a:t>
            </a:r>
            <a:r>
              <a:rPr lang="bg-BG" sz="2400" dirty="0">
                <a:solidFill>
                  <a:schemeClr val="tx2"/>
                </a:solidFill>
              </a:rPr>
              <a:t> </a:t>
            </a:r>
            <a:r>
              <a:rPr lang="bg-BG" sz="2400" dirty="0" err="1">
                <a:solidFill>
                  <a:schemeClr val="tx2"/>
                </a:solidFill>
              </a:rPr>
              <a:t>System</a:t>
            </a:r>
            <a:r>
              <a:rPr lang="bg-BG" sz="2400" dirty="0">
                <a:solidFill>
                  <a:schemeClr val="tx2"/>
                </a:solidFill>
              </a:rPr>
              <a:t> (AES), вкл. и Проект по МКС – Специални режими за износ (2.6 UCC </a:t>
            </a:r>
            <a:r>
              <a:rPr lang="bg-BG" sz="2400" dirty="0" err="1">
                <a:solidFill>
                  <a:schemeClr val="tx2"/>
                </a:solidFill>
              </a:rPr>
              <a:t>Special</a:t>
            </a:r>
            <a:r>
              <a:rPr lang="bg-BG" sz="2400" dirty="0">
                <a:solidFill>
                  <a:schemeClr val="tx2"/>
                </a:solidFill>
              </a:rPr>
              <a:t> </a:t>
            </a:r>
            <a:r>
              <a:rPr lang="bg-BG" sz="2400" dirty="0" err="1">
                <a:solidFill>
                  <a:schemeClr val="tx2"/>
                </a:solidFill>
              </a:rPr>
              <a:t>procedures</a:t>
            </a:r>
            <a:r>
              <a:rPr lang="bg-BG" sz="2400" dirty="0">
                <a:solidFill>
                  <a:schemeClr val="tx2"/>
                </a:solidFill>
              </a:rPr>
              <a:t> </a:t>
            </a:r>
            <a:r>
              <a:rPr lang="bg-BG" sz="2400" dirty="0" err="1">
                <a:solidFill>
                  <a:schemeClr val="tx2"/>
                </a:solidFill>
              </a:rPr>
              <a:t>harmonisation</a:t>
            </a:r>
            <a:r>
              <a:rPr lang="bg-BG" sz="2400" dirty="0">
                <a:solidFill>
                  <a:schemeClr val="tx2"/>
                </a:solidFill>
              </a:rPr>
              <a:t> (EXP)) върху </a:t>
            </a:r>
            <a:r>
              <a:rPr lang="bg-BG" sz="2400" dirty="0" err="1">
                <a:solidFill>
                  <a:schemeClr val="tx2"/>
                </a:solidFill>
              </a:rPr>
              <a:t>Cloud</a:t>
            </a:r>
            <a:r>
              <a:rPr lang="bg-BG" sz="2400" dirty="0">
                <a:solidFill>
                  <a:schemeClr val="tx2"/>
                </a:solidFill>
              </a:rPr>
              <a:t> архитектура“</a:t>
            </a:r>
          </a:p>
        </p:txBody>
      </p:sp>
      <p:sp>
        <p:nvSpPr>
          <p:cNvPr id="3" name="Заглавие 1"/>
          <p:cNvSpPr txBox="1">
            <a:spLocks/>
          </p:cNvSpPr>
          <p:nvPr/>
        </p:nvSpPr>
        <p:spPr>
          <a:xfrm>
            <a:off x="4446" y="2636912"/>
            <a:ext cx="2088233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600" dirty="0">
                <a:solidFill>
                  <a:schemeClr val="tx2"/>
                </a:solidFill>
                <a:latin typeface="+mn-lt"/>
              </a:rPr>
              <a:t>Кристина Костова, </a:t>
            </a:r>
            <a:r>
              <a:rPr lang="bg-BG" sz="1600" dirty="0" smtClean="0">
                <a:solidFill>
                  <a:schemeClr val="tx2"/>
                </a:solidFill>
                <a:latin typeface="+mn-lt"/>
              </a:rPr>
              <a:t>Агенция „Митници“, координатор</a:t>
            </a:r>
            <a:endParaRPr lang="bg-BG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44208" y="1628800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3600" b="1" dirty="0">
                <a:solidFill>
                  <a:schemeClr val="tx2"/>
                </a:solidFill>
              </a:rPr>
              <a:t>Дейност 2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444208" y="692696"/>
            <a:ext cx="1728192" cy="434479"/>
          </a:xfrm>
        </p:spPr>
        <p:txBody>
          <a:bodyPr>
            <a:noAutofit/>
          </a:bodyPr>
          <a:lstStyle/>
          <a:p>
            <a:pPr algn="r"/>
            <a:r>
              <a:rPr lang="bg-BG" sz="1800" b="1" dirty="0" smtClean="0">
                <a:solidFill>
                  <a:schemeClr val="tx2"/>
                </a:solidFill>
              </a:rPr>
              <a:t>Д2 - цел</a:t>
            </a:r>
            <a:endParaRPr lang="bg-BG" sz="1800" b="1" dirty="0">
              <a:solidFill>
                <a:schemeClr val="tx2"/>
              </a:solidFill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771800" y="1700808"/>
            <a:ext cx="5976664" cy="4320480"/>
          </a:xfrm>
        </p:spPr>
        <p:txBody>
          <a:bodyPr>
            <a:normAutofit fontScale="77500" lnSpcReduction="20000"/>
          </a:bodyPr>
          <a:lstStyle/>
          <a:p>
            <a:pPr algn="just"/>
            <a:endParaRPr lang="bg-BG" sz="2200" dirty="0" smtClean="0">
              <a:solidFill>
                <a:schemeClr val="tx1"/>
              </a:solidFill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</a:pPr>
            <a:r>
              <a:rPr lang="bg-BG" sz="2200" dirty="0">
                <a:solidFill>
                  <a:srgbClr val="1F497D"/>
                </a:solidFill>
              </a:rPr>
              <a:t>Разработването на новата </a:t>
            </a:r>
            <a:r>
              <a:rPr lang="bg-BG" sz="2200" b="1" dirty="0">
                <a:solidFill>
                  <a:srgbClr val="1F497D"/>
                </a:solidFill>
              </a:rPr>
              <a:t>Митническа автоматизирана система за изнасяне (МАСИ)</a:t>
            </a:r>
            <a:r>
              <a:rPr lang="bg-BG" sz="2200" dirty="0">
                <a:solidFill>
                  <a:srgbClr val="1F497D"/>
                </a:solidFill>
              </a:rPr>
              <a:t> ще осигури пълната функционалност, свързана с износа и напускането на стоки, както и необходимите адаптации</a:t>
            </a:r>
            <a:r>
              <a:rPr lang="en-US" sz="2200" dirty="0">
                <a:solidFill>
                  <a:srgbClr val="1F497D"/>
                </a:solidFill>
              </a:rPr>
              <a:t> </a:t>
            </a:r>
            <a:r>
              <a:rPr lang="bg-BG" sz="2200" dirty="0">
                <a:solidFill>
                  <a:srgbClr val="1F497D"/>
                </a:solidFill>
              </a:rPr>
              <a:t>в съответствие с Регламент (ЕС) № 952/2013 на Европейския парламент и на Съвета от 9 октомври 2013 година за създаване на Митнически кодекс на Съюза (МКС) и свързаните с него Регламент за изпълнение (ЕС) 2015/2447 и Делегирания регламент на Комисията (EC) 2015/2446, което ще позволи както на икономическите оператори да използват улесненията, предвидени в законодателството, така и на митническата администрация да контролира процесите.</a:t>
            </a:r>
          </a:p>
          <a:p>
            <a:pPr algn="l"/>
            <a:endParaRPr lang="bg-BG" sz="2200" dirty="0">
              <a:solidFill>
                <a:schemeClr val="tx2"/>
              </a:solidFill>
            </a:endParaRPr>
          </a:p>
          <a:p>
            <a:pPr algn="l"/>
            <a:r>
              <a:rPr lang="bg-BG" sz="2200" b="1" dirty="0">
                <a:solidFill>
                  <a:schemeClr val="tx2"/>
                </a:solidFill>
              </a:rPr>
              <a:t>Срок за изпълнение на проекта </a:t>
            </a:r>
            <a:r>
              <a:rPr lang="bg-BG" sz="2200" dirty="0">
                <a:solidFill>
                  <a:schemeClr val="tx2"/>
                </a:solidFill>
              </a:rPr>
              <a:t>– 01.12.2023 г.</a:t>
            </a:r>
          </a:p>
          <a:p>
            <a:pPr algn="just"/>
            <a:endParaRPr lang="en-US" sz="1900" dirty="0">
              <a:solidFill>
                <a:schemeClr val="tx1"/>
              </a:solidFill>
            </a:endParaRPr>
          </a:p>
          <a:p>
            <a:pPr algn="l"/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82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лавие 1"/>
          <p:cNvSpPr txBox="1">
            <a:spLocks/>
          </p:cNvSpPr>
          <p:nvPr/>
        </p:nvSpPr>
        <p:spPr>
          <a:xfrm>
            <a:off x="4716016" y="692696"/>
            <a:ext cx="338437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1800" b="1" dirty="0" smtClean="0">
                <a:solidFill>
                  <a:schemeClr val="tx2"/>
                </a:solidFill>
              </a:rPr>
              <a:t>Д2</a:t>
            </a:r>
          </a:p>
          <a:p>
            <a:pPr algn="r"/>
            <a:r>
              <a:rPr lang="bg-BG" sz="1800" b="1" dirty="0" smtClean="0">
                <a:solidFill>
                  <a:schemeClr val="tx2"/>
                </a:solidFill>
              </a:rPr>
              <a:t>МАСИ – нови процеси</a:t>
            </a:r>
            <a:endParaRPr lang="bg-BG" sz="1800" b="1" dirty="0">
              <a:solidFill>
                <a:schemeClr val="tx2"/>
              </a:solidFill>
            </a:endParaRPr>
          </a:p>
        </p:txBody>
      </p:sp>
      <p:sp>
        <p:nvSpPr>
          <p:cNvPr id="11" name="Подзаглавие 2"/>
          <p:cNvSpPr>
            <a:spLocks noGrp="1"/>
          </p:cNvSpPr>
          <p:nvPr>
            <p:ph type="subTitle" idx="1"/>
          </p:nvPr>
        </p:nvSpPr>
        <p:spPr>
          <a:xfrm>
            <a:off x="2627784" y="1916832"/>
            <a:ext cx="6120680" cy="4176464"/>
          </a:xfrm>
        </p:spPr>
        <p:txBody>
          <a:bodyPr>
            <a:noAutofit/>
          </a:bodyPr>
          <a:lstStyle/>
          <a:p>
            <a:pPr marL="342900" indent="-342900" algn="just">
              <a:buAutoNum type="arabicPeriod"/>
            </a:pPr>
            <a:r>
              <a:rPr lang="bg-BG" sz="1900" b="1" dirty="0" smtClean="0">
                <a:solidFill>
                  <a:schemeClr val="tx2"/>
                </a:solidFill>
              </a:rPr>
              <a:t>Подаване </a:t>
            </a:r>
            <a:r>
              <a:rPr lang="bg-BG" sz="1900" b="1" dirty="0">
                <a:solidFill>
                  <a:schemeClr val="tx2"/>
                </a:solidFill>
              </a:rPr>
              <a:t>на </a:t>
            </a:r>
            <a:r>
              <a:rPr lang="bg-BG" sz="1900" b="1" dirty="0" smtClean="0">
                <a:solidFill>
                  <a:schemeClr val="tx2"/>
                </a:solidFill>
              </a:rPr>
              <a:t>митническа декларация </a:t>
            </a:r>
            <a:r>
              <a:rPr lang="bg-BG" sz="1900" b="1" dirty="0">
                <a:solidFill>
                  <a:schemeClr val="tx2"/>
                </a:solidFill>
              </a:rPr>
              <a:t>за износ </a:t>
            </a:r>
            <a:r>
              <a:rPr lang="bg-BG" sz="1900" b="1" dirty="0" smtClean="0">
                <a:solidFill>
                  <a:schemeClr val="tx2"/>
                </a:solidFill>
              </a:rPr>
              <a:t>преди представяне на стоките </a:t>
            </a:r>
            <a:r>
              <a:rPr lang="bg-BG" sz="1900" dirty="0" smtClean="0">
                <a:solidFill>
                  <a:schemeClr val="tx2"/>
                </a:solidFill>
              </a:rPr>
              <a:t>(</a:t>
            </a:r>
            <a:r>
              <a:rPr lang="en-US" sz="1900" dirty="0">
                <a:solidFill>
                  <a:schemeClr val="tx2"/>
                </a:solidFill>
              </a:rPr>
              <a:t>Declaration submission prior </a:t>
            </a:r>
            <a:r>
              <a:rPr lang="en-US" sz="1900" dirty="0" smtClean="0">
                <a:solidFill>
                  <a:schemeClr val="tx2"/>
                </a:solidFill>
              </a:rPr>
              <a:t>presentation)</a:t>
            </a:r>
            <a:endParaRPr lang="bg-BG" sz="1900" dirty="0" smtClean="0">
              <a:solidFill>
                <a:schemeClr val="tx2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bg-BG" sz="1900" b="1" dirty="0" smtClean="0">
                <a:solidFill>
                  <a:schemeClr val="tx2"/>
                </a:solidFill>
              </a:rPr>
              <a:t>Централизирано оформяне при износ </a:t>
            </a:r>
            <a:r>
              <a:rPr lang="bg-BG" sz="1900" dirty="0" smtClean="0">
                <a:solidFill>
                  <a:schemeClr val="tx2"/>
                </a:solidFill>
              </a:rPr>
              <a:t>(</a:t>
            </a:r>
            <a:r>
              <a:rPr lang="en-US" sz="1900" dirty="0" err="1" smtClean="0">
                <a:solidFill>
                  <a:schemeClr val="tx2"/>
                </a:solidFill>
              </a:rPr>
              <a:t>Centralised</a:t>
            </a:r>
            <a:r>
              <a:rPr lang="en-US" sz="1900" dirty="0" smtClean="0">
                <a:solidFill>
                  <a:schemeClr val="tx2"/>
                </a:solidFill>
              </a:rPr>
              <a:t> Clearance/CCE)</a:t>
            </a:r>
            <a:endParaRPr lang="bg-BG" sz="1900" dirty="0" smtClean="0">
              <a:solidFill>
                <a:schemeClr val="tx2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bg-BG" sz="1900" b="1" dirty="0">
                <a:solidFill>
                  <a:schemeClr val="tx2"/>
                </a:solidFill>
              </a:rPr>
              <a:t>И</a:t>
            </a:r>
            <a:r>
              <a:rPr lang="bg-BG" sz="1900" b="1" dirty="0" smtClean="0">
                <a:solidFill>
                  <a:schemeClr val="tx2"/>
                </a:solidFill>
              </a:rPr>
              <a:t>нтеграция с </a:t>
            </a:r>
            <a:r>
              <a:rPr lang="bg-BG" sz="1900" b="1" dirty="0">
                <a:solidFill>
                  <a:schemeClr val="tx2"/>
                </a:solidFill>
              </a:rPr>
              <a:t>модул </a:t>
            </a:r>
            <a:r>
              <a:rPr lang="en-US" sz="1900" b="1" dirty="0">
                <a:solidFill>
                  <a:schemeClr val="tx2"/>
                </a:solidFill>
              </a:rPr>
              <a:t>EMCS </a:t>
            </a:r>
            <a:r>
              <a:rPr lang="bg-BG" sz="1900" b="1" dirty="0">
                <a:solidFill>
                  <a:schemeClr val="tx2"/>
                </a:solidFill>
              </a:rPr>
              <a:t>от БАЦИС </a:t>
            </a:r>
            <a:r>
              <a:rPr lang="bg-BG" sz="1900" dirty="0" smtClean="0">
                <a:solidFill>
                  <a:schemeClr val="tx2"/>
                </a:solidFill>
              </a:rPr>
              <a:t>в случай на подаване на митническа декларация за износ за </a:t>
            </a:r>
            <a:r>
              <a:rPr lang="bg-BG" sz="1900" dirty="0">
                <a:solidFill>
                  <a:schemeClr val="tx2"/>
                </a:solidFill>
              </a:rPr>
              <a:t>стоки под режим отложено плащане на акциз (РОПА</a:t>
            </a:r>
            <a:r>
              <a:rPr lang="bg-BG" sz="1900" dirty="0" smtClean="0">
                <a:solidFill>
                  <a:schemeClr val="tx2"/>
                </a:solidFill>
              </a:rPr>
              <a:t>)</a:t>
            </a:r>
            <a:endParaRPr lang="bg-BG" sz="1900" dirty="0" smtClean="0">
              <a:solidFill>
                <a:prstClr val="black"/>
              </a:solidFill>
            </a:endParaRPr>
          </a:p>
          <a:p>
            <a:pPr marL="342900" indent="-342900" algn="just">
              <a:buFont typeface="+mj-lt"/>
              <a:buAutoNum type="arabicPeriod" startAt="4"/>
            </a:pPr>
            <a:r>
              <a:rPr lang="bg-BG" sz="1900" b="1" dirty="0" smtClean="0">
                <a:solidFill>
                  <a:schemeClr val="tx2"/>
                </a:solidFill>
              </a:rPr>
              <a:t>Интеграция </a:t>
            </a:r>
            <a:r>
              <a:rPr lang="bg-BG" sz="1900" b="1" dirty="0">
                <a:solidFill>
                  <a:schemeClr val="tx2"/>
                </a:solidFill>
              </a:rPr>
              <a:t>с новата Митническа информационна система за транзит (МИСТ2) </a:t>
            </a:r>
            <a:r>
              <a:rPr lang="bg-BG" sz="1900" dirty="0">
                <a:solidFill>
                  <a:schemeClr val="tx2"/>
                </a:solidFill>
              </a:rPr>
              <a:t>за сценария „Износ, последван от транзит“ </a:t>
            </a:r>
            <a:endParaRPr lang="en-US" sz="1900" dirty="0">
              <a:solidFill>
                <a:schemeClr val="tx2"/>
              </a:solidFill>
            </a:endParaRPr>
          </a:p>
          <a:p>
            <a:pPr marL="342900" indent="-342900" algn="just">
              <a:buFont typeface="+mj-lt"/>
              <a:buAutoNum type="arabicPeriod" startAt="4"/>
            </a:pPr>
            <a:r>
              <a:rPr lang="bg-BG" sz="1900" b="1" dirty="0">
                <a:solidFill>
                  <a:schemeClr val="tx2"/>
                </a:solidFill>
              </a:rPr>
              <a:t>Уведомление за реекспорт </a:t>
            </a:r>
            <a:r>
              <a:rPr lang="bg-BG" sz="1900" dirty="0">
                <a:solidFill>
                  <a:schemeClr val="tx2"/>
                </a:solidFill>
              </a:rPr>
              <a:t>(</a:t>
            </a:r>
            <a:r>
              <a:rPr lang="en-US" sz="1900" dirty="0">
                <a:solidFill>
                  <a:schemeClr val="tx2"/>
                </a:solidFill>
              </a:rPr>
              <a:t>Re-Export Notification</a:t>
            </a:r>
            <a:r>
              <a:rPr lang="bg-BG" sz="1900" dirty="0" smtClean="0">
                <a:solidFill>
                  <a:schemeClr val="tx2"/>
                </a:solidFill>
              </a:rPr>
              <a:t>)</a:t>
            </a:r>
            <a:endParaRPr lang="bg-BG" sz="1900" dirty="0" smtClean="0">
              <a:solidFill>
                <a:prstClr val="black"/>
              </a:solidFill>
            </a:endParaRPr>
          </a:p>
          <a:p>
            <a:pPr algn="just"/>
            <a:endParaRPr lang="bg-BG" sz="1400" dirty="0" smtClean="0">
              <a:solidFill>
                <a:prstClr val="black"/>
              </a:solidFill>
            </a:endParaRPr>
          </a:p>
          <a:p>
            <a:pPr algn="just"/>
            <a:r>
              <a:rPr lang="bg-BG" sz="1400" dirty="0">
                <a:solidFill>
                  <a:prstClr val="black"/>
                </a:solidFill>
              </a:rPr>
              <a:t/>
            </a:r>
            <a:br>
              <a:rPr lang="bg-BG" sz="1400" dirty="0">
                <a:solidFill>
                  <a:prstClr val="black"/>
                </a:solidFill>
              </a:rPr>
            </a:br>
            <a:r>
              <a:rPr lang="ru-RU" sz="1400" dirty="0">
                <a:solidFill>
                  <a:prstClr val="black"/>
                </a:solidFill>
              </a:rPr>
              <a:t/>
            </a:r>
            <a:br>
              <a:rPr lang="ru-RU" sz="1400" dirty="0">
                <a:solidFill>
                  <a:prstClr val="black"/>
                </a:solidFill>
              </a:rPr>
            </a:br>
            <a:endParaRPr lang="ru-RU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57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699792" y="1556792"/>
            <a:ext cx="6120680" cy="4824536"/>
          </a:xfrm>
        </p:spPr>
        <p:txBody>
          <a:bodyPr>
            <a:noAutofit/>
          </a:bodyPr>
          <a:lstStyle/>
          <a:p>
            <a:pPr marL="0" lvl="2" algn="just"/>
            <a:r>
              <a:rPr lang="bg-BG" sz="1900" dirty="0" smtClean="0">
                <a:solidFill>
                  <a:schemeClr val="tx2"/>
                </a:solidFill>
              </a:rPr>
              <a:t>1. </a:t>
            </a:r>
            <a:r>
              <a:rPr lang="bg-BG" sz="1900" b="1" dirty="0" smtClean="0">
                <a:solidFill>
                  <a:schemeClr val="tx2"/>
                </a:solidFill>
              </a:rPr>
              <a:t>Текущ </a:t>
            </a:r>
            <a:r>
              <a:rPr lang="bg-BG" sz="1900" b="1" dirty="0">
                <a:solidFill>
                  <a:schemeClr val="tx2"/>
                </a:solidFill>
              </a:rPr>
              <a:t>етап на изпълнение на </a:t>
            </a:r>
            <a:r>
              <a:rPr lang="bg-BG" sz="1900" b="1" dirty="0" smtClean="0">
                <a:solidFill>
                  <a:schemeClr val="tx2"/>
                </a:solidFill>
              </a:rPr>
              <a:t>Дейност 2 – </a:t>
            </a:r>
            <a:r>
              <a:rPr lang="bg-BG" sz="1900" b="1" dirty="0">
                <a:solidFill>
                  <a:schemeClr val="tx2"/>
                </a:solidFill>
              </a:rPr>
              <a:t>фаза „Изграждане</a:t>
            </a:r>
            <a:r>
              <a:rPr lang="bg-BG" sz="1900" b="1" dirty="0" smtClean="0">
                <a:solidFill>
                  <a:schemeClr val="tx2"/>
                </a:solidFill>
              </a:rPr>
              <a:t>“ </a:t>
            </a:r>
            <a:r>
              <a:rPr lang="bg-BG" sz="1900" dirty="0" smtClean="0">
                <a:solidFill>
                  <a:schemeClr val="tx2"/>
                </a:solidFill>
              </a:rPr>
              <a:t>(в </a:t>
            </a:r>
            <a:r>
              <a:rPr lang="bg-BG" sz="1900" dirty="0">
                <a:solidFill>
                  <a:schemeClr val="tx2"/>
                </a:solidFill>
              </a:rPr>
              <a:t>съответствие с методологията за управление на разработка на софтуер </a:t>
            </a:r>
            <a:r>
              <a:rPr lang="bg-BG" sz="1900" dirty="0" smtClean="0">
                <a:solidFill>
                  <a:schemeClr val="tx2"/>
                </a:solidFill>
              </a:rPr>
              <a:t>RUP)</a:t>
            </a:r>
          </a:p>
          <a:p>
            <a:pPr marL="0" lvl="2" algn="just"/>
            <a:endParaRPr lang="bg-BG" sz="1200" dirty="0" smtClean="0">
              <a:solidFill>
                <a:schemeClr val="tx2"/>
              </a:solidFill>
            </a:endParaRPr>
          </a:p>
          <a:p>
            <a:pPr marL="0" lvl="2" algn="just"/>
            <a:r>
              <a:rPr lang="bg-BG" sz="1900" dirty="0" smtClean="0">
                <a:solidFill>
                  <a:schemeClr val="tx2"/>
                </a:solidFill>
              </a:rPr>
              <a:t>2. Публикувани документи на </a:t>
            </a:r>
            <a:r>
              <a:rPr lang="bg-BG" sz="1900" b="1" dirty="0" smtClean="0">
                <a:solidFill>
                  <a:schemeClr val="tx2"/>
                </a:solidFill>
              </a:rPr>
              <a:t>Е-Портала на Агенция „Митници“ </a:t>
            </a:r>
            <a:r>
              <a:rPr lang="ru-RU" sz="1900" b="1" dirty="0" smtClean="0">
                <a:solidFill>
                  <a:schemeClr val="tx2"/>
                </a:solidFill>
              </a:rPr>
              <a:t>-&gt; </a:t>
            </a:r>
            <a:r>
              <a:rPr lang="bg-BG" sz="1900" b="1" dirty="0" smtClean="0">
                <a:solidFill>
                  <a:schemeClr val="tx2"/>
                </a:solidFill>
              </a:rPr>
              <a:t>Документи</a:t>
            </a:r>
            <a:r>
              <a:rPr lang="ru-RU" sz="1900" b="1" dirty="0" smtClean="0">
                <a:solidFill>
                  <a:schemeClr val="tx2"/>
                </a:solidFill>
              </a:rPr>
              <a:t> </a:t>
            </a:r>
            <a:r>
              <a:rPr lang="ru-RU" sz="1900" b="1" dirty="0">
                <a:solidFill>
                  <a:schemeClr val="tx2"/>
                </a:solidFill>
              </a:rPr>
              <a:t>-&gt; </a:t>
            </a:r>
            <a:r>
              <a:rPr lang="bg-BG" sz="1900" b="1" dirty="0" smtClean="0">
                <a:solidFill>
                  <a:schemeClr val="tx2"/>
                </a:solidFill>
              </a:rPr>
              <a:t>Проекти на документи </a:t>
            </a:r>
            <a:r>
              <a:rPr lang="ru-RU" sz="1900" b="1" dirty="0" smtClean="0">
                <a:solidFill>
                  <a:schemeClr val="tx2"/>
                </a:solidFill>
              </a:rPr>
              <a:t>-&gt; МАСИ</a:t>
            </a:r>
            <a:r>
              <a:rPr lang="bg-BG" sz="1900" dirty="0" smtClean="0">
                <a:solidFill>
                  <a:schemeClr val="tx2"/>
                </a:solidFill>
              </a:rPr>
              <a:t>:</a:t>
            </a:r>
          </a:p>
          <a:p>
            <a:pPr marL="342900" lvl="2" indent="-342900" algn="l">
              <a:buFontTx/>
              <a:buChar char="-"/>
            </a:pPr>
            <a:r>
              <a:rPr lang="bg-BG" sz="1900" dirty="0" smtClean="0">
                <a:solidFill>
                  <a:schemeClr val="tx2"/>
                </a:solidFill>
              </a:rPr>
              <a:t>Първоначална версия на Функционална спецификация на </a:t>
            </a:r>
            <a:r>
              <a:rPr lang="bg-BG" sz="1900" dirty="0">
                <a:solidFill>
                  <a:schemeClr val="tx2"/>
                </a:solidFill>
              </a:rPr>
              <a:t>МАСИ </a:t>
            </a:r>
            <a:endParaRPr lang="bg-BG" sz="1900" dirty="0" smtClean="0">
              <a:solidFill>
                <a:schemeClr val="tx2"/>
              </a:solidFill>
            </a:endParaRPr>
          </a:p>
          <a:p>
            <a:pPr marL="342900" lvl="2" indent="-342900" algn="just">
              <a:buFontTx/>
              <a:buChar char="-"/>
            </a:pPr>
            <a:r>
              <a:rPr lang="bg-BG" sz="1900" dirty="0" smtClean="0">
                <a:solidFill>
                  <a:schemeClr val="tx2"/>
                </a:solidFill>
              </a:rPr>
              <a:t>Документ от ЕК „</a:t>
            </a:r>
            <a:r>
              <a:rPr lang="en-US" sz="1900" dirty="0">
                <a:solidFill>
                  <a:schemeClr val="tx2"/>
                </a:solidFill>
              </a:rPr>
              <a:t>AES Business </a:t>
            </a:r>
            <a:r>
              <a:rPr lang="en-US" sz="1900" dirty="0" smtClean="0">
                <a:solidFill>
                  <a:schemeClr val="tx2"/>
                </a:solidFill>
              </a:rPr>
              <a:t>Guidance</a:t>
            </a:r>
            <a:r>
              <a:rPr lang="bg-BG" sz="1900" dirty="0" smtClean="0">
                <a:solidFill>
                  <a:schemeClr val="tx2"/>
                </a:solidFill>
              </a:rPr>
              <a:t>“ за търговския сектор, в който са описани формалностите при износ и напускане в новата износна система</a:t>
            </a:r>
          </a:p>
          <a:p>
            <a:pPr marL="0" lvl="2" algn="just"/>
            <a:endParaRPr lang="bg-BG" sz="1200" dirty="0" smtClean="0">
              <a:solidFill>
                <a:schemeClr val="tx2"/>
              </a:solidFill>
            </a:endParaRPr>
          </a:p>
          <a:p>
            <a:pPr marL="0" lvl="2" algn="just"/>
            <a:r>
              <a:rPr lang="bg-BG" sz="1900" dirty="0" smtClean="0">
                <a:solidFill>
                  <a:schemeClr val="tx2"/>
                </a:solidFill>
              </a:rPr>
              <a:t>3. </a:t>
            </a:r>
            <a:r>
              <a:rPr lang="bg-BG" sz="1900" b="1" dirty="0" smtClean="0">
                <a:solidFill>
                  <a:schemeClr val="tx2"/>
                </a:solidFill>
              </a:rPr>
              <a:t>Дата на внедряване </a:t>
            </a:r>
            <a:r>
              <a:rPr lang="bg-BG" sz="1900" dirty="0" smtClean="0">
                <a:solidFill>
                  <a:schemeClr val="tx2"/>
                </a:solidFill>
              </a:rPr>
              <a:t>в реална експлоатация – </a:t>
            </a:r>
            <a:r>
              <a:rPr lang="bg-BG" sz="1900" b="1" dirty="0" smtClean="0">
                <a:solidFill>
                  <a:schemeClr val="tx2"/>
                </a:solidFill>
              </a:rPr>
              <a:t>28.08.2023 г.</a:t>
            </a:r>
            <a:endParaRPr lang="bg-BG" sz="1900" b="1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292080" y="692696"/>
            <a:ext cx="2808312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1800" b="1" dirty="0" smtClean="0">
                <a:solidFill>
                  <a:schemeClr val="tx2"/>
                </a:solidFill>
              </a:rPr>
              <a:t>Д2 – акценти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99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555776" y="2060848"/>
            <a:ext cx="6264696" cy="3600400"/>
          </a:xfrm>
        </p:spPr>
        <p:txBody>
          <a:bodyPr>
            <a:normAutofit/>
          </a:bodyPr>
          <a:lstStyle/>
          <a:p>
            <a:pPr marL="0" lvl="2" algn="just">
              <a:spcAft>
                <a:spcPts val="600"/>
              </a:spcAft>
            </a:pPr>
            <a:r>
              <a:rPr lang="bg-BG" sz="2000" dirty="0">
                <a:solidFill>
                  <a:schemeClr val="tx2"/>
                </a:solidFill>
              </a:rPr>
              <a:t>За контакти - </a:t>
            </a:r>
            <a:r>
              <a:rPr lang="bg-BG" sz="2000" b="1" dirty="0">
                <a:solidFill>
                  <a:schemeClr val="tx2"/>
                </a:solidFill>
              </a:rPr>
              <a:t>Сървис </a:t>
            </a:r>
            <a:r>
              <a:rPr lang="bg-BG" sz="2000" b="1" dirty="0" err="1">
                <a:solidFill>
                  <a:schemeClr val="tx2"/>
                </a:solidFill>
              </a:rPr>
              <a:t>Деск</a:t>
            </a:r>
            <a:r>
              <a:rPr lang="bg-BG" sz="2000" dirty="0">
                <a:solidFill>
                  <a:schemeClr val="tx2"/>
                </a:solidFill>
              </a:rPr>
              <a:t> на АМ:</a:t>
            </a:r>
          </a:p>
          <a:p>
            <a:pPr marL="800100" lvl="3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bg-BG" dirty="0">
                <a:solidFill>
                  <a:schemeClr val="tx2"/>
                </a:solidFill>
              </a:rPr>
              <a:t> </a:t>
            </a:r>
            <a:r>
              <a:rPr lang="ru-RU" dirty="0">
                <a:solidFill>
                  <a:schemeClr val="tx2"/>
                </a:solidFill>
                <a:hlinkClick r:id="rId2"/>
              </a:rPr>
              <a:t>https://servicedesk.customs.bg</a:t>
            </a:r>
            <a:endParaRPr lang="ru-RU" dirty="0">
              <a:solidFill>
                <a:schemeClr val="tx2"/>
              </a:solidFill>
            </a:endParaRPr>
          </a:p>
          <a:p>
            <a:pPr marL="800100" lvl="3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  <a:hlinkClick r:id="rId3"/>
              </a:rPr>
              <a:t>servicedesk@customs.bg</a:t>
            </a:r>
            <a:r>
              <a:rPr lang="bg-BG" dirty="0">
                <a:solidFill>
                  <a:schemeClr val="tx2"/>
                </a:solidFill>
              </a:rPr>
              <a:t> </a:t>
            </a:r>
          </a:p>
          <a:p>
            <a:pPr algn="just"/>
            <a:endParaRPr lang="en-US" sz="2000" dirty="0" smtClean="0">
              <a:solidFill>
                <a:schemeClr val="tx2"/>
              </a:solidFill>
            </a:endParaRPr>
          </a:p>
          <a:p>
            <a:pPr algn="just"/>
            <a:r>
              <a:rPr lang="ru-RU" sz="2000" dirty="0" smtClean="0">
                <a:solidFill>
                  <a:schemeClr val="tx2"/>
                </a:solidFill>
              </a:rPr>
              <a:t>В </a:t>
            </a:r>
            <a:r>
              <a:rPr lang="ru-RU" sz="2000" dirty="0">
                <a:solidFill>
                  <a:schemeClr val="tx2"/>
                </a:solidFill>
              </a:rPr>
              <a:t>поле </a:t>
            </a:r>
            <a:r>
              <a:rPr lang="bg-BG" sz="2000" dirty="0">
                <a:solidFill>
                  <a:schemeClr val="tx2"/>
                </a:solidFill>
              </a:rPr>
              <a:t>„</a:t>
            </a:r>
            <a:r>
              <a:rPr lang="ru-RU" sz="2000" dirty="0">
                <a:solidFill>
                  <a:schemeClr val="tx2"/>
                </a:solidFill>
              </a:rPr>
              <a:t>Заглавие</a:t>
            </a:r>
            <a:r>
              <a:rPr lang="bg-BG" sz="2000" dirty="0">
                <a:solidFill>
                  <a:schemeClr val="tx2"/>
                </a:solidFill>
              </a:rPr>
              <a:t>“</a:t>
            </a:r>
            <a:r>
              <a:rPr lang="ru-RU" sz="2000" dirty="0">
                <a:solidFill>
                  <a:schemeClr val="tx2"/>
                </a:solidFill>
              </a:rPr>
              <a:t> /</a:t>
            </a:r>
            <a:r>
              <a:rPr lang="en-US" sz="2000" dirty="0">
                <a:solidFill>
                  <a:schemeClr val="tx2"/>
                </a:solidFill>
              </a:rPr>
              <a:t>Subject</a:t>
            </a:r>
            <a:r>
              <a:rPr lang="ru-RU" sz="2000" dirty="0">
                <a:solidFill>
                  <a:schemeClr val="tx2"/>
                </a:solidFill>
              </a:rPr>
              <a:t>/ </a:t>
            </a:r>
            <a:r>
              <a:rPr lang="bg-BG" sz="2000" dirty="0">
                <a:solidFill>
                  <a:schemeClr val="tx2"/>
                </a:solidFill>
              </a:rPr>
              <a:t>вписвайте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bg-BG" sz="2000" u="sng" dirty="0">
                <a:solidFill>
                  <a:schemeClr val="tx2"/>
                </a:solidFill>
              </a:rPr>
              <a:t>Митническа автоматизирана система за изнасяне (МАСИ</a:t>
            </a:r>
            <a:r>
              <a:rPr lang="bg-BG" sz="2000" dirty="0">
                <a:solidFill>
                  <a:schemeClr val="tx2"/>
                </a:solidFill>
              </a:rPr>
              <a:t>) за целите на правилното ѝ насочване към компетентен служител.</a:t>
            </a:r>
          </a:p>
          <a:p>
            <a:pPr algn="just"/>
            <a:endParaRPr lang="bg-BG" sz="1900" dirty="0" smtClean="0">
              <a:solidFill>
                <a:schemeClr val="tx2"/>
              </a:solidFill>
            </a:endParaRPr>
          </a:p>
          <a:p>
            <a:pPr algn="just"/>
            <a:endParaRPr lang="bg-BG" sz="1900" dirty="0">
              <a:solidFill>
                <a:schemeClr val="tx2"/>
              </a:solidFill>
            </a:endParaRPr>
          </a:p>
          <a:p>
            <a:pPr algn="just"/>
            <a:endParaRPr lang="bg-BG" sz="1900" dirty="0" smtClean="0">
              <a:solidFill>
                <a:schemeClr val="tx2"/>
              </a:solidFill>
            </a:endParaRPr>
          </a:p>
          <a:p>
            <a:pPr marL="0" lvl="2" algn="just"/>
            <a:endParaRPr lang="bg-BG" sz="1900" b="1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292080" y="692696"/>
            <a:ext cx="2808312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1800" b="1" dirty="0" smtClean="0">
                <a:solidFill>
                  <a:schemeClr val="tx2"/>
                </a:solidFill>
              </a:rPr>
              <a:t>Д2 – контакти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46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</TotalTime>
  <Words>358</Words>
  <Application>Microsoft Office PowerPoint</Application>
  <PresentationFormat>On-screen Show (4:3)</PresentationFormat>
  <Paragraphs>34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тема</vt:lpstr>
      <vt:lpstr>„Развитие и въвеждане на Институционална архитектура на АМ по отношение на Проект по МКС: Автоматизирана система за износа (AES) – компонент 1 и 2 (1.6 UCC Automated Export System (AES), вкл. и Проект по МКС – Специални режими за износ (2.6 UCC Special procedures harmonisation (EXP)) върху Cloud архитектура“</vt:lpstr>
      <vt:lpstr>Д2 - цел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КРИСТИНА В.КОСТОВА</cp:lastModifiedBy>
  <cp:revision>58</cp:revision>
  <dcterms:created xsi:type="dcterms:W3CDTF">2020-05-12T09:06:58Z</dcterms:created>
  <dcterms:modified xsi:type="dcterms:W3CDTF">2022-11-03T11:55:45Z</dcterms:modified>
</cp:coreProperties>
</file>