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7" r:id="rId3"/>
    <p:sldId id="262" r:id="rId4"/>
    <p:sldId id="277" r:id="rId5"/>
    <p:sldId id="278" r:id="rId6"/>
    <p:sldId id="281" r:id="rId7"/>
    <p:sldId id="274" r:id="rId8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1" autoAdjust="0"/>
    <p:restoredTop sz="65781" autoAdjust="0"/>
  </p:normalViewPr>
  <p:slideViewPr>
    <p:cSldViewPr showGuides="1">
      <p:cViewPr varScale="1">
        <p:scale>
          <a:sx n="97" d="100"/>
          <a:sy n="97" d="100"/>
        </p:scale>
        <p:origin x="88" y="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CA43AB-DDFC-4162-82DE-8993340F2C4B}" type="datetimeFigureOut">
              <a:rPr lang="en-US" smtClean="0"/>
              <a:t>11/3/2022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124C0-4BAE-4BEA-AEB0-944245B26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29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124C0-4BAE-4BEA-AEB0-944245B269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984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На</a:t>
            </a:r>
            <a:r>
              <a:rPr lang="bg-BG" baseline="0" dirty="0" smtClean="0"/>
              <a:t> встъпителната конференция за проект БИМИС фаза 3, която се проведе на  14.06.2022 бяха представени:</a:t>
            </a:r>
          </a:p>
          <a:p>
            <a:pPr marL="171450" indent="-171450">
              <a:buFontTx/>
              <a:buChar char="-"/>
            </a:pPr>
            <a:r>
              <a:rPr lang="bg-BG" baseline="0" dirty="0" smtClean="0"/>
              <a:t>Фазите и дейностите в рамките на Дейност 1, ОП 1</a:t>
            </a:r>
          </a:p>
          <a:p>
            <a:pPr marL="171450" indent="-171450">
              <a:buFontTx/>
              <a:buChar char="-"/>
            </a:pPr>
            <a:r>
              <a:rPr lang="bg-BG" baseline="0" dirty="0" smtClean="0"/>
              <a:t>Очакваните резултати при изпълнение на Дейност 1, ОП 1</a:t>
            </a:r>
          </a:p>
          <a:p>
            <a:pPr marL="171450" indent="-171450">
              <a:buFontTx/>
              <a:buChar char="-"/>
            </a:pPr>
            <a:r>
              <a:rPr lang="bg-BG" baseline="0" dirty="0" smtClean="0"/>
              <a:t>Беше представена новата Система за контрол на вноса 2, нейните компоненти, засегнатите участници, бизнес модели и видове транспорт</a:t>
            </a:r>
          </a:p>
          <a:p>
            <a:pPr marL="171450" indent="-171450">
              <a:buFontTx/>
              <a:buChar char="-"/>
            </a:pPr>
            <a:r>
              <a:rPr lang="bg-BG" baseline="0" dirty="0" smtClean="0"/>
              <a:t>Фазите на реализация на СКВ2</a:t>
            </a:r>
          </a:p>
          <a:p>
            <a:pPr marL="171450" indent="-171450">
              <a:buFontTx/>
              <a:buChar char="-"/>
            </a:pPr>
            <a:r>
              <a:rPr lang="bg-BG" baseline="0" dirty="0" smtClean="0"/>
              <a:t>И ключовите дати за фаза 2 на СКВ2, която трябва да бъде разработена в рамките на Дейност 1, ОП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124C0-4BAE-4BEA-AEB0-944245B2692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1156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Да припомним фазите на СКВ2, като искам</a:t>
            </a:r>
            <a:r>
              <a:rPr lang="bg-BG" baseline="0" dirty="0" smtClean="0"/>
              <a:t> да обърна внимание на датата 01.03.2023, когато ще започне подаването на данни за ОДВ към фаза 2 на СКВ2.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124C0-4BAE-4BEA-AEB0-944245B2692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376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537" indent="0" algn="just">
              <a:buNone/>
            </a:pPr>
            <a:r>
              <a:rPr lang="bg-BG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Самостоятелното тестване на </a:t>
            </a:r>
            <a:r>
              <a:rPr lang="bg-BG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Икономическите </a:t>
            </a:r>
            <a:r>
              <a:rPr lang="bg-BG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оператори цели тестване на съответствието на изградените от тях </a:t>
            </a:r>
            <a:r>
              <a:rPr lang="bg-BG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функционалности.  </a:t>
            </a:r>
            <a:r>
              <a:rPr lang="bg-BG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Това включва съответствие с </a:t>
            </a:r>
            <a:r>
              <a:rPr lang="bg-BG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техническите изисквания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bg-BG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използване на цифрови сертификати, семантично валидиране на съобщенията, изпратени от търговците, тестване на известията, които се изпращат до търговците, и техните отговори на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bg-BG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заявки от СКВ2. </a:t>
            </a:r>
          </a:p>
          <a:p>
            <a:pPr marL="109537" indent="0" algn="just">
              <a:buNone/>
            </a:pPr>
            <a:r>
              <a:rPr lang="bg-BG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124C0-4BAE-4BEA-AEB0-944245B2692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445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124C0-4BAE-4BEA-AEB0-944245B2692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28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 dirty="0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 dirty="0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 dirty="0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 dirty="0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 dirty="0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 dirty="0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03.11.2022 г.</a:t>
            </a:fld>
            <a:endParaRPr lang="bg-BG" dirty="0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03.11.2022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ormance.customs.ec.europa.eu/euctp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5724128" y="620689"/>
            <a:ext cx="2803848" cy="792088"/>
          </a:xfrm>
        </p:spPr>
        <p:txBody>
          <a:bodyPr>
            <a:normAutofit/>
          </a:bodyPr>
          <a:lstStyle/>
          <a:p>
            <a:r>
              <a:rPr lang="bg-BG" sz="3600" b="1" dirty="0" smtClean="0">
                <a:solidFill>
                  <a:schemeClr val="tx2"/>
                </a:solidFill>
                <a:latin typeface="+mn-lt"/>
              </a:rPr>
              <a:t>Дейност 1</a:t>
            </a:r>
            <a:endParaRPr lang="bg-BG" sz="3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627784" y="1772816"/>
            <a:ext cx="6120680" cy="4680520"/>
          </a:xfrm>
          <a:effectLst>
            <a:glow rad="127000">
              <a:schemeClr val="tx2"/>
            </a:glow>
          </a:effectLst>
        </p:spPr>
        <p:txBody>
          <a:bodyPr>
            <a:normAutofit/>
          </a:bodyPr>
          <a:lstStyle/>
          <a:p>
            <a:pPr algn="just"/>
            <a:r>
              <a:rPr lang="bg-BG" sz="2400" dirty="0" smtClean="0">
                <a:solidFill>
                  <a:schemeClr val="tx2"/>
                </a:solidFill>
              </a:rPr>
              <a:t>„</a:t>
            </a:r>
            <a:r>
              <a:rPr lang="bg-BG" sz="2400" dirty="0">
                <a:solidFill>
                  <a:schemeClr val="tx2"/>
                </a:solidFill>
              </a:rPr>
              <a:t>Развитие и въвеждане на Институционална архитектура на АМ по отношение на Проекти по МКС и модул „Анализ на риска““ </a:t>
            </a:r>
          </a:p>
          <a:p>
            <a:pPr algn="just"/>
            <a:endParaRPr lang="bg-BG" sz="2400" b="1" dirty="0" smtClean="0">
              <a:solidFill>
                <a:schemeClr val="tx2"/>
              </a:solidFill>
            </a:endParaRPr>
          </a:p>
          <a:p>
            <a:pPr algn="r"/>
            <a:r>
              <a:rPr lang="bg-BG" sz="2400" b="1" dirty="0" smtClean="0">
                <a:solidFill>
                  <a:schemeClr val="tx2"/>
                </a:solidFill>
              </a:rPr>
              <a:t>Обособена </a:t>
            </a:r>
            <a:r>
              <a:rPr lang="bg-BG" sz="2400" b="1" dirty="0">
                <a:solidFill>
                  <a:schemeClr val="tx2"/>
                </a:solidFill>
              </a:rPr>
              <a:t>позиция № 1 с предмет </a:t>
            </a:r>
            <a:endParaRPr lang="bg-BG" sz="2400" b="1" dirty="0" smtClean="0">
              <a:solidFill>
                <a:schemeClr val="tx2"/>
              </a:solidFill>
            </a:endParaRPr>
          </a:p>
          <a:p>
            <a:pPr algn="r"/>
            <a:endParaRPr lang="bg-BG" sz="2000" dirty="0" smtClean="0">
              <a:solidFill>
                <a:schemeClr val="tx2"/>
              </a:solidFill>
            </a:endParaRPr>
          </a:p>
          <a:p>
            <a:pPr algn="just"/>
            <a:r>
              <a:rPr lang="bg-BG" sz="2000" dirty="0" smtClean="0">
                <a:solidFill>
                  <a:schemeClr val="tx2"/>
                </a:solidFill>
              </a:rPr>
              <a:t>„</a:t>
            </a:r>
            <a:r>
              <a:rPr lang="bg-BG" sz="2000" dirty="0">
                <a:solidFill>
                  <a:schemeClr val="tx2"/>
                </a:solidFill>
              </a:rPr>
              <a:t>Развитие и въвеждане на Институционална архитектура на АМ по отношение на Проект по МКС: Система за контрол на вноса (СКВ 2) версия 2 (1.19 UCC – Import Control System 2 (ICS2 Release 2)), вкл. и Проект по МКС: Уведомление за пристигане (2.1 UCC Notifications of arrival) върху Cloud архитектура“ </a:t>
            </a:r>
            <a:endParaRPr lang="bg-BG" sz="2000" dirty="0" smtClean="0">
              <a:solidFill>
                <a:schemeClr val="tx2"/>
              </a:solidFill>
            </a:endParaRPr>
          </a:p>
          <a:p>
            <a:pPr algn="just"/>
            <a:endParaRPr lang="bg-BG" sz="2600" dirty="0">
              <a:solidFill>
                <a:schemeClr val="tx1"/>
              </a:solidFill>
            </a:endParaRPr>
          </a:p>
          <a:p>
            <a:endParaRPr lang="bg-BG" dirty="0"/>
          </a:p>
        </p:txBody>
      </p:sp>
      <p:sp>
        <p:nvSpPr>
          <p:cNvPr id="4" name="Заглавие 1"/>
          <p:cNvSpPr txBox="1">
            <a:spLocks/>
          </p:cNvSpPr>
          <p:nvPr/>
        </p:nvSpPr>
        <p:spPr>
          <a:xfrm>
            <a:off x="107503" y="2636912"/>
            <a:ext cx="2088233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600" dirty="0" smtClean="0">
                <a:solidFill>
                  <a:schemeClr val="tx2"/>
                </a:solidFill>
                <a:latin typeface="+mn-lt"/>
              </a:rPr>
              <a:t>Милена Иванова, Агенция „Митници“, координатор</a:t>
            </a:r>
            <a:endParaRPr lang="bg-BG" sz="16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6912768" cy="792088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  <a:latin typeface="+mn-lt"/>
              </a:rPr>
              <a:t>Дейност 1, ОП 1 - </a:t>
            </a:r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цел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83768" y="1988840"/>
            <a:ext cx="6264696" cy="3649960"/>
          </a:xfrm>
        </p:spPr>
        <p:txBody>
          <a:bodyPr>
            <a:normAutofit/>
          </a:bodyPr>
          <a:lstStyle/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bg-BG" sz="2000" dirty="0">
                <a:solidFill>
                  <a:schemeClr val="tx2"/>
                </a:solidFill>
              </a:rPr>
              <a:t>Изпълнението на Дейност 1, Обособена позиция 1 </a:t>
            </a:r>
            <a:r>
              <a:rPr lang="bg-BG" sz="2000" dirty="0" smtClean="0">
                <a:solidFill>
                  <a:schemeClr val="tx2"/>
                </a:solidFill>
              </a:rPr>
              <a:t>цели реализиране </a:t>
            </a:r>
            <a:r>
              <a:rPr lang="bg-BG" sz="2000" dirty="0">
                <a:solidFill>
                  <a:schemeClr val="tx2"/>
                </a:solidFill>
              </a:rPr>
              <a:t>на съюзни функционални изисквания към БИМИС (фаза 3), произтичащи от Митническия Кодекс на Съюза (Регламент (ЕС) №952/2013, приложим от 01.05.2016 г.) </a:t>
            </a:r>
            <a:endParaRPr lang="bg-BG" sz="2000" dirty="0" smtClean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bg-BG" sz="2000" b="1" dirty="0" smtClean="0">
                <a:solidFill>
                  <a:schemeClr val="tx2"/>
                </a:solidFill>
              </a:rPr>
              <a:t>Проект </a:t>
            </a:r>
            <a:r>
              <a:rPr lang="bg-BG" sz="2000" b="1" dirty="0">
                <a:solidFill>
                  <a:schemeClr val="tx2"/>
                </a:solidFill>
              </a:rPr>
              <a:t>по МКС: Система за контрол на вноса 2 фаза 2</a:t>
            </a:r>
          </a:p>
          <a:p>
            <a:pPr lvl="0" algn="just"/>
            <a:r>
              <a:rPr lang="bg-BG" sz="2000" b="1" dirty="0">
                <a:solidFill>
                  <a:schemeClr val="tx2"/>
                </a:solidFill>
              </a:rPr>
              <a:t>Проект по МКС: Уведомление за </a:t>
            </a:r>
            <a:r>
              <a:rPr lang="bg-BG" sz="2000" b="1" dirty="0" smtClean="0">
                <a:solidFill>
                  <a:schemeClr val="tx2"/>
                </a:solidFill>
              </a:rPr>
              <a:t>пристигане</a:t>
            </a:r>
          </a:p>
          <a:p>
            <a:pPr lvl="0" algn="just"/>
            <a:endParaRPr lang="bg-BG" sz="2000" b="1" dirty="0">
              <a:solidFill>
                <a:schemeClr val="tx2"/>
              </a:solidFill>
            </a:endParaRPr>
          </a:p>
          <a:p>
            <a:pPr lvl="0" algn="just"/>
            <a:r>
              <a:rPr lang="bg-BG" sz="2000" dirty="0" smtClean="0">
                <a:solidFill>
                  <a:schemeClr val="tx2"/>
                </a:solidFill>
              </a:rPr>
              <a:t>Срок за изпълнение: 08.03.2023 г.</a:t>
            </a:r>
            <a:endParaRPr lang="bg-BG" sz="2000" dirty="0">
              <a:solidFill>
                <a:schemeClr val="tx2"/>
              </a:solidFill>
            </a:endParaRPr>
          </a:p>
          <a:p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350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92697"/>
            <a:ext cx="7200800" cy="720080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</a:rPr>
              <a:t>Дейност 1, ОП 1</a:t>
            </a:r>
            <a:br>
              <a:rPr lang="bg-BG" sz="2000" dirty="0" smtClean="0">
                <a:solidFill>
                  <a:schemeClr val="tx2"/>
                </a:solidFill>
              </a:rPr>
            </a:br>
            <a:r>
              <a:rPr lang="ru-RU" sz="2000" b="1" dirty="0" err="1">
                <a:solidFill>
                  <a:schemeClr val="tx2"/>
                </a:solidFill>
              </a:rPr>
              <a:t>Реализацията</a:t>
            </a:r>
            <a:r>
              <a:rPr lang="ru-RU" sz="2000" b="1" dirty="0">
                <a:solidFill>
                  <a:schemeClr val="tx2"/>
                </a:solidFill>
              </a:rPr>
              <a:t> на СКВ2 </a:t>
            </a:r>
            <a:r>
              <a:rPr lang="ru-RU" sz="2000" b="1" dirty="0" smtClean="0">
                <a:solidFill>
                  <a:schemeClr val="tx2"/>
                </a:solidFill>
              </a:rPr>
              <a:t>– в три </a:t>
            </a:r>
            <a:r>
              <a:rPr lang="ru-RU" sz="2000" b="1" dirty="0" err="1">
                <a:solidFill>
                  <a:schemeClr val="tx2"/>
                </a:solidFill>
              </a:rPr>
              <a:t>фази</a:t>
            </a:r>
            <a:r>
              <a:rPr lang="ru-RU" sz="2000" b="1" dirty="0">
                <a:solidFill>
                  <a:schemeClr val="tx2"/>
                </a:solidFill>
              </a:rPr>
              <a:t>: </a:t>
            </a:r>
            <a:endParaRPr lang="bg-BG" sz="2000" b="1" dirty="0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627784" y="1412776"/>
            <a:ext cx="6120680" cy="5256583"/>
          </a:xfrm>
        </p:spPr>
        <p:txBody>
          <a:bodyPr>
            <a:normAutofit fontScale="40000" lnSpcReduction="20000"/>
          </a:bodyPr>
          <a:lstStyle/>
          <a:p>
            <a:pPr marL="571500" indent="-571500" algn="just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4200" b="1" dirty="0" smtClean="0">
                <a:solidFill>
                  <a:schemeClr val="tx2"/>
                </a:solidFill>
              </a:rPr>
              <a:t>Фаза </a:t>
            </a:r>
            <a:r>
              <a:rPr lang="ru-RU" sz="4200" b="1" dirty="0">
                <a:solidFill>
                  <a:schemeClr val="tx2"/>
                </a:solidFill>
              </a:rPr>
              <a:t>1</a:t>
            </a:r>
            <a:r>
              <a:rPr lang="ru-RU" sz="4200" dirty="0">
                <a:solidFill>
                  <a:schemeClr val="tx2"/>
                </a:solidFill>
              </a:rPr>
              <a:t> </a:t>
            </a:r>
            <a:r>
              <a:rPr lang="ru-RU" sz="4200" dirty="0" smtClean="0">
                <a:solidFill>
                  <a:schemeClr val="tx2"/>
                </a:solidFill>
              </a:rPr>
              <a:t>– в </a:t>
            </a:r>
            <a:r>
              <a:rPr lang="ru-RU" sz="4200" dirty="0">
                <a:solidFill>
                  <a:schemeClr val="tx2"/>
                </a:solidFill>
              </a:rPr>
              <a:t>експлоатация на </a:t>
            </a:r>
            <a:r>
              <a:rPr lang="ru-RU" sz="4200" dirty="0" smtClean="0">
                <a:solidFill>
                  <a:schemeClr val="tx2"/>
                </a:solidFill>
              </a:rPr>
              <a:t>17.04.2021 </a:t>
            </a:r>
            <a:r>
              <a:rPr lang="ru-RU" sz="4200" dirty="0">
                <a:solidFill>
                  <a:schemeClr val="tx2"/>
                </a:solidFill>
              </a:rPr>
              <a:t>г</a:t>
            </a:r>
            <a:r>
              <a:rPr lang="ru-RU" sz="4200" dirty="0" smtClean="0">
                <a:solidFill>
                  <a:schemeClr val="tx2"/>
                </a:solidFill>
              </a:rPr>
              <a:t>.. Обхваща подаване </a:t>
            </a:r>
            <a:r>
              <a:rPr lang="ru-RU" sz="4200" dirty="0">
                <a:solidFill>
                  <a:schemeClr val="tx2"/>
                </a:solidFill>
              </a:rPr>
              <a:t>и </a:t>
            </a:r>
            <a:r>
              <a:rPr lang="ru-RU" sz="4200" dirty="0" smtClean="0">
                <a:solidFill>
                  <a:schemeClr val="tx2"/>
                </a:solidFill>
              </a:rPr>
              <a:t>обработка на данни </a:t>
            </a:r>
            <a:r>
              <a:rPr lang="ru-RU" sz="4200" b="1" dirty="0">
                <a:solidFill>
                  <a:schemeClr val="tx2"/>
                </a:solidFill>
              </a:rPr>
              <a:t>преди натоварване за пощенски и куриерски пратки, превозвани с въздушен </a:t>
            </a:r>
            <a:r>
              <a:rPr lang="ru-RU" sz="4200" b="1" dirty="0" smtClean="0">
                <a:solidFill>
                  <a:schemeClr val="tx2"/>
                </a:solidFill>
              </a:rPr>
              <a:t>транспорт</a:t>
            </a:r>
            <a:endParaRPr lang="bg-BG" sz="4200" dirty="0">
              <a:solidFill>
                <a:schemeClr val="tx2"/>
              </a:solidFill>
            </a:endParaRPr>
          </a:p>
          <a:p>
            <a:pPr algn="just">
              <a:buClr>
                <a:schemeClr val="tx2"/>
              </a:buClr>
            </a:pPr>
            <a:r>
              <a:rPr lang="ru-RU" sz="4200" dirty="0" smtClean="0">
                <a:solidFill>
                  <a:schemeClr val="tx2"/>
                </a:solidFill>
              </a:rPr>
              <a:t>На </a:t>
            </a:r>
            <a:r>
              <a:rPr lang="ru-RU" sz="4200" dirty="0">
                <a:solidFill>
                  <a:schemeClr val="tx2"/>
                </a:solidFill>
              </a:rPr>
              <a:t>този етап няма промени в съществуващата система СКВ1 и </a:t>
            </a:r>
            <a:r>
              <a:rPr lang="ru-RU" sz="4200" dirty="0" smtClean="0">
                <a:solidFill>
                  <a:schemeClr val="tx2"/>
                </a:solidFill>
              </a:rPr>
              <a:t>се </a:t>
            </a:r>
            <a:r>
              <a:rPr lang="ru-RU" sz="4200" dirty="0">
                <a:solidFill>
                  <a:schemeClr val="tx2"/>
                </a:solidFill>
              </a:rPr>
              <a:t>ползва паралелно за останалите видове товари във въздушния сектор, както и за другите видове </a:t>
            </a:r>
            <a:r>
              <a:rPr lang="ru-RU" sz="4200" dirty="0" smtClean="0">
                <a:solidFill>
                  <a:schemeClr val="tx2"/>
                </a:solidFill>
              </a:rPr>
              <a:t>транспорт</a:t>
            </a:r>
            <a:endParaRPr lang="ru-RU" sz="4200" dirty="0">
              <a:solidFill>
                <a:schemeClr val="tx2"/>
              </a:solidFill>
            </a:endParaRPr>
          </a:p>
          <a:p>
            <a:pPr marL="571500" lvl="0" indent="-571500" algn="just">
              <a:buFont typeface="Wingdings" panose="05000000000000000000" pitchFamily="2" charset="2"/>
              <a:buChar char="ü"/>
            </a:pPr>
            <a:r>
              <a:rPr lang="bg-BG" sz="4200" b="1" dirty="0">
                <a:solidFill>
                  <a:schemeClr val="tx2"/>
                </a:solidFill>
              </a:rPr>
              <a:t>Фаза 2 </a:t>
            </a:r>
            <a:r>
              <a:rPr lang="bg-BG" sz="4200" dirty="0">
                <a:solidFill>
                  <a:schemeClr val="tx2"/>
                </a:solidFill>
              </a:rPr>
              <a:t>– </a:t>
            </a:r>
            <a:r>
              <a:rPr lang="bg-BG" sz="4200" dirty="0" smtClean="0">
                <a:solidFill>
                  <a:schemeClr val="tx2"/>
                </a:solidFill>
              </a:rPr>
              <a:t>обхваща обработка на </a:t>
            </a:r>
            <a:r>
              <a:rPr lang="bg-BG" sz="4200" dirty="0">
                <a:solidFill>
                  <a:schemeClr val="tx2"/>
                </a:solidFill>
              </a:rPr>
              <a:t>частични и пълни ОДВ, подадени за всякакъв вид пратки</a:t>
            </a:r>
            <a:r>
              <a:rPr lang="bg-BG" sz="4200" b="1" dirty="0">
                <a:solidFill>
                  <a:schemeClr val="tx2"/>
                </a:solidFill>
              </a:rPr>
              <a:t>, превозвани с въздушен транспорт</a:t>
            </a:r>
            <a:r>
              <a:rPr lang="bg-BG" sz="4200" dirty="0">
                <a:solidFill>
                  <a:schemeClr val="tx2"/>
                </a:solidFill>
              </a:rPr>
              <a:t>, като се предвижда това да стане от 01.03.2023 г. </a:t>
            </a:r>
          </a:p>
          <a:p>
            <a:pPr lvl="0" algn="just"/>
            <a:r>
              <a:rPr lang="bg-BG" sz="4200" dirty="0" smtClean="0">
                <a:solidFill>
                  <a:schemeClr val="tx2"/>
                </a:solidFill>
              </a:rPr>
              <a:t>Съществуващата </a:t>
            </a:r>
            <a:r>
              <a:rPr lang="bg-BG" sz="4200" dirty="0">
                <a:solidFill>
                  <a:schemeClr val="tx2"/>
                </a:solidFill>
              </a:rPr>
              <a:t>система СКВ1 ще продължи да се ползва за обработка на ОДВ в морския, шосейния и железопътния транспорт. И в този етап двете системи СКВ</a:t>
            </a:r>
            <a:r>
              <a:rPr lang="en-US" sz="4200" dirty="0">
                <a:solidFill>
                  <a:schemeClr val="tx2"/>
                </a:solidFill>
              </a:rPr>
              <a:t>1</a:t>
            </a:r>
            <a:r>
              <a:rPr lang="bg-BG" sz="4200" dirty="0">
                <a:solidFill>
                  <a:schemeClr val="tx2"/>
                </a:solidFill>
              </a:rPr>
              <a:t> и</a:t>
            </a:r>
            <a:r>
              <a:rPr lang="en-US" sz="4200" dirty="0">
                <a:solidFill>
                  <a:schemeClr val="tx2"/>
                </a:solidFill>
              </a:rPr>
              <a:t> </a:t>
            </a:r>
            <a:r>
              <a:rPr lang="bg-BG" sz="4200" dirty="0">
                <a:solidFill>
                  <a:schemeClr val="tx2"/>
                </a:solidFill>
              </a:rPr>
              <a:t>СКВ</a:t>
            </a:r>
            <a:r>
              <a:rPr lang="en-US" sz="4200" dirty="0">
                <a:solidFill>
                  <a:schemeClr val="tx2"/>
                </a:solidFill>
              </a:rPr>
              <a:t>2</a:t>
            </a:r>
            <a:r>
              <a:rPr lang="bg-BG" sz="4200" dirty="0">
                <a:solidFill>
                  <a:schemeClr val="tx2"/>
                </a:solidFill>
              </a:rPr>
              <a:t> ще продължат да работят паралелно.</a:t>
            </a:r>
          </a:p>
          <a:p>
            <a:pPr marL="571500" lvl="0" indent="-571500" algn="just">
              <a:buFont typeface="Wingdings" panose="05000000000000000000" pitchFamily="2" charset="2"/>
              <a:buChar char="ü"/>
            </a:pPr>
            <a:r>
              <a:rPr lang="bg-BG" sz="4200" b="1" dirty="0">
                <a:solidFill>
                  <a:schemeClr val="tx2"/>
                </a:solidFill>
              </a:rPr>
              <a:t>Фаза 3 </a:t>
            </a:r>
            <a:r>
              <a:rPr lang="bg-BG" sz="4200" dirty="0">
                <a:solidFill>
                  <a:schemeClr val="tx2"/>
                </a:solidFill>
              </a:rPr>
              <a:t>– на този етап от реализацията се предвижда подаването и обработката на частични и пълни ОДВ и за останалите видове транспорт – </a:t>
            </a:r>
            <a:r>
              <a:rPr lang="bg-BG" sz="4200" b="1" dirty="0">
                <a:solidFill>
                  <a:schemeClr val="tx2"/>
                </a:solidFill>
              </a:rPr>
              <a:t>морски, шосеен и железопътен</a:t>
            </a:r>
            <a:r>
              <a:rPr lang="bg-BG" sz="4200" dirty="0">
                <a:solidFill>
                  <a:schemeClr val="tx2"/>
                </a:solidFill>
              </a:rPr>
              <a:t>, да се осъществява в новата система от 01.03.2024 г. </a:t>
            </a:r>
          </a:p>
          <a:p>
            <a:pPr lvl="0" algn="just"/>
            <a:r>
              <a:rPr lang="bg-BG" sz="4200" dirty="0" smtClean="0">
                <a:solidFill>
                  <a:schemeClr val="tx2"/>
                </a:solidFill>
              </a:rPr>
              <a:t>След </a:t>
            </a:r>
            <a:r>
              <a:rPr lang="bg-BG" sz="4200" dirty="0">
                <a:solidFill>
                  <a:schemeClr val="tx2"/>
                </a:solidFill>
              </a:rPr>
              <a:t>успешно пускане в експлоатация и на последната фаза от СКВ2 се предвижда пълното прекратяване на работа на съществуващата система СКВ1 от 25.03.2025 г. </a:t>
            </a:r>
          </a:p>
        </p:txBody>
      </p:sp>
    </p:spTree>
    <p:extLst>
      <p:ext uri="{BB962C8B-B14F-4D97-AF65-F5344CB8AC3E}">
        <p14:creationId xmlns:p14="http://schemas.microsoft.com/office/powerpoint/2010/main" val="255506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272808" cy="792088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  <a:latin typeface="+mn-lt"/>
              </a:rPr>
              <a:t>Дейност 1, ОП 1</a:t>
            </a:r>
            <a:r>
              <a:rPr lang="bg-BG" sz="2000" dirty="0">
                <a:solidFill>
                  <a:schemeClr val="tx2"/>
                </a:solidFill>
                <a:latin typeface="+mn-lt"/>
              </a:rPr>
              <a:t/>
            </a:r>
            <a:br>
              <a:rPr lang="bg-BG" sz="2000" dirty="0">
                <a:solidFill>
                  <a:schemeClr val="tx2"/>
                </a:solidFill>
                <a:latin typeface="+mn-lt"/>
              </a:rPr>
            </a:br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СКВ2 фаза 2 </a:t>
            </a:r>
            <a:r>
              <a:rPr lang="bg-BG" sz="2000" b="1" dirty="0">
                <a:solidFill>
                  <a:schemeClr val="tx2"/>
                </a:solidFill>
                <a:latin typeface="+mn-lt"/>
              </a:rPr>
              <a:t>– </a:t>
            </a:r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ключови дати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3419872" y="1412777"/>
            <a:ext cx="5328592" cy="4226023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endParaRPr lang="bg-BG" sz="2000" dirty="0" smtClean="0">
              <a:solidFill>
                <a:schemeClr val="tx2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bg-BG" sz="2000" dirty="0">
              <a:solidFill>
                <a:schemeClr val="tx2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bg-BG" sz="2000" dirty="0" smtClean="0">
                <a:solidFill>
                  <a:schemeClr val="tx2"/>
                </a:solidFill>
              </a:rPr>
              <a:t>Въвеждане в експлоатация – 01.03.2023 г.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bg-BG" sz="2000" dirty="0" smtClean="0">
                <a:solidFill>
                  <a:schemeClr val="tx2"/>
                </a:solidFill>
              </a:rPr>
              <a:t>Провеждане на самостоятелно тестване от икономическите оператори – 07.2022 г. – 02.2023 г.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bg-BG" sz="2000" dirty="0" smtClean="0">
                <a:solidFill>
                  <a:schemeClr val="tx2"/>
                </a:solidFill>
              </a:rPr>
              <a:t>Публикувана документация на </a:t>
            </a:r>
            <a:r>
              <a:rPr lang="en-US" sz="2000" dirty="0">
                <a:solidFill>
                  <a:schemeClr val="tx2"/>
                </a:solidFill>
              </a:rPr>
              <a:t>E-</a:t>
            </a:r>
            <a:r>
              <a:rPr lang="bg-BG" sz="2000" dirty="0">
                <a:solidFill>
                  <a:schemeClr val="tx2"/>
                </a:solidFill>
              </a:rPr>
              <a:t>Портала на Агенция „Митници</a:t>
            </a:r>
            <a:r>
              <a:rPr lang="bg-BG" sz="2000" dirty="0" smtClean="0">
                <a:solidFill>
                  <a:schemeClr val="tx2"/>
                </a:solidFill>
              </a:rPr>
              <a:t>“ – 28.03.2022 г. 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919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272808" cy="792088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  <a:latin typeface="+mn-lt"/>
              </a:rPr>
              <a:t>Дейност 1, ОП 1</a:t>
            </a:r>
            <a:r>
              <a:rPr lang="bg-BG" sz="2000" dirty="0">
                <a:solidFill>
                  <a:schemeClr val="tx2"/>
                </a:solidFill>
                <a:latin typeface="+mn-lt"/>
              </a:rPr>
              <a:t/>
            </a:r>
            <a:br>
              <a:rPr lang="bg-BG" sz="2000" dirty="0">
                <a:solidFill>
                  <a:schemeClr val="tx2"/>
                </a:solidFill>
                <a:latin typeface="+mn-lt"/>
              </a:rPr>
            </a:br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СКВ2 фаза 2 </a:t>
            </a:r>
            <a:r>
              <a:rPr lang="bg-BG" sz="2000" b="1" dirty="0">
                <a:solidFill>
                  <a:schemeClr val="tx2"/>
                </a:solidFill>
                <a:latin typeface="+mn-lt"/>
              </a:rPr>
              <a:t>– </a:t>
            </a:r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какво е свършено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907704" y="1412777"/>
            <a:ext cx="6840760" cy="4226023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endParaRPr lang="bg-BG" sz="2000" dirty="0" smtClean="0">
              <a:solidFill>
                <a:schemeClr val="tx2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bg-BG" sz="2000" dirty="0">
              <a:solidFill>
                <a:schemeClr val="tx2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bg-BG" sz="2000" dirty="0" smtClean="0">
                <a:solidFill>
                  <a:schemeClr val="tx2"/>
                </a:solidFill>
              </a:rPr>
              <a:t>Дейностите по развитие и въвеждане </a:t>
            </a:r>
            <a:r>
              <a:rPr lang="bg-BG" sz="2000" dirty="0">
                <a:solidFill>
                  <a:schemeClr val="tx2"/>
                </a:solidFill>
              </a:rPr>
              <a:t>на Институционална архитектура на </a:t>
            </a:r>
            <a:r>
              <a:rPr lang="bg-BG" sz="2000" dirty="0" smtClean="0">
                <a:solidFill>
                  <a:schemeClr val="tx2"/>
                </a:solidFill>
              </a:rPr>
              <a:t>АМ се изпълняват в срок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bg-BG" sz="2000" dirty="0" smtClean="0">
                <a:solidFill>
                  <a:schemeClr val="tx2"/>
                </a:solidFill>
              </a:rPr>
              <a:t>В </a:t>
            </a:r>
            <a:r>
              <a:rPr lang="bg-BG" sz="2000" dirty="0" smtClean="0">
                <a:solidFill>
                  <a:schemeClr val="tx2"/>
                </a:solidFill>
              </a:rPr>
              <a:t>Агенция „Митници“ </a:t>
            </a:r>
            <a:r>
              <a:rPr lang="bg-BG" sz="2000" dirty="0" smtClean="0">
                <a:solidFill>
                  <a:schemeClr val="tx2"/>
                </a:solidFill>
              </a:rPr>
              <a:t>е в ход вътрешно тестване на разработените функционалности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bg-BG" sz="2000" dirty="0" smtClean="0">
                <a:solidFill>
                  <a:schemeClr val="tx2"/>
                </a:solidFill>
              </a:rPr>
              <a:t>Търговският интерфейс за подаване на ОДВ е достъпен на тестова среда – </a:t>
            </a:r>
            <a:r>
              <a:rPr lang="en-US" sz="2000" dirty="0">
                <a:solidFill>
                  <a:schemeClr val="tx2"/>
                </a:solidFill>
                <a:hlinkClick r:id="rId2"/>
              </a:rPr>
              <a:t>https://</a:t>
            </a:r>
            <a:r>
              <a:rPr lang="en-US" sz="2000" dirty="0" smtClean="0">
                <a:solidFill>
                  <a:schemeClr val="tx2"/>
                </a:solidFill>
                <a:hlinkClick r:id="rId2"/>
              </a:rPr>
              <a:t>conformance.customs.ec.europa.eu/euctp</a:t>
            </a:r>
            <a:endParaRPr lang="bg-BG" sz="2000" smtClean="0">
              <a:solidFill>
                <a:schemeClr val="tx2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bg-BG" sz="2000" smtClean="0">
                <a:solidFill>
                  <a:schemeClr val="tx2"/>
                </a:solidFill>
              </a:rPr>
              <a:t>Проведена </a:t>
            </a:r>
            <a:r>
              <a:rPr lang="bg-BG" sz="2000" dirty="0" smtClean="0">
                <a:solidFill>
                  <a:schemeClr val="tx2"/>
                </a:solidFill>
              </a:rPr>
              <a:t>информационна среща на </a:t>
            </a:r>
            <a:r>
              <a:rPr lang="bg-BG" sz="2000" dirty="0" smtClean="0">
                <a:solidFill>
                  <a:schemeClr val="tx2"/>
                </a:solidFill>
              </a:rPr>
              <a:t>29.09.2022 г. </a:t>
            </a:r>
            <a:r>
              <a:rPr lang="bg-BG" sz="2000" dirty="0" smtClean="0">
                <a:solidFill>
                  <a:schemeClr val="tx2"/>
                </a:solidFill>
              </a:rPr>
              <a:t>с представители на браншови организации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bg-BG" sz="2000" dirty="0" smtClean="0">
                <a:solidFill>
                  <a:schemeClr val="tx2"/>
                </a:solidFill>
              </a:rPr>
              <a:t>Проведено обучение на </a:t>
            </a:r>
            <a:r>
              <a:rPr lang="bg-BG" sz="2000" dirty="0" smtClean="0">
                <a:solidFill>
                  <a:schemeClr val="tx2"/>
                </a:solidFill>
              </a:rPr>
              <a:t>22.10.2022 г.</a:t>
            </a:r>
            <a:endParaRPr lang="bg-BG" sz="20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922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272808" cy="792088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  <a:latin typeface="+mn-lt"/>
              </a:rPr>
              <a:t>Дейност 1, ОП 1</a:t>
            </a:r>
            <a:r>
              <a:rPr lang="bg-BG" sz="2000" dirty="0">
                <a:solidFill>
                  <a:schemeClr val="tx2"/>
                </a:solidFill>
                <a:latin typeface="+mn-lt"/>
              </a:rPr>
              <a:t/>
            </a:r>
            <a:br>
              <a:rPr lang="bg-BG" sz="2000" dirty="0">
                <a:solidFill>
                  <a:schemeClr val="tx2"/>
                </a:solidFill>
                <a:latin typeface="+mn-lt"/>
              </a:rPr>
            </a:br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СКВ2 фаза 2 </a:t>
            </a:r>
            <a:r>
              <a:rPr lang="bg-BG" sz="2000" b="1" dirty="0">
                <a:solidFill>
                  <a:schemeClr val="tx2"/>
                </a:solidFill>
                <a:latin typeface="+mn-lt"/>
              </a:rPr>
              <a:t>– </a:t>
            </a:r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какво предстои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907704" y="1412777"/>
            <a:ext cx="6840760" cy="4226023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endParaRPr lang="bg-BG" sz="2000" dirty="0" smtClean="0">
              <a:solidFill>
                <a:schemeClr val="tx2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bg-BG" sz="2000" dirty="0" smtClean="0">
                <a:solidFill>
                  <a:schemeClr val="tx2"/>
                </a:solidFill>
              </a:rPr>
              <a:t>Самостоятелно </a:t>
            </a:r>
            <a:r>
              <a:rPr lang="bg-BG" sz="2000" dirty="0" smtClean="0">
                <a:solidFill>
                  <a:schemeClr val="tx2"/>
                </a:solidFill>
              </a:rPr>
              <a:t>тестване </a:t>
            </a:r>
            <a:endParaRPr lang="bg-BG" sz="2000" dirty="0" smtClean="0">
              <a:solidFill>
                <a:schemeClr val="tx2"/>
              </a:solidFill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sz="1600" dirty="0" err="1" smtClean="0">
                <a:solidFill>
                  <a:schemeClr val="tx2"/>
                </a:solidFill>
              </a:rPr>
              <a:t>всички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икономически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оператори</a:t>
            </a:r>
            <a:r>
              <a:rPr lang="ru-RU" sz="1600" dirty="0">
                <a:solidFill>
                  <a:schemeClr val="tx2"/>
                </a:solidFill>
              </a:rPr>
              <a:t>, </a:t>
            </a:r>
            <a:r>
              <a:rPr lang="ru-RU" sz="1600" dirty="0" err="1">
                <a:solidFill>
                  <a:schemeClr val="tx2"/>
                </a:solidFill>
              </a:rPr>
              <a:t>които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ще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използват</a:t>
            </a:r>
            <a:r>
              <a:rPr lang="ru-RU" sz="1600" dirty="0">
                <a:solidFill>
                  <a:schemeClr val="tx2"/>
                </a:solidFill>
              </a:rPr>
              <a:t> S2S </a:t>
            </a:r>
            <a:r>
              <a:rPr lang="ru-RU" sz="1600" dirty="0" err="1">
                <a:solidFill>
                  <a:schemeClr val="tx2"/>
                </a:solidFill>
              </a:rPr>
              <a:t>свързаност</a:t>
            </a:r>
            <a:r>
              <a:rPr lang="ru-RU" sz="1600" dirty="0">
                <a:solidFill>
                  <a:schemeClr val="tx2"/>
                </a:solidFill>
              </a:rPr>
              <a:t> с </a:t>
            </a:r>
            <a:r>
              <a:rPr lang="ru-RU" sz="1600" dirty="0" err="1" smtClean="0">
                <a:solidFill>
                  <a:schemeClr val="tx2"/>
                </a:solidFill>
              </a:rPr>
              <a:t>Търговския</a:t>
            </a:r>
            <a:r>
              <a:rPr lang="ru-RU" sz="1600" dirty="0" smtClean="0">
                <a:solidFill>
                  <a:schemeClr val="tx2"/>
                </a:solidFill>
              </a:rPr>
              <a:t> интерфейс </a:t>
            </a:r>
            <a:r>
              <a:rPr lang="ru-RU" sz="1600" dirty="0">
                <a:solidFill>
                  <a:schemeClr val="tx2"/>
                </a:solidFill>
              </a:rPr>
              <a:t>е </a:t>
            </a:r>
            <a:r>
              <a:rPr lang="ru-RU" sz="1600" dirty="0" err="1">
                <a:solidFill>
                  <a:schemeClr val="tx2"/>
                </a:solidFill>
              </a:rPr>
              <a:t>задължително</a:t>
            </a:r>
            <a:r>
              <a:rPr lang="ru-RU" sz="1600" dirty="0">
                <a:solidFill>
                  <a:schemeClr val="tx2"/>
                </a:solidFill>
              </a:rPr>
              <a:t> да </a:t>
            </a:r>
            <a:r>
              <a:rPr lang="ru-RU" sz="1600" dirty="0" err="1">
                <a:solidFill>
                  <a:schemeClr val="tx2"/>
                </a:solidFill>
              </a:rPr>
              <a:t>минат</a:t>
            </a:r>
            <a:r>
              <a:rPr lang="ru-RU" sz="1600" dirty="0">
                <a:solidFill>
                  <a:schemeClr val="tx2"/>
                </a:solidFill>
              </a:rPr>
              <a:t> успешно </a:t>
            </a:r>
            <a:r>
              <a:rPr lang="ru-RU" sz="1600" dirty="0" err="1">
                <a:solidFill>
                  <a:schemeClr val="tx2"/>
                </a:solidFill>
              </a:rPr>
              <a:t>самостоятелно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тестване</a:t>
            </a:r>
            <a:r>
              <a:rPr lang="ru-RU" sz="1600" dirty="0">
                <a:solidFill>
                  <a:schemeClr val="tx2"/>
                </a:solidFill>
              </a:rPr>
              <a:t> за </a:t>
            </a:r>
            <a:r>
              <a:rPr lang="ru-RU" sz="1600" dirty="0" err="1" smtClean="0">
                <a:solidFill>
                  <a:schemeClr val="tx2"/>
                </a:solidFill>
              </a:rPr>
              <a:t>съответствие</a:t>
            </a:r>
            <a:endParaRPr lang="ru-RU" sz="1600" dirty="0" smtClean="0">
              <a:solidFill>
                <a:schemeClr val="tx2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bg-BG" sz="2000" dirty="0" smtClean="0">
                <a:solidFill>
                  <a:schemeClr val="tx2"/>
                </a:solidFill>
              </a:rPr>
              <a:t>Период: </a:t>
            </a:r>
            <a:r>
              <a:rPr lang="bg-BG" sz="2000" dirty="0">
                <a:solidFill>
                  <a:schemeClr val="tx2"/>
                </a:solidFill>
              </a:rPr>
              <a:t>07.2022 г. – 02.2023 г</a:t>
            </a:r>
            <a:r>
              <a:rPr lang="bg-BG" sz="2000" dirty="0" smtClean="0">
                <a:solidFill>
                  <a:schemeClr val="tx2"/>
                </a:solidFill>
              </a:rPr>
              <a:t>.</a:t>
            </a:r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r>
              <a:rPr lang="bg-BG" sz="2000" dirty="0">
                <a:solidFill>
                  <a:schemeClr val="tx2"/>
                </a:solidFill>
              </a:rPr>
              <a:t>Предварителна комуникация с </a:t>
            </a:r>
            <a:r>
              <a:rPr lang="bg-BG" sz="2000" dirty="0">
                <a:solidFill>
                  <a:schemeClr val="tx2"/>
                </a:solidFill>
              </a:rPr>
              <a:t>АМ - </a:t>
            </a:r>
            <a:r>
              <a:rPr lang="bg-BG" sz="2000" dirty="0">
                <a:solidFill>
                  <a:schemeClr val="tx2"/>
                </a:solidFill>
              </a:rPr>
              <a:t>план за изпълнение на </a:t>
            </a:r>
            <a:r>
              <a:rPr lang="bg-BG" sz="2000" dirty="0">
                <a:solidFill>
                  <a:schemeClr val="tx2"/>
                </a:solidFill>
              </a:rPr>
              <a:t>самостоятелно тестване</a:t>
            </a:r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r>
              <a:rPr lang="bg-BG" sz="2000" dirty="0">
                <a:solidFill>
                  <a:schemeClr val="tx2"/>
                </a:solidFill>
              </a:rPr>
              <a:t>Стъпки в Е-портала на АМ </a:t>
            </a:r>
            <a:endParaRPr lang="bg-BG" sz="2000" dirty="0" smtClean="0">
              <a:solidFill>
                <a:schemeClr val="tx2"/>
              </a:solidFill>
            </a:endParaRPr>
          </a:p>
          <a:p>
            <a:pPr marL="800100" lvl="2" indent="-342900" algn="just">
              <a:buFont typeface="Arial" panose="020B0604020202020204" pitchFamily="34" charset="0"/>
              <a:buChar char="•"/>
            </a:pPr>
            <a:r>
              <a:rPr lang="bg-BG" sz="1700" dirty="0" smtClean="0">
                <a:solidFill>
                  <a:schemeClr val="tx2"/>
                </a:solidFill>
              </a:rPr>
              <a:t>регистрация </a:t>
            </a:r>
            <a:r>
              <a:rPr lang="bg-BG" sz="1700" dirty="0">
                <a:solidFill>
                  <a:schemeClr val="tx2"/>
                </a:solidFill>
              </a:rPr>
              <a:t>на тестовия Е-портал на </a:t>
            </a:r>
            <a:r>
              <a:rPr lang="bg-BG" sz="1700" dirty="0" smtClean="0">
                <a:solidFill>
                  <a:schemeClr val="tx2"/>
                </a:solidFill>
              </a:rPr>
              <a:t>АМ</a:t>
            </a:r>
          </a:p>
          <a:p>
            <a:pPr marL="800100" lvl="2" indent="-342900" algn="just">
              <a:buFont typeface="Arial" panose="020B0604020202020204" pitchFamily="34" charset="0"/>
              <a:buChar char="•"/>
            </a:pPr>
            <a:r>
              <a:rPr lang="ru-RU" sz="1700" dirty="0" err="1" smtClean="0">
                <a:solidFill>
                  <a:schemeClr val="tx2"/>
                </a:solidFill>
              </a:rPr>
              <a:t>назначаване</a:t>
            </a:r>
            <a:r>
              <a:rPr lang="ru-RU" sz="1700" dirty="0" smtClean="0">
                <a:solidFill>
                  <a:schemeClr val="tx2"/>
                </a:solidFill>
              </a:rPr>
              <a:t> </a:t>
            </a:r>
            <a:r>
              <a:rPr lang="ru-RU" sz="1700" dirty="0">
                <a:solidFill>
                  <a:schemeClr val="tx2"/>
                </a:solidFill>
              </a:rPr>
              <a:t>на роли за </a:t>
            </a:r>
            <a:r>
              <a:rPr lang="ru-RU" sz="1700" dirty="0" err="1">
                <a:solidFill>
                  <a:schemeClr val="tx2"/>
                </a:solidFill>
              </a:rPr>
              <a:t>достъп</a:t>
            </a:r>
            <a:r>
              <a:rPr lang="ru-RU" sz="1700" dirty="0">
                <a:solidFill>
                  <a:schemeClr val="tx2"/>
                </a:solidFill>
              </a:rPr>
              <a:t> до </a:t>
            </a:r>
            <a:r>
              <a:rPr lang="ru-RU" sz="1700" dirty="0" err="1">
                <a:solidFill>
                  <a:schemeClr val="tx2"/>
                </a:solidFill>
              </a:rPr>
              <a:t>Търговския</a:t>
            </a:r>
            <a:r>
              <a:rPr lang="ru-RU" sz="1700" dirty="0">
                <a:solidFill>
                  <a:schemeClr val="tx2"/>
                </a:solidFill>
              </a:rPr>
              <a:t> портал за СКВ2 (</a:t>
            </a:r>
            <a:r>
              <a:rPr lang="en-US" sz="1700" dirty="0">
                <a:solidFill>
                  <a:schemeClr val="tx2"/>
                </a:solidFill>
              </a:rPr>
              <a:t>STI-STP</a:t>
            </a:r>
            <a:r>
              <a:rPr lang="ru-RU" sz="1700" dirty="0">
                <a:solidFill>
                  <a:schemeClr val="tx2"/>
                </a:solidFill>
              </a:rPr>
              <a:t>)</a:t>
            </a:r>
          </a:p>
          <a:p>
            <a:pPr marL="342900" lvl="1" indent="-342900" algn="just">
              <a:buFont typeface="Wingdings" panose="05000000000000000000" pitchFamily="2" charset="2"/>
              <a:buChar char="ü"/>
            </a:pPr>
            <a:endParaRPr lang="bg-BG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bg-BG" sz="2000" dirty="0" smtClean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bg-BG" sz="20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668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416824" cy="792088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  <a:latin typeface="+mn-lt"/>
              </a:rPr>
              <a:t>Дейност 1, ОП 1</a:t>
            </a:r>
            <a:r>
              <a:rPr lang="bg-BG" sz="2000" dirty="0">
                <a:solidFill>
                  <a:schemeClr val="tx2"/>
                </a:solidFill>
                <a:latin typeface="+mn-lt"/>
              </a:rPr>
              <a:t/>
            </a:r>
            <a:br>
              <a:rPr lang="bg-BG" sz="2000" dirty="0">
                <a:solidFill>
                  <a:schemeClr val="tx2"/>
                </a:solidFill>
                <a:latin typeface="+mn-lt"/>
              </a:rPr>
            </a:br>
            <a:r>
              <a:rPr lang="bg-BG" sz="2000" b="1" dirty="0">
                <a:solidFill>
                  <a:schemeClr val="tx2"/>
                </a:solidFill>
                <a:latin typeface="+mn-lt"/>
              </a:rPr>
              <a:t>СКВ2 – </a:t>
            </a:r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полезни връзки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771800" y="2132856"/>
            <a:ext cx="5976664" cy="4032448"/>
          </a:xfrm>
        </p:spPr>
        <p:txBody>
          <a:bodyPr>
            <a:normAutofit fontScale="92500"/>
          </a:bodyPr>
          <a:lstStyle/>
          <a:p>
            <a:pPr algn="just"/>
            <a:r>
              <a:rPr lang="bg-BG" sz="2000" b="1" dirty="0" smtClean="0">
                <a:solidFill>
                  <a:schemeClr val="tx2"/>
                </a:solidFill>
              </a:rPr>
              <a:t>Агенция „Митници“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chemeClr val="tx2"/>
                </a:solidFill>
              </a:rPr>
              <a:t>https</a:t>
            </a:r>
            <a:r>
              <a:rPr lang="en-US" sz="2000" dirty="0">
                <a:solidFill>
                  <a:schemeClr val="tx2"/>
                </a:solidFill>
              </a:rPr>
              <a:t>://</a:t>
            </a:r>
            <a:r>
              <a:rPr lang="en-US" sz="2000" dirty="0" smtClean="0">
                <a:solidFill>
                  <a:schemeClr val="tx2"/>
                </a:solidFill>
              </a:rPr>
              <a:t>ep.customs.bg/eportal/public/index?pageId=7&amp;isActive=id4</a:t>
            </a:r>
          </a:p>
          <a:p>
            <a:pPr algn="just"/>
            <a:endParaRPr lang="en-US" sz="2000" u="sng" dirty="0" smtClean="0">
              <a:solidFill>
                <a:schemeClr val="tx2"/>
              </a:solidFill>
            </a:endParaRPr>
          </a:p>
          <a:p>
            <a:pPr algn="just"/>
            <a:r>
              <a:rPr lang="ru-RU" sz="2000" b="1" dirty="0">
                <a:solidFill>
                  <a:schemeClr val="tx2"/>
                </a:solidFill>
              </a:rPr>
              <a:t>Публичен CIRCABC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tx2"/>
                </a:solidFill>
              </a:rPr>
              <a:t>https://circabc.europa.eu/ui/group/ea5f882b-9153-4fc1-9394-54ac8fe9149a/library/899651cf-76bc-493a-9230-a56bad6e8c43?p=1&amp;n=10&amp;sort=modified_DESC</a:t>
            </a:r>
            <a:endParaRPr lang="ru-RU" sz="2000" dirty="0">
              <a:solidFill>
                <a:schemeClr val="tx2"/>
              </a:solidFill>
            </a:endParaRPr>
          </a:p>
          <a:p>
            <a:pPr algn="just"/>
            <a:endParaRPr lang="ru-RU" sz="2000" b="1" dirty="0">
              <a:solidFill>
                <a:schemeClr val="tx2"/>
              </a:solidFill>
            </a:endParaRPr>
          </a:p>
          <a:p>
            <a:pPr algn="just"/>
            <a:r>
              <a:rPr lang="ru-RU" sz="2000" b="1" dirty="0" err="1">
                <a:solidFill>
                  <a:schemeClr val="tx2"/>
                </a:solidFill>
              </a:rPr>
              <a:t>Europa</a:t>
            </a: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err="1">
                <a:solidFill>
                  <a:schemeClr val="tx2"/>
                </a:solidFill>
              </a:rPr>
              <a:t>Webpage</a:t>
            </a:r>
            <a:endParaRPr lang="ru-RU" sz="2000" b="1" dirty="0">
              <a:solidFill>
                <a:schemeClr val="tx2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tx2"/>
                </a:solidFill>
              </a:rPr>
              <a:t>https://taxation-customs.ec.europa.eu/customs-4/customs-security/import-control-system-2-ics2-0_en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7410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738</Words>
  <Application>Microsoft Office PowerPoint</Application>
  <PresentationFormat>On-screen Show (4:3)</PresentationFormat>
  <Paragraphs>67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тема</vt:lpstr>
      <vt:lpstr>Дейност 1</vt:lpstr>
      <vt:lpstr>Дейност 1, ОП 1 - цел</vt:lpstr>
      <vt:lpstr>Дейност 1, ОП 1 Реализацията на СКВ2 – в три фази: </vt:lpstr>
      <vt:lpstr>Дейност 1, ОП 1 СКВ2 фаза 2 – ключови дати</vt:lpstr>
      <vt:lpstr>Дейност 1, ОП 1 СКВ2 фаза 2 – какво е свършено</vt:lpstr>
      <vt:lpstr>Дейност 1, ОП 1 СКВ2 фаза 2 – какво предстои</vt:lpstr>
      <vt:lpstr>Дейност 1, ОП 1 СКВ2 – полезни връзки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Милена П. Иванова</cp:lastModifiedBy>
  <cp:revision>85</cp:revision>
  <dcterms:created xsi:type="dcterms:W3CDTF">2020-05-12T09:06:58Z</dcterms:created>
  <dcterms:modified xsi:type="dcterms:W3CDTF">2022-11-03T11:33:42Z</dcterms:modified>
</cp:coreProperties>
</file>