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77" r:id="rId3"/>
    <p:sldId id="285" r:id="rId4"/>
    <p:sldId id="286" r:id="rId5"/>
  </p:sldIdLst>
  <p:sldSz cx="9144000" cy="6858000" type="screen4x3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201" autoAdjust="0"/>
  </p:normalViewPr>
  <p:slideViewPr>
    <p:cSldViewPr showGuides="1">
      <p:cViewPr varScale="1">
        <p:scale>
          <a:sx n="125" d="100"/>
          <a:sy n="125" d="100"/>
        </p:scale>
        <p:origin x="1827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428859-3C06-4C9E-B955-85D96CD87CA8}" type="datetimeFigureOut">
              <a:rPr lang="en-US" smtClean="0"/>
              <a:t>11/3/2022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F4F906-2DFB-4B8E-932F-DA77B58CFF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8212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bg-BG" kern="0" dirty="0" smtClean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F4F906-2DFB-4B8E-932F-DA77B58CFF9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1205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F4F906-2DFB-4B8E-932F-DA77B58CFF9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11604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F4F906-2DFB-4B8E-932F-DA77B58CFF9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6360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endParaRPr lang="bg-BG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F4F906-2DFB-4B8E-932F-DA77B58CFF9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30517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Заглавен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bg-BG" smtClean="0"/>
              <a:t>Щракнете, за да редактирате стила на подзаглавията в образеца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03.11.2022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лавие и вертикален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вертикален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03.11.2022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но заглавие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но заглавие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вертикален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03.11.2022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лавие и съдъ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03.11.2022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лавка на секц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03.11.2022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е съдържа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съдържани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03.11.2022 г.</a:t>
            </a:fld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4" name="Контейнер за съдържани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5" name="Текстов контейне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6" name="Контейнер за съдържани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7" name="Контейнер за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03.11.2022 г.</a:t>
            </a:fld>
            <a:endParaRPr lang="bg-BG"/>
          </a:p>
        </p:txBody>
      </p:sp>
      <p:sp>
        <p:nvSpPr>
          <p:cNvPr id="8" name="Контейнер за долния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9" name="Контейнер за номер н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Само заглав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03.11.2022 г.</a:t>
            </a:fld>
            <a:endParaRPr lang="bg-BG"/>
          </a:p>
        </p:txBody>
      </p:sp>
      <p:sp>
        <p:nvSpPr>
          <p:cNvPr id="4" name="Контейнер за долния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5" name="Контейнер за номер н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разе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03.11.2022 г.</a:t>
            </a:fld>
            <a:endParaRPr lang="bg-BG"/>
          </a:p>
        </p:txBody>
      </p:sp>
      <p:sp>
        <p:nvSpPr>
          <p:cNvPr id="3" name="Контейнер за долния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Контейнер за номер н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Съдържание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Текстов контейне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03.11.2022 г.</a:t>
            </a:fld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Картина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картина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bg-BG"/>
          </a:p>
        </p:txBody>
      </p:sp>
      <p:sp>
        <p:nvSpPr>
          <p:cNvPr id="4" name="Текстов контейне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03.11.2022 г.</a:t>
            </a:fld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7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заглавие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A07FD3-AFD6-4521-9186-4E6D1AC7155E}" type="datetimeFigureOut">
              <a:rPr lang="bg-BG" smtClean="0"/>
              <a:pPr/>
              <a:t>03.11.2022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servicedesk.customs.bg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servicedesk@customs.b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2555776" y="3356992"/>
            <a:ext cx="6118448" cy="2664296"/>
          </a:xfrm>
        </p:spPr>
        <p:txBody>
          <a:bodyPr>
            <a:noAutofit/>
          </a:bodyPr>
          <a:lstStyle/>
          <a:p>
            <a:r>
              <a:rPr lang="bg-BG" sz="2400" dirty="0" smtClean="0">
                <a:solidFill>
                  <a:schemeClr val="tx2"/>
                </a:solidFill>
                <a:latin typeface="+mn-lt"/>
              </a:rPr>
              <a:t>„Развитие и въвеждане на Институционална архитектура на АМ по отношение на Проект по МКС: Подобряване на новата компютъризирана Система за транзит </a:t>
            </a:r>
            <a:r>
              <a:rPr lang="ru-RU" sz="2400" dirty="0" smtClean="0">
                <a:solidFill>
                  <a:schemeClr val="tx2"/>
                </a:solidFill>
                <a:latin typeface="+mn-lt"/>
              </a:rPr>
              <a:t>(</a:t>
            </a:r>
            <a:r>
              <a:rPr lang="ru-RU" sz="2400" dirty="0">
                <a:solidFill>
                  <a:schemeClr val="tx2"/>
                </a:solidFill>
                <a:latin typeface="+mn-lt"/>
              </a:rPr>
              <a:t>NCTS) </a:t>
            </a:r>
            <a:r>
              <a:rPr lang="bg-BG" sz="2400" dirty="0" smtClean="0">
                <a:solidFill>
                  <a:schemeClr val="tx2"/>
                </a:solidFill>
                <a:latin typeface="+mn-lt"/>
              </a:rPr>
              <a:t>Етап</a:t>
            </a:r>
            <a:r>
              <a:rPr lang="ru-RU" sz="2400" dirty="0" smtClean="0">
                <a:solidFill>
                  <a:schemeClr val="tx2"/>
                </a:solidFill>
                <a:latin typeface="+mn-lt"/>
              </a:rPr>
              <a:t> </a:t>
            </a:r>
            <a:r>
              <a:rPr lang="ru-RU" sz="2400" dirty="0">
                <a:solidFill>
                  <a:schemeClr val="tx2"/>
                </a:solidFill>
                <a:latin typeface="+mn-lt"/>
              </a:rPr>
              <a:t>5 (1.7 UCC </a:t>
            </a:r>
            <a:r>
              <a:rPr lang="en-US" sz="2400" dirty="0" smtClean="0">
                <a:solidFill>
                  <a:schemeClr val="tx2"/>
                </a:solidFill>
                <a:latin typeface="+mn-lt"/>
              </a:rPr>
              <a:t>Transit system including NCTS - phase 5</a:t>
            </a:r>
            <a:r>
              <a:rPr lang="ru-RU" sz="2400" dirty="0" smtClean="0">
                <a:solidFill>
                  <a:schemeClr val="tx2"/>
                </a:solidFill>
                <a:latin typeface="+mn-lt"/>
              </a:rPr>
              <a:t>) </a:t>
            </a:r>
            <a:r>
              <a:rPr lang="bg-BG" sz="2400" dirty="0" smtClean="0">
                <a:solidFill>
                  <a:schemeClr val="tx2"/>
                </a:solidFill>
                <a:latin typeface="+mn-lt"/>
              </a:rPr>
              <a:t>върху</a:t>
            </a:r>
            <a:r>
              <a:rPr lang="ru-RU" sz="2400" dirty="0" smtClean="0">
                <a:solidFill>
                  <a:schemeClr val="tx2"/>
                </a:solidFill>
                <a:latin typeface="+mn-lt"/>
              </a:rPr>
              <a:t> </a:t>
            </a:r>
            <a:r>
              <a:rPr lang="en-US" sz="2400" dirty="0" smtClean="0">
                <a:solidFill>
                  <a:schemeClr val="tx2"/>
                </a:solidFill>
                <a:latin typeface="+mn-lt"/>
              </a:rPr>
              <a:t>Cloud</a:t>
            </a:r>
            <a:r>
              <a:rPr lang="ru-RU" sz="2400" dirty="0" smtClean="0">
                <a:solidFill>
                  <a:schemeClr val="tx2"/>
                </a:solidFill>
                <a:latin typeface="+mn-lt"/>
              </a:rPr>
              <a:t> </a:t>
            </a:r>
            <a:r>
              <a:rPr lang="ru-RU" sz="2400" dirty="0">
                <a:solidFill>
                  <a:schemeClr val="tx2"/>
                </a:solidFill>
                <a:latin typeface="+mn-lt"/>
              </a:rPr>
              <a:t>архитектура“</a:t>
            </a:r>
            <a:endParaRPr lang="bg-BG" sz="24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3" name="Заглавие 1"/>
          <p:cNvSpPr txBox="1">
            <a:spLocks/>
          </p:cNvSpPr>
          <p:nvPr/>
        </p:nvSpPr>
        <p:spPr>
          <a:xfrm>
            <a:off x="107505" y="2519718"/>
            <a:ext cx="2088232" cy="9092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defPPr>
              <a:defRPr lang="bg-BG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bg-BG" sz="1600" dirty="0">
                <a:solidFill>
                  <a:schemeClr val="tx2"/>
                </a:solidFill>
              </a:rPr>
              <a:t>Радостина </a:t>
            </a:r>
            <a:r>
              <a:rPr lang="bg-BG" sz="1600" dirty="0" smtClean="0">
                <a:solidFill>
                  <a:schemeClr val="tx2"/>
                </a:solidFill>
              </a:rPr>
              <a:t>Анастасова</a:t>
            </a:r>
            <a:r>
              <a:rPr lang="bg-BG" sz="1600" dirty="0">
                <a:solidFill>
                  <a:schemeClr val="tx2"/>
                </a:solidFill>
              </a:rPr>
              <a:t>, </a:t>
            </a:r>
            <a:r>
              <a:rPr lang="bg-BG" sz="1600" dirty="0" smtClean="0">
                <a:solidFill>
                  <a:schemeClr val="tx2"/>
                </a:solidFill>
                <a:latin typeface="+mn-lt"/>
              </a:rPr>
              <a:t>Агенция „Митници“, координатор</a:t>
            </a:r>
            <a:endParaRPr lang="bg-BG" sz="16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588224" y="1484784"/>
            <a:ext cx="219348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bg-BG" sz="3600" b="1" dirty="0">
                <a:solidFill>
                  <a:schemeClr val="tx2"/>
                </a:solidFill>
              </a:rPr>
              <a:t>Дейност 3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2627784" y="1268760"/>
            <a:ext cx="6059016" cy="53285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algn="just">
              <a:spcAft>
                <a:spcPts val="600"/>
              </a:spcAft>
              <a:tabLst>
                <a:tab pos="-457200" algn="l"/>
              </a:tabLst>
            </a:pPr>
            <a:endParaRPr lang="bg-BG" sz="2000" dirty="0" smtClean="0">
              <a:solidFill>
                <a:schemeClr val="tx2"/>
              </a:solidFill>
            </a:endParaRPr>
          </a:p>
          <a:p>
            <a:pPr marL="0" lvl="1" algn="just">
              <a:spcAft>
                <a:spcPts val="600"/>
              </a:spcAft>
              <a:tabLst>
                <a:tab pos="-457200" algn="l"/>
              </a:tabLst>
            </a:pPr>
            <a:r>
              <a:rPr lang="bg-BG" sz="2000" dirty="0" smtClean="0">
                <a:solidFill>
                  <a:schemeClr val="tx2"/>
                </a:solidFill>
              </a:rPr>
              <a:t>Надграждане на Митническата информационна система за транзит (МИСТ), с цел привеждане в съответствие с </a:t>
            </a:r>
            <a:r>
              <a:rPr lang="bg-BG" sz="2000" dirty="0">
                <a:solidFill>
                  <a:schemeClr val="tx2"/>
                </a:solidFill>
              </a:rPr>
              <a:t>новата компютризирана система за транзит (NCTS) фаза </a:t>
            </a:r>
            <a:r>
              <a:rPr lang="bg-BG" sz="2000" dirty="0" smtClean="0">
                <a:solidFill>
                  <a:schemeClr val="tx2"/>
                </a:solidFill>
              </a:rPr>
              <a:t>5, чрез адаптиране на обмена на </a:t>
            </a:r>
            <a:r>
              <a:rPr lang="ru-RU" sz="2000" dirty="0" smtClean="0">
                <a:solidFill>
                  <a:schemeClr val="tx2"/>
                </a:solidFill>
              </a:rPr>
              <a:t> информация </a:t>
            </a:r>
            <a:r>
              <a:rPr lang="bg-BG" sz="2000" dirty="0" smtClean="0">
                <a:solidFill>
                  <a:schemeClr val="tx2"/>
                </a:solidFill>
              </a:rPr>
              <a:t>съгласно</a:t>
            </a:r>
            <a:r>
              <a:rPr lang="ru-RU" sz="2000" dirty="0" smtClean="0">
                <a:solidFill>
                  <a:schemeClr val="tx2"/>
                </a:solidFill>
              </a:rPr>
              <a:t> </a:t>
            </a:r>
            <a:r>
              <a:rPr lang="bg-BG" sz="2000" dirty="0" smtClean="0">
                <a:solidFill>
                  <a:schemeClr val="tx2"/>
                </a:solidFill>
              </a:rPr>
              <a:t>изискванията за данни, определени в приложение Б към ДР и РИ, както и с модела на ЕС за митническите данни </a:t>
            </a:r>
            <a:r>
              <a:rPr lang="ru-RU" sz="2000" dirty="0" smtClean="0">
                <a:solidFill>
                  <a:schemeClr val="tx2"/>
                </a:solidFill>
              </a:rPr>
              <a:t>(</a:t>
            </a:r>
            <a:r>
              <a:rPr lang="ru-RU" sz="2000" dirty="0">
                <a:solidFill>
                  <a:schemeClr val="tx2"/>
                </a:solidFill>
              </a:rPr>
              <a:t>EUCDM</a:t>
            </a:r>
            <a:r>
              <a:rPr lang="ru-RU" sz="2000" dirty="0" smtClean="0">
                <a:solidFill>
                  <a:schemeClr val="tx2"/>
                </a:solidFill>
              </a:rPr>
              <a:t>)</a:t>
            </a:r>
            <a:r>
              <a:rPr lang="en-US" sz="2000" dirty="0" smtClean="0">
                <a:solidFill>
                  <a:schemeClr val="tx2"/>
                </a:solidFill>
              </a:rPr>
              <a:t>.</a:t>
            </a:r>
          </a:p>
          <a:p>
            <a:pPr marL="0" lvl="1" algn="just">
              <a:spcAft>
                <a:spcPts val="600"/>
              </a:spcAft>
              <a:tabLst>
                <a:tab pos="-457200" algn="l"/>
              </a:tabLst>
            </a:pPr>
            <a:endParaRPr lang="bg-BG" sz="2000" dirty="0" smtClean="0">
              <a:solidFill>
                <a:schemeClr val="tx2"/>
              </a:solidFill>
            </a:endParaRPr>
          </a:p>
          <a:p>
            <a:pPr marL="0" lvl="1">
              <a:spcAft>
                <a:spcPts val="600"/>
              </a:spcAft>
              <a:tabLst>
                <a:tab pos="-457200" algn="l"/>
              </a:tabLst>
            </a:pPr>
            <a:r>
              <a:rPr lang="bg-BG" sz="2000" b="1" dirty="0" smtClean="0">
                <a:solidFill>
                  <a:schemeClr val="tx2"/>
                </a:solidFill>
              </a:rPr>
              <a:t>Срок </a:t>
            </a:r>
            <a:r>
              <a:rPr lang="bg-BG" sz="2000" b="1" dirty="0">
                <a:solidFill>
                  <a:schemeClr val="tx2"/>
                </a:solidFill>
              </a:rPr>
              <a:t>за изпълнение на проекта – 01.12.2023 г.</a:t>
            </a:r>
          </a:p>
          <a:p>
            <a:pPr marL="0" lvl="1">
              <a:spcAft>
                <a:spcPts val="600"/>
              </a:spcAft>
              <a:tabLst>
                <a:tab pos="-457200" algn="l"/>
              </a:tabLst>
            </a:pP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5" name="Title 3"/>
          <p:cNvSpPr txBox="1">
            <a:spLocks/>
          </p:cNvSpPr>
          <p:nvPr/>
        </p:nvSpPr>
        <p:spPr>
          <a:xfrm>
            <a:off x="457200" y="404664"/>
            <a:ext cx="778720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bg-BG" sz="2000" b="1" dirty="0" smtClean="0">
                <a:solidFill>
                  <a:srgbClr val="1F497D"/>
                </a:solidFill>
              </a:rPr>
              <a:t>Дейност 3 – цел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6673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 txBox="1">
            <a:spLocks/>
          </p:cNvSpPr>
          <p:nvPr/>
        </p:nvSpPr>
        <p:spPr>
          <a:xfrm>
            <a:off x="2699792" y="1340768"/>
            <a:ext cx="5987008" cy="525658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algn="just">
              <a:spcAft>
                <a:spcPts val="600"/>
              </a:spcAft>
              <a:tabLst>
                <a:tab pos="-457200" algn="l"/>
              </a:tabLst>
            </a:pPr>
            <a:r>
              <a:rPr lang="bg-BG" sz="2000" b="1" dirty="0" smtClean="0">
                <a:solidFill>
                  <a:schemeClr val="tx2"/>
                </a:solidFill>
              </a:rPr>
              <a:t>Нови процеси и функционалности в МИСТ2</a:t>
            </a:r>
          </a:p>
          <a:p>
            <a:pPr marL="285750" lvl="1" indent="-285750" algn="just">
              <a:spcAft>
                <a:spcPts val="600"/>
              </a:spcAft>
              <a:buFont typeface="Wingdings" panose="05000000000000000000" pitchFamily="2" charset="2"/>
              <a:buChar char="§"/>
              <a:tabLst>
                <a:tab pos="-457200" algn="l"/>
              </a:tabLst>
            </a:pPr>
            <a:r>
              <a:rPr lang="bg-BG" sz="2000" dirty="0" smtClean="0">
                <a:solidFill>
                  <a:schemeClr val="tx2"/>
                </a:solidFill>
              </a:rPr>
              <a:t>Подаване на транзитна декларация преди представяне на стоките</a:t>
            </a:r>
          </a:p>
          <a:p>
            <a:pPr marL="285750" lvl="1" indent="-285750" algn="just">
              <a:spcAft>
                <a:spcPts val="600"/>
              </a:spcAft>
              <a:buFont typeface="Wingdings" panose="05000000000000000000" pitchFamily="2" charset="2"/>
              <a:buChar char="§"/>
              <a:tabLst>
                <a:tab pos="-457200" algn="l"/>
              </a:tabLst>
            </a:pPr>
            <a:r>
              <a:rPr lang="bg-BG" sz="2000" dirty="0" smtClean="0">
                <a:solidFill>
                  <a:schemeClr val="tx2"/>
                </a:solidFill>
              </a:rPr>
              <a:t>Подаване на транзитна декларация с намален набор от данни</a:t>
            </a:r>
          </a:p>
          <a:p>
            <a:pPr marL="285750" lvl="1" indent="-285750" algn="just">
              <a:spcAft>
                <a:spcPts val="600"/>
              </a:spcAft>
              <a:buFont typeface="Wingdings" panose="05000000000000000000" pitchFamily="2" charset="2"/>
              <a:buChar char="§"/>
              <a:tabLst>
                <a:tab pos="-457200" algn="l"/>
              </a:tabLst>
            </a:pPr>
            <a:r>
              <a:rPr lang="ru-RU" sz="2000" dirty="0" smtClean="0">
                <a:solidFill>
                  <a:schemeClr val="tx2"/>
                </a:solidFill>
              </a:rPr>
              <a:t>Интеграция с </a:t>
            </a:r>
            <a:r>
              <a:rPr lang="bg-BG" sz="2000" dirty="0" smtClean="0">
                <a:solidFill>
                  <a:schemeClr val="tx2"/>
                </a:solidFill>
              </a:rPr>
              <a:t>Митническата автоматизирана система за изнасяне (МАСИ) при оформяне на стоките за режим транзит след режим износ</a:t>
            </a:r>
          </a:p>
          <a:p>
            <a:pPr marL="285750" lvl="1" indent="-285750" algn="just">
              <a:spcAft>
                <a:spcPts val="600"/>
              </a:spcAft>
              <a:buFont typeface="Wingdings" panose="05000000000000000000" pitchFamily="2" charset="2"/>
              <a:buChar char="§"/>
              <a:tabLst>
                <a:tab pos="-457200" algn="l"/>
              </a:tabLst>
            </a:pPr>
            <a:r>
              <a:rPr lang="bg-BG" sz="2000" dirty="0">
                <a:solidFill>
                  <a:schemeClr val="tx2"/>
                </a:solidFill>
              </a:rPr>
              <a:t>Ф</a:t>
            </a:r>
            <a:r>
              <a:rPr lang="bg-BG" sz="2000" dirty="0" smtClean="0">
                <a:solidFill>
                  <a:schemeClr val="tx2"/>
                </a:solidFill>
              </a:rPr>
              <a:t>ункционалност за прикачване на електронни документи към транзитна декларация</a:t>
            </a:r>
          </a:p>
          <a:p>
            <a:pPr marL="0" lvl="1" algn="just">
              <a:spcAft>
                <a:spcPts val="600"/>
              </a:spcAft>
              <a:tabLst>
                <a:tab pos="-457200" algn="l"/>
              </a:tabLst>
            </a:pPr>
            <a:r>
              <a:rPr lang="bg-BG" sz="2000" b="1" dirty="0" smtClean="0">
                <a:solidFill>
                  <a:schemeClr val="tx2"/>
                </a:solidFill>
              </a:rPr>
              <a:t>Нови роли на митнически учреждения в МИСТ2</a:t>
            </a:r>
          </a:p>
          <a:p>
            <a:pPr marL="285750" lvl="1" indent="-285750" algn="just">
              <a:spcAft>
                <a:spcPts val="600"/>
              </a:spcAft>
              <a:buFont typeface="Wingdings" panose="05000000000000000000" pitchFamily="2" charset="2"/>
              <a:buChar char="§"/>
              <a:tabLst>
                <a:tab pos="-457200" algn="l"/>
              </a:tabLst>
            </a:pPr>
            <a:r>
              <a:rPr lang="bg-BG" sz="2000" dirty="0" smtClean="0">
                <a:solidFill>
                  <a:schemeClr val="tx2"/>
                </a:solidFill>
              </a:rPr>
              <a:t>„</a:t>
            </a:r>
            <a:r>
              <a:rPr lang="bg-BG" sz="2000" dirty="0">
                <a:solidFill>
                  <a:schemeClr val="tx2"/>
                </a:solidFill>
              </a:rPr>
              <a:t>МУ на напускане за транзит</a:t>
            </a:r>
            <a:r>
              <a:rPr lang="bg-BG" sz="2000" dirty="0" smtClean="0">
                <a:solidFill>
                  <a:schemeClr val="tx2"/>
                </a:solidFill>
              </a:rPr>
              <a:t>“ - </a:t>
            </a:r>
            <a:r>
              <a:rPr lang="bg-BG" sz="2000" dirty="0">
                <a:solidFill>
                  <a:schemeClr val="tx2"/>
                </a:solidFill>
              </a:rPr>
              <a:t>отговорно за извършване на проверки за сигурност и безопасност при напускане на митническата територия на ЕС</a:t>
            </a:r>
          </a:p>
          <a:p>
            <a:pPr marL="285750" lvl="1" indent="-285750" algn="just">
              <a:spcAft>
                <a:spcPts val="600"/>
              </a:spcAft>
              <a:buFont typeface="Wingdings" panose="05000000000000000000" pitchFamily="2" charset="2"/>
              <a:buChar char="§"/>
              <a:tabLst>
                <a:tab pos="-457200" algn="l"/>
              </a:tabLst>
            </a:pPr>
            <a:r>
              <a:rPr lang="bg-BG" sz="2000" dirty="0" smtClean="0">
                <a:solidFill>
                  <a:schemeClr val="tx2"/>
                </a:solidFill>
              </a:rPr>
              <a:t>„</a:t>
            </a:r>
            <a:r>
              <a:rPr lang="bg-BG" sz="2000" dirty="0">
                <a:solidFill>
                  <a:schemeClr val="tx2"/>
                </a:solidFill>
              </a:rPr>
              <a:t>МУ за регистриране на инциденти</a:t>
            </a:r>
            <a:r>
              <a:rPr lang="bg-BG" sz="2000" dirty="0" smtClean="0">
                <a:solidFill>
                  <a:schemeClr val="tx2"/>
                </a:solidFill>
              </a:rPr>
              <a:t>“ - </a:t>
            </a:r>
            <a:r>
              <a:rPr lang="bg-BG" sz="2000" dirty="0">
                <a:solidFill>
                  <a:schemeClr val="tx2"/>
                </a:solidFill>
              </a:rPr>
              <a:t>отговорно за </a:t>
            </a:r>
            <a:r>
              <a:rPr lang="bg-BG" sz="2000" dirty="0" smtClean="0">
                <a:solidFill>
                  <a:schemeClr val="tx2"/>
                </a:solidFill>
              </a:rPr>
              <a:t>регистрацията </a:t>
            </a:r>
            <a:r>
              <a:rPr lang="bg-BG" sz="2000" dirty="0">
                <a:solidFill>
                  <a:schemeClr val="tx2"/>
                </a:solidFill>
              </a:rPr>
              <a:t>на събития по </a:t>
            </a:r>
            <a:r>
              <a:rPr lang="bg-BG" sz="2000" dirty="0" smtClean="0">
                <a:solidFill>
                  <a:schemeClr val="tx2"/>
                </a:solidFill>
              </a:rPr>
              <a:t>маршрута</a:t>
            </a:r>
            <a:endParaRPr lang="bg-BG" sz="2000" dirty="0">
              <a:solidFill>
                <a:schemeClr val="tx2"/>
              </a:solidFill>
            </a:endParaRPr>
          </a:p>
        </p:txBody>
      </p:sp>
      <p:sp>
        <p:nvSpPr>
          <p:cNvPr id="4" name="Title 3"/>
          <p:cNvSpPr txBox="1">
            <a:spLocks/>
          </p:cNvSpPr>
          <p:nvPr/>
        </p:nvSpPr>
        <p:spPr>
          <a:xfrm>
            <a:off x="440365" y="404664"/>
            <a:ext cx="79480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bg-BG" sz="2000" b="1" dirty="0" smtClean="0">
                <a:solidFill>
                  <a:srgbClr val="1F497D"/>
                </a:solidFill>
              </a:rPr>
              <a:t>Дейност 3 </a:t>
            </a:r>
            <a:r>
              <a:rPr lang="bg-BG" sz="2000" b="1" dirty="0">
                <a:solidFill>
                  <a:srgbClr val="1F497D"/>
                </a:solidFill>
              </a:rPr>
              <a:t>– </a:t>
            </a:r>
            <a:r>
              <a:rPr lang="bg-BG" sz="2000" b="1" dirty="0" smtClean="0">
                <a:solidFill>
                  <a:srgbClr val="1F497D"/>
                </a:solidFill>
              </a:rPr>
              <a:t>нови функционалности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9560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2627784" y="1268760"/>
            <a:ext cx="6059016" cy="485740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2" indent="-342900" algn="just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bg-BG" sz="2000" b="1" dirty="0" smtClean="0">
                <a:solidFill>
                  <a:schemeClr val="tx2"/>
                </a:solidFill>
              </a:rPr>
              <a:t>Текущ етап на изпълнение на Дейност 3 </a:t>
            </a:r>
            <a:r>
              <a:rPr lang="ru-RU" sz="2000" b="1" dirty="0">
                <a:solidFill>
                  <a:schemeClr val="tx2"/>
                </a:solidFill>
              </a:rPr>
              <a:t>– </a:t>
            </a:r>
            <a:r>
              <a:rPr lang="bg-BG" sz="2000" b="1" dirty="0" smtClean="0">
                <a:solidFill>
                  <a:schemeClr val="tx2"/>
                </a:solidFill>
              </a:rPr>
              <a:t>фаза </a:t>
            </a:r>
            <a:r>
              <a:rPr lang="bg-BG" sz="2000" b="1" dirty="0">
                <a:solidFill>
                  <a:schemeClr val="tx2"/>
                </a:solidFill>
              </a:rPr>
              <a:t>„Изграждане“</a:t>
            </a:r>
            <a:r>
              <a:rPr lang="bg-BG" sz="2000" dirty="0">
                <a:solidFill>
                  <a:schemeClr val="tx2"/>
                </a:solidFill>
              </a:rPr>
              <a:t> </a:t>
            </a:r>
            <a:r>
              <a:rPr lang="bg-BG" sz="2000" dirty="0" smtClean="0">
                <a:solidFill>
                  <a:schemeClr val="tx2"/>
                </a:solidFill>
              </a:rPr>
              <a:t> (в съответствие с методологията за управление на разработка на софтуер </a:t>
            </a:r>
            <a:r>
              <a:rPr lang="ru-RU" sz="2000" dirty="0" smtClean="0">
                <a:solidFill>
                  <a:schemeClr val="tx2"/>
                </a:solidFill>
              </a:rPr>
              <a:t>RUP)</a:t>
            </a:r>
            <a:r>
              <a:rPr lang="bg-BG" sz="2000" dirty="0" smtClean="0">
                <a:solidFill>
                  <a:schemeClr val="tx2"/>
                </a:solidFill>
              </a:rPr>
              <a:t> </a:t>
            </a:r>
          </a:p>
          <a:p>
            <a:pPr marL="342900" lvl="2" indent="-342900" algn="just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bg-BG" sz="2000" dirty="0" smtClean="0">
                <a:solidFill>
                  <a:schemeClr val="tx2"/>
                </a:solidFill>
              </a:rPr>
              <a:t>Публикувана</a:t>
            </a:r>
            <a:r>
              <a:rPr lang="en-US" sz="2000" dirty="0" smtClean="0">
                <a:solidFill>
                  <a:schemeClr val="tx2"/>
                </a:solidFill>
              </a:rPr>
              <a:t> e</a:t>
            </a:r>
            <a:r>
              <a:rPr lang="bg-BG" sz="2000" dirty="0" smtClean="0">
                <a:solidFill>
                  <a:schemeClr val="tx2"/>
                </a:solidFill>
              </a:rPr>
              <a:t> </a:t>
            </a:r>
            <a:r>
              <a:rPr lang="bg-BG" sz="2000" b="1" dirty="0" smtClean="0">
                <a:solidFill>
                  <a:schemeClr val="tx2"/>
                </a:solidFill>
              </a:rPr>
              <a:t>първа версия на функционалната спецификация на МИСТ2 </a:t>
            </a:r>
            <a:r>
              <a:rPr lang="bg-BG" sz="2000" dirty="0" smtClean="0">
                <a:solidFill>
                  <a:schemeClr val="tx2"/>
                </a:solidFill>
              </a:rPr>
              <a:t>на Е-Портала на Агенция „Митници“ </a:t>
            </a:r>
            <a:r>
              <a:rPr lang="ru-RU" sz="2000" dirty="0" smtClean="0">
                <a:solidFill>
                  <a:schemeClr val="tx2"/>
                </a:solidFill>
              </a:rPr>
              <a:t>-&gt; </a:t>
            </a:r>
            <a:r>
              <a:rPr lang="bg-BG" sz="2000" dirty="0" smtClean="0">
                <a:solidFill>
                  <a:schemeClr val="tx2"/>
                </a:solidFill>
              </a:rPr>
              <a:t>Документи</a:t>
            </a:r>
            <a:r>
              <a:rPr lang="ru-RU" sz="2000" dirty="0" smtClean="0">
                <a:solidFill>
                  <a:schemeClr val="tx2"/>
                </a:solidFill>
              </a:rPr>
              <a:t> -&gt; </a:t>
            </a:r>
            <a:r>
              <a:rPr lang="bg-BG" sz="2000" dirty="0" smtClean="0">
                <a:solidFill>
                  <a:schemeClr val="tx2"/>
                </a:solidFill>
              </a:rPr>
              <a:t>Проекти на документи </a:t>
            </a:r>
            <a:r>
              <a:rPr lang="ru-RU" sz="2000" dirty="0" smtClean="0">
                <a:solidFill>
                  <a:schemeClr val="tx2"/>
                </a:solidFill>
              </a:rPr>
              <a:t>-&gt; МИСТ2</a:t>
            </a:r>
            <a:endParaRPr lang="bg-BG" sz="1600" dirty="0" smtClean="0">
              <a:solidFill>
                <a:schemeClr val="tx2"/>
              </a:solidFill>
            </a:endParaRPr>
          </a:p>
          <a:p>
            <a:pPr marL="342900" lvl="2" indent="-342900" algn="just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bg-BG" sz="2000" dirty="0" smtClean="0">
                <a:solidFill>
                  <a:schemeClr val="tx2"/>
                </a:solidFill>
              </a:rPr>
              <a:t>Дата на </a:t>
            </a:r>
            <a:r>
              <a:rPr lang="bg-BG" sz="2000" b="1" dirty="0" smtClean="0">
                <a:solidFill>
                  <a:schemeClr val="tx2"/>
                </a:solidFill>
              </a:rPr>
              <a:t>внедряване в реална експлоатация </a:t>
            </a:r>
            <a:r>
              <a:rPr lang="bg-BG" sz="2000" dirty="0" smtClean="0">
                <a:solidFill>
                  <a:schemeClr val="tx2"/>
                </a:solidFill>
              </a:rPr>
              <a:t>– </a:t>
            </a:r>
            <a:r>
              <a:rPr lang="bg-BG" sz="2000" b="1" dirty="0" smtClean="0">
                <a:solidFill>
                  <a:schemeClr val="tx2"/>
                </a:solidFill>
              </a:rPr>
              <a:t>28.08.2023 г.</a:t>
            </a:r>
          </a:p>
          <a:p>
            <a:pPr marL="342900" lvl="2" indent="-342900" algn="just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bg-BG" sz="2000" dirty="0" smtClean="0">
                <a:solidFill>
                  <a:schemeClr val="tx2"/>
                </a:solidFill>
              </a:rPr>
              <a:t>За контакти - </a:t>
            </a:r>
            <a:r>
              <a:rPr lang="bg-BG" sz="2000" b="1" dirty="0" smtClean="0">
                <a:solidFill>
                  <a:schemeClr val="tx2"/>
                </a:solidFill>
              </a:rPr>
              <a:t>Сървис Деск</a:t>
            </a:r>
            <a:r>
              <a:rPr lang="bg-BG" sz="2000" dirty="0" smtClean="0">
                <a:solidFill>
                  <a:schemeClr val="tx2"/>
                </a:solidFill>
              </a:rPr>
              <a:t> на АМ:</a:t>
            </a:r>
          </a:p>
          <a:p>
            <a:pPr marL="800100" lvl="3" indent="-342900" algn="just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bg-BG" sz="1600" dirty="0" smtClean="0">
                <a:solidFill>
                  <a:schemeClr val="tx2"/>
                </a:solidFill>
              </a:rPr>
              <a:t> </a:t>
            </a:r>
            <a:r>
              <a:rPr lang="ru-RU" sz="1600" dirty="0" smtClean="0">
                <a:solidFill>
                  <a:schemeClr val="tx2"/>
                </a:solidFill>
                <a:hlinkClick r:id="rId3"/>
              </a:rPr>
              <a:t>https://servicedesk.customs.bg</a:t>
            </a:r>
            <a:endParaRPr lang="ru-RU" sz="1600" dirty="0" smtClean="0">
              <a:solidFill>
                <a:schemeClr val="tx2"/>
              </a:solidFill>
            </a:endParaRPr>
          </a:p>
          <a:p>
            <a:pPr marL="800100" lvl="3" indent="-342900" algn="just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ru-RU" sz="1600" dirty="0" smtClean="0">
                <a:solidFill>
                  <a:schemeClr val="tx2"/>
                </a:solidFill>
              </a:rPr>
              <a:t> </a:t>
            </a:r>
            <a:r>
              <a:rPr lang="en-US" sz="1600" dirty="0" smtClean="0">
                <a:solidFill>
                  <a:schemeClr val="tx2"/>
                </a:solidFill>
                <a:hlinkClick r:id="rId4"/>
              </a:rPr>
              <a:t>servicedesk@customs.bg</a:t>
            </a:r>
            <a:r>
              <a:rPr lang="bg-BG" sz="1600" dirty="0" smtClean="0">
                <a:solidFill>
                  <a:schemeClr val="tx2"/>
                </a:solidFill>
              </a:rPr>
              <a:t> </a:t>
            </a:r>
          </a:p>
          <a:p>
            <a:pPr marL="742950" lvl="3" indent="-285750" algn="just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ru-RU" sz="1600" dirty="0" smtClean="0">
                <a:solidFill>
                  <a:schemeClr val="tx2"/>
                </a:solidFill>
              </a:rPr>
              <a:t>В </a:t>
            </a:r>
            <a:r>
              <a:rPr lang="ru-RU" sz="1600" dirty="0">
                <a:solidFill>
                  <a:schemeClr val="tx2"/>
                </a:solidFill>
              </a:rPr>
              <a:t>поле </a:t>
            </a:r>
            <a:r>
              <a:rPr lang="bg-BG" sz="1600" dirty="0" smtClean="0">
                <a:solidFill>
                  <a:schemeClr val="tx2"/>
                </a:solidFill>
              </a:rPr>
              <a:t>„</a:t>
            </a:r>
            <a:r>
              <a:rPr lang="ru-RU" sz="1600" dirty="0" smtClean="0">
                <a:solidFill>
                  <a:schemeClr val="tx2"/>
                </a:solidFill>
              </a:rPr>
              <a:t>Заглавие</a:t>
            </a:r>
            <a:r>
              <a:rPr lang="bg-BG" sz="1600" dirty="0" smtClean="0">
                <a:solidFill>
                  <a:schemeClr val="tx2"/>
                </a:solidFill>
              </a:rPr>
              <a:t>“</a:t>
            </a:r>
            <a:r>
              <a:rPr lang="ru-RU" sz="1600" dirty="0" smtClean="0">
                <a:solidFill>
                  <a:schemeClr val="tx2"/>
                </a:solidFill>
              </a:rPr>
              <a:t> /</a:t>
            </a:r>
            <a:r>
              <a:rPr lang="en-US" sz="1600" dirty="0" smtClean="0">
                <a:solidFill>
                  <a:schemeClr val="tx2"/>
                </a:solidFill>
              </a:rPr>
              <a:t>Subject</a:t>
            </a:r>
            <a:r>
              <a:rPr lang="ru-RU" sz="1600" dirty="0" smtClean="0">
                <a:solidFill>
                  <a:schemeClr val="tx2"/>
                </a:solidFill>
              </a:rPr>
              <a:t>/ </a:t>
            </a:r>
            <a:r>
              <a:rPr lang="bg-BG" sz="1600" dirty="0" smtClean="0">
                <a:solidFill>
                  <a:schemeClr val="tx2"/>
                </a:solidFill>
              </a:rPr>
              <a:t>вписвайте</a:t>
            </a:r>
            <a:r>
              <a:rPr lang="ru-RU" sz="1600" dirty="0" smtClean="0">
                <a:solidFill>
                  <a:schemeClr val="tx2"/>
                </a:solidFill>
              </a:rPr>
              <a:t> МИСТ2</a:t>
            </a:r>
            <a:endParaRPr lang="bg-BG" sz="1600" dirty="0">
              <a:solidFill>
                <a:schemeClr val="tx2"/>
              </a:solidFill>
            </a:endParaRPr>
          </a:p>
        </p:txBody>
      </p:sp>
      <p:sp>
        <p:nvSpPr>
          <p:cNvPr id="5" name="Title 3"/>
          <p:cNvSpPr txBox="1">
            <a:spLocks/>
          </p:cNvSpPr>
          <p:nvPr/>
        </p:nvSpPr>
        <p:spPr>
          <a:xfrm>
            <a:off x="395536" y="404664"/>
            <a:ext cx="792088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bg-BG" sz="2000" b="1" dirty="0" smtClean="0">
                <a:solidFill>
                  <a:srgbClr val="1F497D"/>
                </a:solidFill>
              </a:rPr>
              <a:t>Дейност 3 </a:t>
            </a:r>
            <a:r>
              <a:rPr lang="bg-BG" sz="2000" b="1" dirty="0">
                <a:solidFill>
                  <a:srgbClr val="1F497D"/>
                </a:solidFill>
              </a:rPr>
              <a:t>– </a:t>
            </a:r>
            <a:r>
              <a:rPr lang="bg-BG" sz="2000" b="1" dirty="0" smtClean="0">
                <a:solidFill>
                  <a:srgbClr val="1F497D"/>
                </a:solidFill>
              </a:rPr>
              <a:t>акценти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0397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тема">
  <a:themeElements>
    <a:clrScheme name="О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О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6460</TotalTime>
  <Words>320</Words>
  <Application>Microsoft Office PowerPoint</Application>
  <PresentationFormat>On-screen Show (4:3)</PresentationFormat>
  <Paragraphs>29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Wingdings</vt:lpstr>
      <vt:lpstr>Office тема</vt:lpstr>
      <vt:lpstr>„Развитие и въвеждане на Институционална архитектура на АМ по отношение на Проект по МКС: Подобряване на новата компютъризирана Система за транзит (NCTS) Етап 5 (1.7 UCC Transit system including NCTS - phase 5) върху Cloud архитектура“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MG DESIGN OFFICE</dc:creator>
  <cp:lastModifiedBy>Радостина Анастасова</cp:lastModifiedBy>
  <cp:revision>118</cp:revision>
  <dcterms:created xsi:type="dcterms:W3CDTF">2020-05-12T09:06:58Z</dcterms:created>
  <dcterms:modified xsi:type="dcterms:W3CDTF">2022-11-03T13:12:34Z</dcterms:modified>
</cp:coreProperties>
</file>