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4" r:id="rId5"/>
    <p:sldId id="270" r:id="rId6"/>
    <p:sldId id="266" r:id="rId7"/>
    <p:sldId id="267" r:id="rId8"/>
    <p:sldId id="268" r:id="rId9"/>
    <p:sldId id="269" r:id="rId10"/>
    <p:sldId id="271" r:id="rId11"/>
    <p:sldId id="272" r:id="rId12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1300ECB-7924-4CDB-B2F3-7B2298EBBDB7}">
          <p14:sldIdLst>
            <p14:sldId id="256"/>
            <p14:sldId id="262"/>
            <p14:sldId id="257"/>
            <p14:sldId id="264"/>
            <p14:sldId id="270"/>
            <p14:sldId id="266"/>
            <p14:sldId id="267"/>
            <p14:sldId id="268"/>
            <p14:sldId id="269"/>
          </p14:sldIdLst>
        </p14:section>
        <p14:section name="Untitled Section" id="{9513D6BA-1D95-4BB4-93DF-EF4CE2EEECA2}">
          <p14:sldIdLst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267744" y="2852936"/>
            <a:ext cx="6408712" cy="400506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2"/>
                </a:solidFill>
              </a:rPr>
              <a:t>„Развитие </a:t>
            </a:r>
            <a:r>
              <a:rPr lang="ru-RU" sz="2400" dirty="0">
                <a:solidFill>
                  <a:schemeClr val="tx2"/>
                </a:solidFill>
              </a:rPr>
              <a:t>и </a:t>
            </a:r>
            <a:r>
              <a:rPr lang="ru-RU" sz="2400" dirty="0" err="1">
                <a:solidFill>
                  <a:schemeClr val="tx2"/>
                </a:solidFill>
              </a:rPr>
              <a:t>въвеждане</a:t>
            </a:r>
            <a:r>
              <a:rPr lang="ru-RU" sz="2400" dirty="0">
                <a:solidFill>
                  <a:schemeClr val="tx2"/>
                </a:solidFill>
              </a:rPr>
              <a:t> на </a:t>
            </a:r>
            <a:r>
              <a:rPr lang="ru-RU" sz="24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400" dirty="0">
                <a:solidFill>
                  <a:schemeClr val="tx2"/>
                </a:solidFill>
              </a:rPr>
              <a:t> архитектура на </a:t>
            </a:r>
            <a:r>
              <a:rPr lang="ru-RU" sz="2400" dirty="0" err="1">
                <a:solidFill>
                  <a:schemeClr val="tx2"/>
                </a:solidFill>
              </a:rPr>
              <a:t>Агенция</a:t>
            </a:r>
            <a:r>
              <a:rPr lang="ru-RU" sz="2400" dirty="0">
                <a:solidFill>
                  <a:schemeClr val="tx2"/>
                </a:solidFill>
              </a:rPr>
              <a:t> „</a:t>
            </a:r>
            <a:r>
              <a:rPr lang="ru-RU" sz="2400" dirty="0" err="1">
                <a:solidFill>
                  <a:schemeClr val="tx2"/>
                </a:solidFill>
              </a:rPr>
              <a:t>Митници</a:t>
            </a:r>
            <a:r>
              <a:rPr lang="ru-RU" sz="2400" dirty="0">
                <a:solidFill>
                  <a:schemeClr val="tx2"/>
                </a:solidFill>
              </a:rPr>
              <a:t>“ по отношение на Система за движение и </a:t>
            </a:r>
            <a:r>
              <a:rPr lang="ru-RU" sz="2400" dirty="0" err="1">
                <a:solidFill>
                  <a:schemeClr val="tx2"/>
                </a:solidFill>
              </a:rPr>
              <a:t>контрол</a:t>
            </a:r>
            <a:r>
              <a:rPr lang="ru-RU" sz="2400" dirty="0">
                <a:solidFill>
                  <a:schemeClr val="tx2"/>
                </a:solidFill>
              </a:rPr>
              <a:t> на </a:t>
            </a:r>
            <a:r>
              <a:rPr lang="ru-RU" sz="2400" dirty="0" err="1">
                <a:solidFill>
                  <a:schemeClr val="tx2"/>
                </a:solidFill>
              </a:rPr>
              <a:t>акцизни</a:t>
            </a:r>
            <a:r>
              <a:rPr lang="ru-RU" sz="2400" dirty="0">
                <a:solidFill>
                  <a:schemeClr val="tx2"/>
                </a:solidFill>
              </a:rPr>
              <a:t> стоки  (EMCS) </a:t>
            </a:r>
            <a:r>
              <a:rPr lang="ru-RU" sz="2400" dirty="0" err="1">
                <a:solidFill>
                  <a:schemeClr val="tx2"/>
                </a:solidFill>
              </a:rPr>
              <a:t>Phase</a:t>
            </a:r>
            <a:r>
              <a:rPr lang="ru-RU" sz="2400" dirty="0">
                <a:solidFill>
                  <a:schemeClr val="tx2"/>
                </a:solidFill>
              </a:rPr>
              <a:t> 4 и Система за обмен на </a:t>
            </a:r>
            <a:r>
              <a:rPr lang="ru-RU" sz="2400" dirty="0" err="1">
                <a:solidFill>
                  <a:schemeClr val="tx2"/>
                </a:solidFill>
              </a:rPr>
              <a:t>акцизни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данни</a:t>
            </a:r>
            <a:r>
              <a:rPr lang="ru-RU" sz="2400" dirty="0">
                <a:solidFill>
                  <a:schemeClr val="tx2"/>
                </a:solidFill>
              </a:rPr>
              <a:t> (SEED) </a:t>
            </a:r>
            <a:r>
              <a:rPr lang="ru-RU" sz="2400" dirty="0" err="1">
                <a:solidFill>
                  <a:schemeClr val="tx2"/>
                </a:solidFill>
              </a:rPr>
              <a:t>върху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Cloud</a:t>
            </a:r>
            <a:r>
              <a:rPr lang="ru-RU" sz="2400" dirty="0">
                <a:solidFill>
                  <a:schemeClr val="tx2"/>
                </a:solidFill>
              </a:rPr>
              <a:t> архитектура“ </a:t>
            </a:r>
            <a:endParaRPr lang="bg-BG" sz="2400" dirty="0">
              <a:solidFill>
                <a:schemeClr val="tx2"/>
              </a:solidFill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4446" y="2636912"/>
            <a:ext cx="208823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Диана </a:t>
            </a:r>
            <a:r>
              <a:rPr lang="bg-BG" sz="1600" dirty="0" err="1" smtClean="0">
                <a:solidFill>
                  <a:schemeClr val="tx2"/>
                </a:solidFill>
                <a:latin typeface="+mn-lt"/>
              </a:rPr>
              <a:t>Захаринова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, 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44208" y="1628800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</a:t>
            </a:r>
            <a:r>
              <a:rPr lang="en-US" sz="3600" b="1" dirty="0" smtClean="0">
                <a:solidFill>
                  <a:schemeClr val="tx2"/>
                </a:solidFill>
              </a:rPr>
              <a:t>4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91880" y="6926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bg-BG" b="1" dirty="0">
                <a:solidFill>
                  <a:schemeClr val="tx2"/>
                </a:solidFill>
              </a:rPr>
              <a:t>Д</a:t>
            </a:r>
            <a:r>
              <a:rPr lang="en-US" b="1" dirty="0">
                <a:solidFill>
                  <a:schemeClr val="tx2"/>
                </a:solidFill>
              </a:rPr>
              <a:t>4</a:t>
            </a:r>
            <a:endParaRPr lang="bg-BG" b="1" dirty="0">
              <a:solidFill>
                <a:schemeClr val="tx2"/>
              </a:solidFill>
            </a:endParaRPr>
          </a:p>
          <a:p>
            <a:pPr algn="r"/>
            <a:r>
              <a:rPr lang="en-US" b="1" dirty="0">
                <a:solidFill>
                  <a:schemeClr val="tx2"/>
                </a:solidFill>
              </a:rPr>
              <a:t>EMCS</a:t>
            </a:r>
            <a:r>
              <a:rPr lang="bg-BG" b="1" dirty="0">
                <a:solidFill>
                  <a:schemeClr val="tx2"/>
                </a:solidFill>
              </a:rPr>
              <a:t> – нови процеси</a:t>
            </a:r>
          </a:p>
        </p:txBody>
      </p:sp>
      <p:sp>
        <p:nvSpPr>
          <p:cNvPr id="3" name="Rectangle 2"/>
          <p:cNvSpPr/>
          <p:nvPr/>
        </p:nvSpPr>
        <p:spPr>
          <a:xfrm>
            <a:off x="2627784" y="1412776"/>
            <a:ext cx="5544616" cy="250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bg-BG" sz="1600" b="1" dirty="0" smtClean="0">
                <a:solidFill>
                  <a:schemeClr val="tx2"/>
                </a:solidFill>
              </a:rPr>
              <a:t>2. В </a:t>
            </a:r>
            <a:r>
              <a:rPr lang="bg-BG" sz="1600" b="1" dirty="0">
                <a:solidFill>
                  <a:schemeClr val="tx2"/>
                </a:solidFill>
              </a:rPr>
              <a:t>края на </a:t>
            </a:r>
            <a:r>
              <a:rPr lang="bg-BG" sz="1600" b="1" dirty="0" smtClean="0">
                <a:solidFill>
                  <a:schemeClr val="tx2"/>
                </a:solidFill>
              </a:rPr>
              <a:t>движението</a:t>
            </a:r>
          </a:p>
          <a:p>
            <a:pPr algn="just">
              <a:spcBef>
                <a:spcPct val="20000"/>
              </a:spcBef>
            </a:pPr>
            <a:endParaRPr lang="bg-BG" sz="1600" dirty="0">
              <a:solidFill>
                <a:schemeClr val="tx2"/>
              </a:solidFill>
            </a:endParaRPr>
          </a:p>
          <a:p>
            <a:pPr algn="just">
              <a:spcBef>
                <a:spcPct val="20000"/>
              </a:spcBef>
            </a:pPr>
            <a:r>
              <a:rPr lang="bg-BG" sz="1600" dirty="0">
                <a:solidFill>
                  <a:schemeClr val="tx2"/>
                </a:solidFill>
              </a:rPr>
              <a:t>       - </a:t>
            </a:r>
            <a:r>
              <a:rPr lang="en-US" sz="1600" dirty="0" err="1">
                <a:solidFill>
                  <a:schemeClr val="tx2"/>
                </a:solidFill>
              </a:rPr>
              <a:t>възможност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за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възстановяване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по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искане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на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изпращача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на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акциза</a:t>
            </a:r>
            <a:r>
              <a:rPr lang="en-US" sz="1600" dirty="0" smtClean="0">
                <a:solidFill>
                  <a:schemeClr val="tx2"/>
                </a:solidFill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</a:rPr>
              <a:t>платен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в </a:t>
            </a:r>
            <a:r>
              <a:rPr lang="en-US" sz="1600" dirty="0" err="1">
                <a:solidFill>
                  <a:schemeClr val="tx2"/>
                </a:solidFill>
              </a:rPr>
              <a:t>държавата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на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изпращане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</a:rPr>
              <a:t>когато</a:t>
            </a:r>
            <a:r>
              <a:rPr lang="bg-BG" sz="1600" dirty="0" smtClean="0">
                <a:solidFill>
                  <a:schemeClr val="tx2"/>
                </a:solidFill>
              </a:rPr>
              <a:t> в мястото на получаване са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изпълнени </a:t>
            </a:r>
            <a:r>
              <a:rPr lang="en-US" sz="1600" dirty="0" err="1" smtClean="0">
                <a:solidFill>
                  <a:schemeClr val="tx2"/>
                </a:solidFill>
              </a:rPr>
              <a:t>всички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задължения</a:t>
            </a:r>
            <a:endParaRPr lang="bg-BG" sz="1600" dirty="0" smtClean="0">
              <a:solidFill>
                <a:schemeClr val="tx2"/>
              </a:solidFill>
            </a:endParaRPr>
          </a:p>
          <a:p>
            <a:pPr algn="just">
              <a:spcBef>
                <a:spcPct val="20000"/>
              </a:spcBef>
            </a:pPr>
            <a:endParaRPr lang="en-US" sz="1600" dirty="0">
              <a:solidFill>
                <a:schemeClr val="tx2"/>
              </a:solidFill>
            </a:endParaRPr>
          </a:p>
          <a:p>
            <a:pPr algn="just">
              <a:spcBef>
                <a:spcPct val="20000"/>
              </a:spcBef>
            </a:pPr>
            <a:r>
              <a:rPr lang="bg-BG" sz="1600" dirty="0">
                <a:solidFill>
                  <a:schemeClr val="tx2"/>
                </a:solidFill>
              </a:rPr>
              <a:t>       - съобщението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за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получаване</a:t>
            </a:r>
            <a:r>
              <a:rPr lang="en-US" sz="1600" dirty="0" smtClean="0">
                <a:solidFill>
                  <a:schemeClr val="tx2"/>
                </a:solidFill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</a:rPr>
              <a:t>изпратен</a:t>
            </a:r>
            <a:r>
              <a:rPr lang="bg-BG" sz="1600" dirty="0" smtClean="0">
                <a:solidFill>
                  <a:schemeClr val="tx2"/>
                </a:solidFill>
              </a:rPr>
              <a:t>о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от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получателя</a:t>
            </a:r>
            <a:r>
              <a:rPr lang="en-US" sz="1600" dirty="0">
                <a:solidFill>
                  <a:schemeClr val="tx2"/>
                </a:solidFill>
              </a:rPr>
              <a:t> и </a:t>
            </a:r>
            <a:r>
              <a:rPr lang="en-US" sz="1600" dirty="0" err="1">
                <a:solidFill>
                  <a:schemeClr val="tx2"/>
                </a:solidFill>
              </a:rPr>
              <a:t>от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държавата-членка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на получаване служи за основание на искането за възстановяване</a:t>
            </a:r>
          </a:p>
        </p:txBody>
      </p:sp>
    </p:spTree>
    <p:extLst>
      <p:ext uri="{BB962C8B-B14F-4D97-AF65-F5344CB8AC3E}">
        <p14:creationId xmlns:p14="http://schemas.microsoft.com/office/powerpoint/2010/main" val="1552318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91880" y="6926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bg-BG" b="1" dirty="0">
                <a:solidFill>
                  <a:schemeClr val="tx2"/>
                </a:solidFill>
              </a:rPr>
              <a:t>Д</a:t>
            </a:r>
            <a:r>
              <a:rPr lang="en-US" b="1" dirty="0">
                <a:solidFill>
                  <a:schemeClr val="tx2"/>
                </a:solidFill>
              </a:rPr>
              <a:t>4</a:t>
            </a:r>
            <a:endParaRPr lang="bg-BG" b="1" dirty="0">
              <a:solidFill>
                <a:schemeClr val="tx2"/>
              </a:solidFill>
            </a:endParaRPr>
          </a:p>
          <a:p>
            <a:pPr algn="r"/>
            <a:r>
              <a:rPr lang="en-US" b="1" dirty="0">
                <a:solidFill>
                  <a:schemeClr val="tx2"/>
                </a:solidFill>
              </a:rPr>
              <a:t>EMCS</a:t>
            </a:r>
            <a:r>
              <a:rPr lang="bg-BG" b="1" dirty="0">
                <a:solidFill>
                  <a:schemeClr val="tx2"/>
                </a:solidFill>
              </a:rPr>
              <a:t> – нови процеси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3768" y="1412776"/>
            <a:ext cx="56886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bg-BG" sz="1600" dirty="0" smtClean="0">
                <a:solidFill>
                  <a:schemeClr val="tx2"/>
                </a:solidFill>
              </a:rPr>
              <a:t>3</a:t>
            </a:r>
            <a:r>
              <a:rPr lang="bg-BG" sz="1600" dirty="0">
                <a:solidFill>
                  <a:schemeClr val="tx2"/>
                </a:solidFill>
              </a:rPr>
              <a:t>. </a:t>
            </a:r>
            <a:r>
              <a:rPr lang="bg-BG" sz="1600" dirty="0" smtClean="0">
                <a:solidFill>
                  <a:schemeClr val="tx2"/>
                </a:solidFill>
              </a:rPr>
              <a:t>Специални случаи</a:t>
            </a:r>
            <a:endParaRPr lang="bg-BG" sz="1600" dirty="0">
              <a:solidFill>
                <a:schemeClr val="tx2"/>
              </a:solidFill>
            </a:endParaRPr>
          </a:p>
          <a:p>
            <a:pPr algn="just">
              <a:spcBef>
                <a:spcPct val="20000"/>
              </a:spcBef>
            </a:pPr>
            <a:r>
              <a:rPr lang="bg-BG" sz="1600" dirty="0">
                <a:solidFill>
                  <a:schemeClr val="tx2"/>
                </a:solidFill>
              </a:rPr>
              <a:t>       - </a:t>
            </a:r>
            <a:r>
              <a:rPr lang="bg-BG" sz="1600" b="1" dirty="0" smtClean="0">
                <a:solidFill>
                  <a:schemeClr val="tx2"/>
                </a:solidFill>
              </a:rPr>
              <a:t>н</a:t>
            </a:r>
            <a:r>
              <a:rPr lang="en-US" sz="1600" b="1" dirty="0" err="1">
                <a:solidFill>
                  <a:schemeClr val="tx2"/>
                </a:solidFill>
              </a:rPr>
              <a:t>яма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err="1">
                <a:solidFill>
                  <a:schemeClr val="tx2"/>
                </a:solidFill>
              </a:rPr>
              <a:t>неизвестна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</a:rPr>
              <a:t>дестинация</a:t>
            </a:r>
            <a:r>
              <a:rPr lang="bg-BG" sz="1600" b="1" dirty="0" smtClean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за разлика от режим РОПА</a:t>
            </a:r>
            <a:r>
              <a:rPr lang="en-US" sz="1600" dirty="0" smtClean="0">
                <a:solidFill>
                  <a:schemeClr val="tx2"/>
                </a:solidFill>
              </a:rPr>
              <a:t> (</a:t>
            </a:r>
            <a:r>
              <a:rPr lang="bg-BG" sz="1600" dirty="0" smtClean="0">
                <a:solidFill>
                  <a:schemeClr val="tx2"/>
                </a:solidFill>
              </a:rPr>
              <a:t>чл.</a:t>
            </a:r>
            <a:r>
              <a:rPr lang="en-US" sz="1600" dirty="0" smtClean="0">
                <a:solidFill>
                  <a:schemeClr val="tx2"/>
                </a:solidFill>
              </a:rPr>
              <a:t>22)</a:t>
            </a:r>
            <a:endParaRPr lang="bg-BG" sz="1600" dirty="0" smtClean="0">
              <a:solidFill>
                <a:schemeClr val="tx2"/>
              </a:solidFill>
            </a:endParaRPr>
          </a:p>
          <a:p>
            <a:pPr algn="just">
              <a:spcBef>
                <a:spcPct val="20000"/>
              </a:spcBef>
            </a:pPr>
            <a:r>
              <a:rPr lang="bg-BG" sz="1600" dirty="0" smtClean="0">
                <a:solidFill>
                  <a:schemeClr val="tx2"/>
                </a:solidFill>
              </a:rPr>
              <a:t>        - б</a:t>
            </a:r>
            <a:r>
              <a:rPr lang="en-US" sz="1600" dirty="0" err="1">
                <a:solidFill>
                  <a:schemeClr val="tx2"/>
                </a:solidFill>
              </a:rPr>
              <a:t>ез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b="1" dirty="0" err="1">
                <a:solidFill>
                  <a:schemeClr val="tx2"/>
                </a:solidFill>
              </a:rPr>
              <a:t>директна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err="1">
                <a:solidFill>
                  <a:schemeClr val="tx2"/>
                </a:solidFill>
              </a:rPr>
              <a:t>доставка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bg-BG" sz="1600" dirty="0" smtClean="0">
                <a:solidFill>
                  <a:schemeClr val="tx2"/>
                </a:solidFill>
              </a:rPr>
              <a:t>чл.</a:t>
            </a:r>
            <a:r>
              <a:rPr lang="en-US" sz="1600" dirty="0" smtClean="0">
                <a:solidFill>
                  <a:schemeClr val="tx2"/>
                </a:solidFill>
              </a:rPr>
              <a:t>16(4</a:t>
            </a:r>
            <a:r>
              <a:rPr lang="en-US" sz="1600" dirty="0">
                <a:solidFill>
                  <a:schemeClr val="tx2"/>
                </a:solidFill>
              </a:rPr>
              <a:t>)), </a:t>
            </a:r>
            <a:r>
              <a:rPr lang="en-US" sz="1600" dirty="0" err="1">
                <a:solidFill>
                  <a:schemeClr val="tx2"/>
                </a:solidFill>
              </a:rPr>
              <a:t>но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на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сертифицирания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получател</a:t>
            </a:r>
            <a:r>
              <a:rPr lang="en-US" sz="1600" dirty="0">
                <a:solidFill>
                  <a:schemeClr val="tx2"/>
                </a:solidFill>
              </a:rPr>
              <a:t> е </a:t>
            </a:r>
            <a:r>
              <a:rPr lang="en-US" sz="1600" dirty="0" err="1">
                <a:solidFill>
                  <a:schemeClr val="tx2"/>
                </a:solidFill>
              </a:rPr>
              <a:t>разрешено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да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приеме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доставката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на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всяко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място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за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което</a:t>
            </a:r>
            <a:r>
              <a:rPr lang="en-US" sz="1600" dirty="0">
                <a:solidFill>
                  <a:schemeClr val="tx2"/>
                </a:solidFill>
              </a:rPr>
              <a:t> е </a:t>
            </a:r>
            <a:r>
              <a:rPr lang="en-US" sz="1600" dirty="0" err="1" smtClean="0">
                <a:solidFill>
                  <a:schemeClr val="tx2"/>
                </a:solidFill>
              </a:rPr>
              <a:t>уведом</a:t>
            </a:r>
            <a:r>
              <a:rPr lang="bg-BG" sz="1600" dirty="0" err="1" smtClean="0">
                <a:solidFill>
                  <a:schemeClr val="tx2"/>
                </a:solidFill>
              </a:rPr>
              <a:t>ил</a:t>
            </a:r>
            <a:r>
              <a:rPr lang="bg-BG" sz="1600" dirty="0" smtClean="0">
                <a:solidFill>
                  <a:schemeClr val="tx2"/>
                </a:solidFill>
              </a:rPr>
              <a:t> компетентните органи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преди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започването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на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движението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bg-BG" sz="1600" dirty="0" smtClean="0">
                <a:solidFill>
                  <a:schemeClr val="tx2"/>
                </a:solidFill>
              </a:rPr>
              <a:t>чл.</a:t>
            </a:r>
            <a:r>
              <a:rPr lang="en-US" sz="1600" dirty="0" smtClean="0">
                <a:solidFill>
                  <a:schemeClr val="tx2"/>
                </a:solidFill>
              </a:rPr>
              <a:t>33(4</a:t>
            </a:r>
            <a:r>
              <a:rPr lang="en-US" sz="1600" dirty="0">
                <a:solidFill>
                  <a:schemeClr val="tx2"/>
                </a:solidFill>
              </a:rPr>
              <a:t>))</a:t>
            </a:r>
          </a:p>
          <a:p>
            <a:pPr algn="just">
              <a:spcBef>
                <a:spcPct val="20000"/>
              </a:spcBef>
            </a:pPr>
            <a:r>
              <a:rPr lang="bg-BG" sz="1600" dirty="0">
                <a:solidFill>
                  <a:schemeClr val="tx2"/>
                </a:solidFill>
              </a:rPr>
              <a:t>        - </a:t>
            </a:r>
            <a:r>
              <a:rPr lang="bg-BG" sz="1600" b="1" dirty="0">
                <a:solidFill>
                  <a:schemeClr val="tx2"/>
                </a:solidFill>
              </a:rPr>
              <a:t>б</a:t>
            </a:r>
            <a:r>
              <a:rPr lang="en-US" sz="1600" b="1" dirty="0" err="1" smtClean="0">
                <a:solidFill>
                  <a:schemeClr val="tx2"/>
                </a:solidFill>
              </a:rPr>
              <a:t>ез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600" b="1" dirty="0" err="1">
                <a:solidFill>
                  <a:schemeClr val="tx2"/>
                </a:solidFill>
              </a:rPr>
              <a:t>анулиране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bg-BG" sz="1600" dirty="0" smtClean="0">
                <a:solidFill>
                  <a:schemeClr val="tx2"/>
                </a:solidFill>
              </a:rPr>
              <a:t>чл.</a:t>
            </a:r>
            <a:r>
              <a:rPr lang="en-US" sz="1600" dirty="0" smtClean="0">
                <a:solidFill>
                  <a:schemeClr val="tx2"/>
                </a:solidFill>
              </a:rPr>
              <a:t>20(6</a:t>
            </a:r>
            <a:r>
              <a:rPr lang="en-US" sz="1600" dirty="0">
                <a:solidFill>
                  <a:schemeClr val="tx2"/>
                </a:solidFill>
              </a:rPr>
              <a:t>))</a:t>
            </a:r>
          </a:p>
          <a:p>
            <a:pPr algn="just">
              <a:spcBef>
                <a:spcPct val="20000"/>
              </a:spcBef>
            </a:pPr>
            <a:r>
              <a:rPr lang="bg-BG" sz="1600" dirty="0">
                <a:solidFill>
                  <a:schemeClr val="tx2"/>
                </a:solidFill>
              </a:rPr>
              <a:t>        - </a:t>
            </a:r>
            <a:r>
              <a:rPr lang="bg-BG" sz="1600" b="1" dirty="0">
                <a:solidFill>
                  <a:schemeClr val="tx2"/>
                </a:solidFill>
              </a:rPr>
              <a:t>б</a:t>
            </a:r>
            <a:r>
              <a:rPr lang="en-US" sz="1600" b="1" dirty="0" err="1" smtClean="0">
                <a:solidFill>
                  <a:schemeClr val="tx2"/>
                </a:solidFill>
              </a:rPr>
              <a:t>ез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</a:rPr>
              <a:t>разделяне</a:t>
            </a:r>
            <a:r>
              <a:rPr lang="bg-BG" sz="1600" b="1" dirty="0" smtClean="0">
                <a:solidFill>
                  <a:schemeClr val="tx2"/>
                </a:solidFill>
              </a:rPr>
              <a:t> на пратката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bg-BG" sz="1600" dirty="0" smtClean="0">
                <a:solidFill>
                  <a:schemeClr val="tx2"/>
                </a:solidFill>
              </a:rPr>
              <a:t>чл.</a:t>
            </a:r>
            <a:r>
              <a:rPr lang="en-US" sz="1600" dirty="0" smtClean="0">
                <a:solidFill>
                  <a:schemeClr val="tx2"/>
                </a:solidFill>
              </a:rPr>
              <a:t>23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 algn="just">
              <a:spcBef>
                <a:spcPct val="20000"/>
              </a:spcBef>
            </a:pPr>
            <a:r>
              <a:rPr lang="bg-BG" sz="1600" dirty="0">
                <a:solidFill>
                  <a:schemeClr val="tx2"/>
                </a:solidFill>
              </a:rPr>
              <a:t>        </a:t>
            </a:r>
            <a:r>
              <a:rPr lang="bg-BG" sz="1600" dirty="0" smtClean="0">
                <a:solidFill>
                  <a:schemeClr val="tx2"/>
                </a:solidFill>
              </a:rPr>
              <a:t>- </a:t>
            </a:r>
            <a:r>
              <a:rPr lang="bg-BG" sz="1600" b="1" dirty="0" smtClean="0">
                <a:solidFill>
                  <a:schemeClr val="tx2"/>
                </a:solidFill>
              </a:rPr>
              <a:t>възможна е </a:t>
            </a:r>
            <a:r>
              <a:rPr lang="en-US" sz="1600" b="1" dirty="0" err="1" smtClean="0">
                <a:solidFill>
                  <a:schemeClr val="tx2"/>
                </a:solidFill>
              </a:rPr>
              <a:t>промяна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bg-BG" sz="1600" b="1" dirty="0" smtClean="0">
                <a:solidFill>
                  <a:schemeClr val="tx2"/>
                </a:solidFill>
              </a:rPr>
              <a:t>на мястото на получаване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bg-BG" sz="1600" dirty="0" smtClean="0">
                <a:solidFill>
                  <a:schemeClr val="tx2"/>
                </a:solidFill>
              </a:rPr>
              <a:t>чл.</a:t>
            </a:r>
            <a:r>
              <a:rPr lang="en-US" sz="1600" dirty="0" smtClean="0">
                <a:solidFill>
                  <a:schemeClr val="tx2"/>
                </a:solidFill>
              </a:rPr>
              <a:t>36(5</a:t>
            </a:r>
            <a:r>
              <a:rPr lang="en-US" sz="1600" dirty="0">
                <a:solidFill>
                  <a:schemeClr val="tx2"/>
                </a:solidFill>
              </a:rPr>
              <a:t>))</a:t>
            </a:r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обратно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към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м</a:t>
            </a:r>
            <a:r>
              <a:rPr lang="bg-BG" sz="1600" dirty="0" err="1" smtClean="0">
                <a:solidFill>
                  <a:schemeClr val="tx2"/>
                </a:solidFill>
              </a:rPr>
              <a:t>ястото</a:t>
            </a:r>
            <a:r>
              <a:rPr lang="bg-BG" sz="1600" dirty="0" smtClean="0">
                <a:solidFill>
                  <a:schemeClr val="tx2"/>
                </a:solidFill>
              </a:rPr>
              <a:t> на изпращане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или</a:t>
            </a:r>
            <a:r>
              <a:rPr lang="bg-BG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</a:rPr>
              <a:t>до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друго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място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на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същия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получател</a:t>
            </a:r>
            <a:r>
              <a:rPr lang="en-US" sz="1600" dirty="0">
                <a:solidFill>
                  <a:schemeClr val="tx2"/>
                </a:solidFill>
              </a:rPr>
              <a:t> в </a:t>
            </a:r>
            <a:r>
              <a:rPr lang="en-US" sz="1600" dirty="0" err="1">
                <a:solidFill>
                  <a:schemeClr val="tx2"/>
                </a:solidFill>
              </a:rPr>
              <a:t>същата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държава-членка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на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получаване.</a:t>
            </a:r>
            <a:endParaRPr lang="bg-BG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886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11760" y="1484784"/>
            <a:ext cx="6408712" cy="4968552"/>
          </a:xfrm>
        </p:spPr>
        <p:txBody>
          <a:bodyPr anchor="ctr">
            <a:noAutofit/>
          </a:bodyPr>
          <a:lstStyle/>
          <a:p>
            <a:pPr algn="just">
              <a:spcBef>
                <a:spcPts val="0"/>
              </a:spcBef>
            </a:pPr>
            <a:r>
              <a:rPr lang="bg-BG" sz="1800" dirty="0" smtClean="0">
                <a:solidFill>
                  <a:schemeClr val="tx2"/>
                </a:solidFill>
              </a:rPr>
              <a:t>Разработването на новата </a:t>
            </a:r>
            <a:r>
              <a:rPr lang="ru-RU" sz="1800" b="1" dirty="0">
                <a:solidFill>
                  <a:schemeClr val="tx2"/>
                </a:solidFill>
              </a:rPr>
              <a:t>Система за движение и </a:t>
            </a:r>
            <a:r>
              <a:rPr lang="ru-RU" sz="1800" b="1" dirty="0" err="1">
                <a:solidFill>
                  <a:schemeClr val="tx2"/>
                </a:solidFill>
              </a:rPr>
              <a:t>контрол</a:t>
            </a:r>
            <a:r>
              <a:rPr lang="ru-RU" sz="1800" b="1" dirty="0">
                <a:solidFill>
                  <a:schemeClr val="tx2"/>
                </a:solidFill>
              </a:rPr>
              <a:t> на </a:t>
            </a:r>
            <a:r>
              <a:rPr lang="ru-RU" sz="1800" b="1" dirty="0" err="1">
                <a:solidFill>
                  <a:schemeClr val="tx2"/>
                </a:solidFill>
              </a:rPr>
              <a:t>акцизни</a:t>
            </a:r>
            <a:r>
              <a:rPr lang="ru-RU" sz="1800" b="1" dirty="0">
                <a:solidFill>
                  <a:schemeClr val="tx2"/>
                </a:solidFill>
              </a:rPr>
              <a:t> стоки</a:t>
            </a:r>
            <a:r>
              <a:rPr lang="bg-BG" sz="1800" b="1" dirty="0" smtClean="0">
                <a:solidFill>
                  <a:schemeClr val="tx2"/>
                </a:solidFill>
              </a:rPr>
              <a:t> (</a:t>
            </a:r>
            <a:r>
              <a:rPr lang="en-US" sz="1800" b="1" dirty="0" smtClean="0">
                <a:solidFill>
                  <a:schemeClr val="tx2"/>
                </a:solidFill>
              </a:rPr>
              <a:t>EMCS</a:t>
            </a:r>
            <a:r>
              <a:rPr lang="bg-BG" sz="1800" b="1" dirty="0" smtClean="0">
                <a:solidFill>
                  <a:schemeClr val="tx2"/>
                </a:solidFill>
              </a:rPr>
              <a:t>)</a:t>
            </a:r>
            <a:r>
              <a:rPr lang="bg-BG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ще осигури </a:t>
            </a:r>
            <a:r>
              <a:rPr lang="bg-BG" sz="1800" b="1" dirty="0">
                <a:solidFill>
                  <a:schemeClr val="tx2"/>
                </a:solidFill>
              </a:rPr>
              <a:t>к</a:t>
            </a:r>
            <a:r>
              <a:rPr lang="bg-BG" sz="1800" b="1" dirty="0" smtClean="0">
                <a:solidFill>
                  <a:schemeClr val="tx2"/>
                </a:solidFill>
              </a:rPr>
              <a:t>омпютъризиране </a:t>
            </a:r>
            <a:r>
              <a:rPr lang="bg-BG" sz="1800" b="1" dirty="0">
                <a:solidFill>
                  <a:schemeClr val="tx2"/>
                </a:solidFill>
              </a:rPr>
              <a:t>на опростен електронен административен </a:t>
            </a:r>
            <a:r>
              <a:rPr lang="bg-BG" sz="1800" b="1" dirty="0" smtClean="0">
                <a:solidFill>
                  <a:schemeClr val="tx2"/>
                </a:solidFill>
              </a:rPr>
              <a:t>документ </a:t>
            </a:r>
            <a:r>
              <a:rPr lang="en-US" sz="1800" b="1" dirty="0" smtClean="0">
                <a:solidFill>
                  <a:schemeClr val="tx2"/>
                </a:solidFill>
              </a:rPr>
              <a:t>(</a:t>
            </a:r>
            <a:r>
              <a:rPr lang="bg-BG" sz="1800" b="1" dirty="0" smtClean="0">
                <a:solidFill>
                  <a:schemeClr val="tx2"/>
                </a:solidFill>
              </a:rPr>
              <a:t>е-ОАД/</a:t>
            </a:r>
            <a:r>
              <a:rPr lang="en-US" sz="1800" b="1" dirty="0" smtClean="0">
                <a:solidFill>
                  <a:schemeClr val="tx2"/>
                </a:solidFill>
              </a:rPr>
              <a:t>e-SAD</a:t>
            </a:r>
            <a:r>
              <a:rPr lang="en-US" sz="1800" b="1" dirty="0">
                <a:solidFill>
                  <a:schemeClr val="tx2"/>
                </a:solidFill>
              </a:rPr>
              <a:t>)</a:t>
            </a:r>
            <a:r>
              <a:rPr lang="bg-BG" sz="1800" dirty="0" smtClean="0">
                <a:solidFill>
                  <a:schemeClr val="tx2"/>
                </a:solidFill>
              </a:rPr>
              <a:t>, както </a:t>
            </a:r>
            <a:r>
              <a:rPr lang="bg-BG" sz="1800" dirty="0">
                <a:solidFill>
                  <a:schemeClr val="tx2"/>
                </a:solidFill>
              </a:rPr>
              <a:t>и необходимите адаптации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в съответствие </a:t>
            </a:r>
            <a:r>
              <a:rPr lang="bg-BG" sz="1800" dirty="0" smtClean="0">
                <a:solidFill>
                  <a:schemeClr val="tx2"/>
                </a:solidFill>
              </a:rPr>
              <a:t>с </a:t>
            </a:r>
            <a:r>
              <a:rPr lang="bg-BG" sz="1800" b="1" dirty="0" smtClean="0">
                <a:solidFill>
                  <a:schemeClr val="tx2"/>
                </a:solidFill>
              </a:rPr>
              <a:t>Директива </a:t>
            </a:r>
            <a:r>
              <a:rPr lang="bg-BG" sz="1800" b="1" dirty="0">
                <a:solidFill>
                  <a:schemeClr val="tx2"/>
                </a:solidFill>
              </a:rPr>
              <a:t>ЕС </a:t>
            </a:r>
            <a:r>
              <a:rPr lang="bg-BG" sz="1800" b="1" dirty="0" smtClean="0">
                <a:solidFill>
                  <a:schemeClr val="tx2"/>
                </a:solidFill>
              </a:rPr>
              <a:t>2020/262</a:t>
            </a:r>
            <a:r>
              <a:rPr lang="bg-BG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на </a:t>
            </a:r>
            <a:r>
              <a:rPr lang="bg-BG" sz="1800" dirty="0" smtClean="0">
                <a:solidFill>
                  <a:schemeClr val="tx2"/>
                </a:solidFill>
              </a:rPr>
              <a:t>СЪВЕТА.</a:t>
            </a:r>
          </a:p>
          <a:p>
            <a:pPr algn="just">
              <a:spcBef>
                <a:spcPts val="0"/>
              </a:spcBef>
            </a:pPr>
            <a:r>
              <a:rPr lang="bg-BG" sz="1800" dirty="0" smtClean="0"/>
              <a:t> </a:t>
            </a:r>
            <a:endParaRPr lang="bg-BG" sz="1800" dirty="0" smtClean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dirty="0" smtClean="0">
                <a:solidFill>
                  <a:schemeClr val="tx2"/>
                </a:solidFill>
              </a:rPr>
              <a:t>С приемането на Директивата </a:t>
            </a:r>
            <a:r>
              <a:rPr lang="en-US" sz="1800" dirty="0" err="1" smtClean="0">
                <a:solidFill>
                  <a:schemeClr val="tx2"/>
                </a:solidFill>
              </a:rPr>
              <a:t>за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определяне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общия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режим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облагане</a:t>
            </a:r>
            <a:r>
              <a:rPr lang="en-US" sz="1800" dirty="0">
                <a:solidFill>
                  <a:schemeClr val="tx2"/>
                </a:solidFill>
              </a:rPr>
              <a:t> с </a:t>
            </a:r>
            <a:r>
              <a:rPr lang="en-US" sz="1800" dirty="0" err="1" smtClean="0">
                <a:solidFill>
                  <a:schemeClr val="tx2"/>
                </a:solidFill>
              </a:rPr>
              <a:t>акциз</a:t>
            </a:r>
            <a:r>
              <a:rPr lang="bg-BG" sz="1800" dirty="0" smtClean="0">
                <a:solidFill>
                  <a:schemeClr val="tx2"/>
                </a:solidFill>
              </a:rPr>
              <a:t> се позволи </a:t>
            </a:r>
            <a:r>
              <a:rPr lang="bg-BG" sz="1800" dirty="0">
                <a:solidFill>
                  <a:schemeClr val="tx2"/>
                </a:solidFill>
              </a:rPr>
              <a:t>както на икономическите оператори да използват улесненията, предвидени в законодателството, така и на митническата администрация да контролира процесите</a:t>
            </a:r>
            <a:r>
              <a:rPr lang="bg-BG" sz="1800" dirty="0" smtClean="0">
                <a:solidFill>
                  <a:schemeClr val="tx2"/>
                </a:solidFill>
              </a:rPr>
              <a:t>. </a:t>
            </a:r>
          </a:p>
          <a:p>
            <a:pPr algn="just">
              <a:spcBef>
                <a:spcPts val="0"/>
              </a:spcBef>
            </a:pPr>
            <a:endParaRPr lang="bg-BG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dirty="0" smtClean="0">
                <a:solidFill>
                  <a:schemeClr val="tx2"/>
                </a:solidFill>
              </a:rPr>
              <a:t>Въвеждат се нови видове регистрации на икономически оператори, които </a:t>
            </a:r>
            <a:r>
              <a:rPr lang="bg-BG" sz="1800" dirty="0">
                <a:solidFill>
                  <a:schemeClr val="tx2"/>
                </a:solidFill>
              </a:rPr>
              <a:t>единствено придвижват акцизни стоки с е-ОАД в обхвата на новия </a:t>
            </a:r>
            <a:r>
              <a:rPr lang="bg-BG" sz="1800" dirty="0" smtClean="0">
                <a:solidFill>
                  <a:schemeClr val="tx2"/>
                </a:solidFill>
              </a:rPr>
              <a:t>режим:</a:t>
            </a:r>
            <a:endParaRPr lang="en-US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dirty="0" smtClean="0">
                <a:solidFill>
                  <a:schemeClr val="tx2"/>
                </a:solidFill>
              </a:rPr>
              <a:t> – </a:t>
            </a:r>
            <a:r>
              <a:rPr lang="bg-BG" sz="1800" b="1" dirty="0" smtClean="0">
                <a:solidFill>
                  <a:schemeClr val="tx2"/>
                </a:solidFill>
              </a:rPr>
              <a:t>сертифициран изпращач/получател</a:t>
            </a:r>
            <a:r>
              <a:rPr lang="bg-BG" sz="1800" dirty="0" smtClean="0">
                <a:solidFill>
                  <a:schemeClr val="tx2"/>
                </a:solidFill>
              </a:rPr>
              <a:t> </a:t>
            </a:r>
          </a:p>
          <a:p>
            <a:pPr algn="just">
              <a:spcBef>
                <a:spcPts val="0"/>
              </a:spcBef>
            </a:pP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smtClean="0">
                <a:solidFill>
                  <a:schemeClr val="tx2"/>
                </a:solidFill>
              </a:rPr>
              <a:t>–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b="1" dirty="0" smtClean="0">
                <a:solidFill>
                  <a:schemeClr val="tx2"/>
                </a:solidFill>
              </a:rPr>
              <a:t>временно сертифициран изпращач/получател</a:t>
            </a:r>
            <a:r>
              <a:rPr lang="bg-BG" sz="1800" dirty="0" smtClean="0">
                <a:solidFill>
                  <a:schemeClr val="tx2"/>
                </a:solidFill>
              </a:rPr>
              <a:t> </a:t>
            </a: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</a:t>
            </a:r>
            <a:r>
              <a:rPr lang="en-US" sz="1800" b="1" dirty="0" smtClean="0">
                <a:solidFill>
                  <a:schemeClr val="tx2"/>
                </a:solidFill>
              </a:rPr>
              <a:t>4</a:t>
            </a:r>
            <a:r>
              <a:rPr lang="bg-BG" sz="1800" b="1" dirty="0" smtClean="0">
                <a:solidFill>
                  <a:schemeClr val="tx2"/>
                </a:solidFill>
              </a:rPr>
              <a:t> - цел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8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300192" y="772063"/>
            <a:ext cx="1656184" cy="434479"/>
          </a:xfrm>
        </p:spPr>
        <p:txBody>
          <a:bodyPr>
            <a:noAutofit/>
          </a:bodyPr>
          <a:lstStyle/>
          <a:p>
            <a:pPr algn="r"/>
            <a:r>
              <a:rPr lang="bg-BG" sz="2400" b="1" dirty="0" smtClean="0">
                <a:solidFill>
                  <a:schemeClr val="tx2"/>
                </a:solidFill>
              </a:rPr>
              <a:t>Д</a:t>
            </a:r>
            <a:r>
              <a:rPr lang="en-US" sz="2400" b="1" dirty="0" smtClean="0">
                <a:solidFill>
                  <a:schemeClr val="tx2"/>
                </a:solidFill>
              </a:rPr>
              <a:t>4</a:t>
            </a:r>
            <a:r>
              <a:rPr lang="bg-BG" sz="2400" b="1" dirty="0" smtClean="0">
                <a:solidFill>
                  <a:schemeClr val="tx2"/>
                </a:solidFill>
              </a:rPr>
              <a:t> - обхват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195736" y="1196752"/>
            <a:ext cx="6552728" cy="5256584"/>
          </a:xfrm>
        </p:spPr>
        <p:txBody>
          <a:bodyPr>
            <a:normAutofit fontScale="25000" lnSpcReduction="20000"/>
          </a:bodyPr>
          <a:lstStyle/>
          <a:p>
            <a:pPr algn="just"/>
            <a:endParaRPr lang="bg-BG" sz="1900" dirty="0" smtClean="0">
              <a:solidFill>
                <a:schemeClr val="tx1"/>
              </a:solidFill>
            </a:endParaRPr>
          </a:p>
          <a:p>
            <a:pPr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bg-BG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Разработването на новата Система за движение и контрол на акцизни стоки (</a:t>
            </a:r>
            <a:r>
              <a:rPr lang="en-US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EMCS</a:t>
            </a:r>
            <a:r>
              <a:rPr lang="bg-BG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включва изпълнението </a:t>
            </a:r>
            <a:r>
              <a:rPr lang="bg-BG" sz="7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</a:t>
            </a: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разработване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 внедряване на промени в </a:t>
            </a: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модули</a:t>
            </a:r>
            <a:r>
              <a:rPr lang="bg-BG" sz="7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  <a:endParaRPr lang="en-US" sz="7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 algn="just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EMCS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 цел привеждане в съответствие с планираните промени в Европейските спецификации в областта на акцизните информационни системи за внедряване на EMCS </a:t>
            </a:r>
            <a:r>
              <a:rPr lang="bg-BG" sz="7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Phase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4 и SEED за EMCS </a:t>
            </a:r>
            <a:r>
              <a:rPr lang="bg-BG" sz="7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Phase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4;</a:t>
            </a:r>
            <a:endParaRPr lang="en-US" sz="7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 algn="just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</a:t>
            </a:r>
            <a:r>
              <a:rPr lang="en-US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SEED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съответствие с планираните промени в Европейските спецификации в областта на акцизните информационни системи за внедряване на </a:t>
            </a:r>
            <a:r>
              <a:rPr lang="en-US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SEED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 EMCS </a:t>
            </a:r>
            <a:r>
              <a:rPr lang="bg-BG" sz="7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Phase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4;</a:t>
            </a:r>
            <a:endParaRPr lang="en-US" sz="7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 algn="just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tabLst>
                <a:tab pos="800100" algn="l"/>
              </a:tabLst>
            </a:pP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СУА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Регистрации от БАЦИС, свързани с въвеждането на нови видове регистрации за икономически оператори, които ще използват новите функционалности на </a:t>
            </a:r>
            <a:r>
              <a:rPr lang="bg-BG" sz="7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Phase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4 на </a:t>
            </a:r>
            <a:r>
              <a:rPr lang="en-US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EMCS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и </a:t>
            </a:r>
            <a:r>
              <a:rPr lang="en-US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SEED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  <a:endParaRPr lang="en-US" sz="7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tabLst>
                <a:tab pos="800100" algn="l"/>
              </a:tabLst>
            </a:pPr>
            <a:endParaRPr lang="bg-BG" sz="72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tabLst>
                <a:tab pos="800100" algn="l"/>
              </a:tabLst>
            </a:pPr>
            <a:r>
              <a:rPr lang="bg-BG" sz="7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Фиксирана </a:t>
            </a:r>
            <a:r>
              <a:rPr lang="bg-BG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дата за внедряване – 13.02.2023 г.</a:t>
            </a:r>
            <a:endParaRPr lang="en-US" sz="7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bg-BG" sz="7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Срок </a:t>
            </a:r>
            <a:r>
              <a:rPr lang="bg-BG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 изпълнение на проекта – 13.05.2023 г.</a:t>
            </a:r>
            <a:endParaRPr lang="en-US" sz="7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just"/>
            <a:endParaRPr lang="en-US" sz="1900" dirty="0">
              <a:solidFill>
                <a:schemeClr val="tx1"/>
              </a:solidFill>
            </a:endParaRPr>
          </a:p>
          <a:p>
            <a:pPr algn="l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27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412776"/>
            <a:ext cx="6192688" cy="511256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1800" b="1" dirty="0" err="1" smtClean="0">
                <a:solidFill>
                  <a:schemeClr val="tx2"/>
                </a:solidFill>
              </a:rPr>
              <a:t>Основна</a:t>
            </a:r>
            <a:r>
              <a:rPr lang="ru-RU" sz="1800" b="1" dirty="0" smtClean="0">
                <a:solidFill>
                  <a:schemeClr val="tx2"/>
                </a:solidFill>
              </a:rPr>
              <a:t> </a:t>
            </a:r>
            <a:r>
              <a:rPr lang="ru-RU" sz="1800" b="1" dirty="0" err="1">
                <a:solidFill>
                  <a:schemeClr val="tx2"/>
                </a:solidFill>
              </a:rPr>
              <a:t>дейност</a:t>
            </a:r>
            <a:r>
              <a:rPr lang="ru-RU" sz="1800" b="1" dirty="0">
                <a:solidFill>
                  <a:schemeClr val="tx2"/>
                </a:solidFill>
              </a:rPr>
              <a:t> 1: </a:t>
            </a:r>
            <a:r>
              <a:rPr lang="ru-RU" sz="1800" dirty="0" smtClean="0">
                <a:solidFill>
                  <a:schemeClr val="tx2"/>
                </a:solidFill>
              </a:rPr>
              <a:t>“</a:t>
            </a:r>
            <a:r>
              <a:rPr lang="ru-RU" sz="1800" dirty="0">
                <a:solidFill>
                  <a:schemeClr val="tx2"/>
                </a:solidFill>
              </a:rPr>
              <a:t>Развитие на  </a:t>
            </a:r>
            <a:r>
              <a:rPr lang="ru-RU" sz="18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800" dirty="0">
                <a:solidFill>
                  <a:schemeClr val="tx2"/>
                </a:solidFill>
              </a:rPr>
              <a:t>  архитектура на </a:t>
            </a:r>
            <a:r>
              <a:rPr lang="ru-RU" sz="1800" dirty="0" err="1">
                <a:solidFill>
                  <a:schemeClr val="tx2"/>
                </a:solidFill>
              </a:rPr>
              <a:t>Агенция</a:t>
            </a:r>
            <a:r>
              <a:rPr lang="ru-RU" sz="1800" dirty="0">
                <a:solidFill>
                  <a:schemeClr val="tx2"/>
                </a:solidFill>
              </a:rPr>
              <a:t>  „</a:t>
            </a:r>
            <a:r>
              <a:rPr lang="ru-RU" sz="1800" dirty="0" err="1">
                <a:solidFill>
                  <a:schemeClr val="tx2"/>
                </a:solidFill>
              </a:rPr>
              <a:t>Митници</a:t>
            </a:r>
            <a:r>
              <a:rPr lang="ru-RU" sz="1800" dirty="0">
                <a:solidFill>
                  <a:schemeClr val="tx2"/>
                </a:solidFill>
              </a:rPr>
              <a:t>“  по отношение на Система за движение и </a:t>
            </a:r>
            <a:r>
              <a:rPr lang="ru-RU" sz="1800" dirty="0" err="1">
                <a:solidFill>
                  <a:schemeClr val="tx2"/>
                </a:solidFill>
              </a:rPr>
              <a:t>контрол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акцизни</a:t>
            </a:r>
            <a:r>
              <a:rPr lang="ru-RU" sz="1800" dirty="0">
                <a:solidFill>
                  <a:schemeClr val="tx2"/>
                </a:solidFill>
              </a:rPr>
              <a:t> стоки (EMCS) </a:t>
            </a:r>
            <a:r>
              <a:rPr lang="ru-RU" sz="1800" dirty="0" err="1">
                <a:solidFill>
                  <a:schemeClr val="tx2"/>
                </a:solidFill>
              </a:rPr>
              <a:t>Phase</a:t>
            </a:r>
            <a:r>
              <a:rPr lang="ru-RU" sz="1800" dirty="0">
                <a:solidFill>
                  <a:schemeClr val="tx2"/>
                </a:solidFill>
              </a:rPr>
              <a:t> 4 и Система за обмен на </a:t>
            </a:r>
            <a:r>
              <a:rPr lang="ru-RU" sz="1800" dirty="0" err="1">
                <a:solidFill>
                  <a:schemeClr val="tx2"/>
                </a:solidFill>
              </a:rPr>
              <a:t>акцизни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данни</a:t>
            </a:r>
            <a:r>
              <a:rPr lang="ru-RU" sz="1800" dirty="0">
                <a:solidFill>
                  <a:schemeClr val="tx2"/>
                </a:solidFill>
              </a:rPr>
              <a:t> (SEED) </a:t>
            </a:r>
            <a:r>
              <a:rPr lang="ru-RU" sz="1800" dirty="0" err="1">
                <a:solidFill>
                  <a:schemeClr val="tx2"/>
                </a:solidFill>
              </a:rPr>
              <a:t>върху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Cloud</a:t>
            </a:r>
            <a:r>
              <a:rPr lang="ru-RU" sz="1800" dirty="0">
                <a:solidFill>
                  <a:schemeClr val="tx2"/>
                </a:solidFill>
              </a:rPr>
              <a:t> архитектура</a:t>
            </a:r>
            <a:r>
              <a:rPr lang="ru-RU" sz="1800" dirty="0" smtClean="0">
                <a:solidFill>
                  <a:schemeClr val="tx2"/>
                </a:solidFill>
              </a:rPr>
              <a:t>“</a:t>
            </a:r>
          </a:p>
          <a:p>
            <a:pPr algn="just">
              <a:spcBef>
                <a:spcPts val="0"/>
              </a:spcBef>
            </a:pPr>
            <a:endParaRPr lang="ru-RU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ru-RU" sz="1800" b="1" dirty="0" err="1" smtClean="0">
                <a:solidFill>
                  <a:schemeClr val="tx2"/>
                </a:solidFill>
              </a:rPr>
              <a:t>Основна</a:t>
            </a:r>
            <a:r>
              <a:rPr lang="ru-RU" sz="1800" b="1" dirty="0" smtClean="0">
                <a:solidFill>
                  <a:schemeClr val="tx2"/>
                </a:solidFill>
              </a:rPr>
              <a:t> </a:t>
            </a:r>
            <a:r>
              <a:rPr lang="ru-RU" sz="1800" b="1" dirty="0" err="1">
                <a:solidFill>
                  <a:schemeClr val="tx2"/>
                </a:solidFill>
              </a:rPr>
              <a:t>дейност</a:t>
            </a:r>
            <a:r>
              <a:rPr lang="ru-RU" sz="1800" b="1" dirty="0">
                <a:solidFill>
                  <a:schemeClr val="tx2"/>
                </a:solidFill>
              </a:rPr>
              <a:t> 2: </a:t>
            </a:r>
            <a:r>
              <a:rPr lang="ru-RU" sz="1800" dirty="0">
                <a:solidFill>
                  <a:schemeClr val="tx2"/>
                </a:solidFill>
              </a:rPr>
              <a:t>„</a:t>
            </a:r>
            <a:r>
              <a:rPr lang="ru-RU" sz="1800" dirty="0" err="1">
                <a:solidFill>
                  <a:schemeClr val="tx2"/>
                </a:solidFill>
              </a:rPr>
              <a:t>Въвеждане</a:t>
            </a:r>
            <a:r>
              <a:rPr lang="ru-RU" sz="1800" dirty="0">
                <a:solidFill>
                  <a:schemeClr val="tx2"/>
                </a:solidFill>
              </a:rPr>
              <a:t> на  </a:t>
            </a:r>
            <a:r>
              <a:rPr lang="ru-RU" sz="18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800" dirty="0">
                <a:solidFill>
                  <a:schemeClr val="tx2"/>
                </a:solidFill>
              </a:rPr>
              <a:t>  архитектура на </a:t>
            </a:r>
            <a:r>
              <a:rPr lang="ru-RU" sz="1800" dirty="0" err="1">
                <a:solidFill>
                  <a:schemeClr val="tx2"/>
                </a:solidFill>
              </a:rPr>
              <a:t>Агенция</a:t>
            </a:r>
            <a:r>
              <a:rPr lang="ru-RU" sz="1800" dirty="0">
                <a:solidFill>
                  <a:schemeClr val="tx2"/>
                </a:solidFill>
              </a:rPr>
              <a:t>  „</a:t>
            </a:r>
            <a:r>
              <a:rPr lang="ru-RU" sz="1800" dirty="0" err="1">
                <a:solidFill>
                  <a:schemeClr val="tx2"/>
                </a:solidFill>
              </a:rPr>
              <a:t>Митници</a:t>
            </a:r>
            <a:r>
              <a:rPr lang="ru-RU" sz="1800" dirty="0">
                <a:solidFill>
                  <a:schemeClr val="tx2"/>
                </a:solidFill>
              </a:rPr>
              <a:t>“  по отношение на Система за движение и </a:t>
            </a:r>
            <a:r>
              <a:rPr lang="ru-RU" sz="1800" dirty="0" err="1">
                <a:solidFill>
                  <a:schemeClr val="tx2"/>
                </a:solidFill>
              </a:rPr>
              <a:t>контрол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акцизни</a:t>
            </a:r>
            <a:r>
              <a:rPr lang="ru-RU" sz="1800" dirty="0">
                <a:solidFill>
                  <a:schemeClr val="tx2"/>
                </a:solidFill>
              </a:rPr>
              <a:t> стоки (EMCS) </a:t>
            </a:r>
            <a:r>
              <a:rPr lang="ru-RU" sz="1800" dirty="0" err="1">
                <a:solidFill>
                  <a:schemeClr val="tx2"/>
                </a:solidFill>
              </a:rPr>
              <a:t>Phase</a:t>
            </a:r>
            <a:r>
              <a:rPr lang="ru-RU" sz="1800" dirty="0">
                <a:solidFill>
                  <a:schemeClr val="tx2"/>
                </a:solidFill>
              </a:rPr>
              <a:t> 4 и Система за обмен на </a:t>
            </a:r>
            <a:r>
              <a:rPr lang="ru-RU" sz="1800" dirty="0" err="1">
                <a:solidFill>
                  <a:schemeClr val="tx2"/>
                </a:solidFill>
              </a:rPr>
              <a:t>акцизни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данни</a:t>
            </a:r>
            <a:r>
              <a:rPr lang="ru-RU" sz="1800" dirty="0">
                <a:solidFill>
                  <a:schemeClr val="tx2"/>
                </a:solidFill>
              </a:rPr>
              <a:t> (SEED) </a:t>
            </a:r>
            <a:r>
              <a:rPr lang="ru-RU" sz="1800" dirty="0" err="1">
                <a:solidFill>
                  <a:schemeClr val="tx2"/>
                </a:solidFill>
              </a:rPr>
              <a:t>върху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Cloud</a:t>
            </a:r>
            <a:r>
              <a:rPr lang="ru-RU" sz="1800" dirty="0">
                <a:solidFill>
                  <a:schemeClr val="tx2"/>
                </a:solidFill>
              </a:rPr>
              <a:t> архитектура“</a:t>
            </a:r>
          </a:p>
          <a:p>
            <a:pPr marL="0" lvl="2" algn="just"/>
            <a:endParaRPr lang="ru-RU" sz="1800" dirty="0">
              <a:solidFill>
                <a:schemeClr val="tx2"/>
              </a:solidFill>
            </a:endParaRPr>
          </a:p>
          <a:p>
            <a:pPr marL="0" lvl="2" algn="just"/>
            <a:r>
              <a:rPr lang="bg-BG" sz="1800" dirty="0">
                <a:solidFill>
                  <a:schemeClr val="tx2"/>
                </a:solidFill>
              </a:rPr>
              <a:t>Тази дейност се реализира в съответствие с методологията за управление на разработка на софтуер RUP.</a:t>
            </a:r>
          </a:p>
          <a:p>
            <a:pPr marL="0" lvl="2" algn="just"/>
            <a:endParaRPr lang="ru-RU" sz="1800" dirty="0">
              <a:solidFill>
                <a:schemeClr val="tx2"/>
              </a:solidFill>
            </a:endParaRPr>
          </a:p>
          <a:p>
            <a:pPr marL="0" lvl="2" algn="just"/>
            <a:r>
              <a:rPr lang="bg-BG" sz="1800" b="1" dirty="0">
                <a:solidFill>
                  <a:schemeClr val="tx2"/>
                </a:solidFill>
              </a:rPr>
              <a:t>Основна дейност 3: </a:t>
            </a:r>
            <a:r>
              <a:rPr lang="bg-BG" sz="1800" dirty="0">
                <a:solidFill>
                  <a:schemeClr val="tx2"/>
                </a:solidFill>
              </a:rPr>
              <a:t>Обучение на 30 служители на АМ (24 потребители и 6 администратори).</a:t>
            </a:r>
            <a:endParaRPr lang="en-US" sz="1800" dirty="0">
              <a:solidFill>
                <a:schemeClr val="tx2"/>
              </a:solidFill>
            </a:endParaRPr>
          </a:p>
          <a:p>
            <a:pPr marL="0" lvl="2" algn="just"/>
            <a:endParaRPr lang="bg-BG" sz="16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580112" y="692696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Д4 – фази и дейности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5796136" y="692697"/>
            <a:ext cx="2376264" cy="432048"/>
          </a:xfrm>
        </p:spPr>
        <p:txBody>
          <a:bodyPr>
            <a:noAutofit/>
          </a:bodyPr>
          <a:lstStyle/>
          <a:p>
            <a:r>
              <a:rPr lang="bg-BG" sz="1800" b="1" dirty="0" smtClean="0">
                <a:solidFill>
                  <a:schemeClr val="tx2"/>
                </a:solidFill>
              </a:rPr>
              <a:t>Д</a:t>
            </a:r>
            <a:r>
              <a:rPr lang="en-US" sz="1800" b="1" dirty="0" smtClean="0">
                <a:solidFill>
                  <a:schemeClr val="tx2"/>
                </a:solidFill>
              </a:rPr>
              <a:t>4</a:t>
            </a:r>
            <a:r>
              <a:rPr lang="bg-BG" sz="1800" b="1" dirty="0" smtClean="0">
                <a:solidFill>
                  <a:schemeClr val="tx2"/>
                </a:solidFill>
              </a:rPr>
              <a:t> – фази и дейности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196752"/>
            <a:ext cx="6192688" cy="5256584"/>
          </a:xfrm>
        </p:spPr>
        <p:txBody>
          <a:bodyPr>
            <a:normAutofit fontScale="92500"/>
          </a:bodyPr>
          <a:lstStyle/>
          <a:p>
            <a:pPr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bg-BG" sz="1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Текущ етап на изпълнение на Проекта: </a:t>
            </a:r>
            <a:r>
              <a:rPr lang="bg-BG" sz="1600" dirty="0">
                <a:solidFill>
                  <a:schemeClr val="tx2"/>
                </a:solidFill>
              </a:rPr>
              <a:t>в съответствие с методологията за управление на разработка на софтуер </a:t>
            </a:r>
            <a:r>
              <a:rPr lang="bg-BG" sz="1600" dirty="0" smtClean="0">
                <a:solidFill>
                  <a:schemeClr val="tx2"/>
                </a:solidFill>
              </a:rPr>
              <a:t>RUP </a:t>
            </a:r>
            <a:r>
              <a:rPr lang="bg-BG" sz="17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фаза Предаване Т1</a:t>
            </a:r>
          </a:p>
          <a:p>
            <a:pPr marL="285750" indent="-285750"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Char char="-"/>
            </a:pPr>
            <a:r>
              <a:rPr lang="bg-BG" sz="17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Системата е инсталирана на тестова среда</a:t>
            </a:r>
          </a:p>
          <a:p>
            <a:pPr marL="285750" indent="-285750"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Char char="-"/>
            </a:pPr>
            <a:r>
              <a:rPr lang="bg-BG" sz="17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17.10.2022 г. на електронния портал на АМ са публикувани спецификациите за икономическите оператори </a:t>
            </a:r>
            <a:endParaRPr lang="bg-BG" sz="17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285750" indent="-285750"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Char char="-"/>
            </a:pPr>
            <a:r>
              <a:rPr lang="bg-BG" sz="17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Провеждат се национални тестове</a:t>
            </a:r>
          </a:p>
          <a:p>
            <a:pPr marL="285750" indent="-285750"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Char char="-"/>
            </a:pPr>
            <a:r>
              <a:rPr lang="bg-BG" sz="17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Провеждат се тестове за съвместимост по разработени сценарии от централния екип за поддръжка на системата на </a:t>
            </a:r>
            <a:r>
              <a:rPr lang="en-US" sz="17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DG TAXUD:</a:t>
            </a:r>
          </a:p>
          <a:p>
            <a:pPr marL="742950" lvl="1" indent="-285750"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bg-BG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Успешно преминати</a:t>
            </a:r>
            <a:r>
              <a:rPr lang="en-US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bg-BG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тестове </a:t>
            </a:r>
            <a:r>
              <a:rPr lang="en-US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 0</a:t>
            </a:r>
            <a:r>
              <a:rPr lang="bg-BG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 1</a:t>
            </a:r>
            <a:r>
              <a:rPr lang="bg-BG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742950" lvl="1" indent="-285750"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bg-BG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Стартирал </a:t>
            </a:r>
            <a:r>
              <a:rPr lang="en-US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</a:t>
            </a:r>
            <a:r>
              <a:rPr lang="bg-BG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 Pre CT</a:t>
            </a:r>
            <a:r>
              <a:rPr lang="bg-BG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който ще приключи на 25.11.2022 г.</a:t>
            </a:r>
          </a:p>
          <a:p>
            <a:pPr marL="742950" lvl="1" indent="-285750"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 2 Actual </a:t>
            </a:r>
            <a:r>
              <a:rPr lang="bg-BG" sz="1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bg-BG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 </a:t>
            </a:r>
            <a:r>
              <a:rPr lang="en-US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 3 </a:t>
            </a:r>
            <a:r>
              <a:rPr lang="bg-BG" sz="1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ще се проведат през м. декември 2022 г., съгласно националния план за провеждане на тестове</a:t>
            </a:r>
          </a:p>
          <a:p>
            <a:pPr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endParaRPr lang="en-US" sz="17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just"/>
            <a:endParaRPr lang="en-US" sz="1900" dirty="0">
              <a:solidFill>
                <a:schemeClr val="tx1"/>
              </a:solidFill>
            </a:endParaRPr>
          </a:p>
          <a:p>
            <a:pPr algn="l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419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412776"/>
            <a:ext cx="6408712" cy="4968552"/>
          </a:xfrm>
        </p:spPr>
        <p:txBody>
          <a:bodyPr>
            <a:noAutofit/>
          </a:bodyPr>
          <a:lstStyle/>
          <a:p>
            <a:pPr marL="0" lvl="2" algn="just"/>
            <a:r>
              <a:rPr lang="bg-BG" sz="1600" b="1" dirty="0">
                <a:solidFill>
                  <a:schemeClr val="tx2"/>
                </a:solidFill>
              </a:rPr>
              <a:t>Основна дейност </a:t>
            </a:r>
            <a:r>
              <a:rPr lang="bg-BG" sz="1600" b="1" dirty="0" smtClean="0">
                <a:solidFill>
                  <a:schemeClr val="tx2"/>
                </a:solidFill>
              </a:rPr>
              <a:t>1</a:t>
            </a:r>
            <a:r>
              <a:rPr lang="bg-BG" sz="1600" dirty="0" smtClean="0">
                <a:solidFill>
                  <a:schemeClr val="tx2"/>
                </a:solidFill>
              </a:rPr>
              <a:t>: Развита Институционална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архитектура на </a:t>
            </a:r>
            <a:r>
              <a:rPr lang="ru-RU" sz="1600" dirty="0" smtClean="0">
                <a:solidFill>
                  <a:schemeClr val="tx2"/>
                </a:solidFill>
              </a:rPr>
              <a:t>АМ</a:t>
            </a:r>
            <a:endParaRPr lang="bg-BG" sz="1600" dirty="0" smtClean="0">
              <a:solidFill>
                <a:schemeClr val="tx2"/>
              </a:solidFill>
            </a:endParaRPr>
          </a:p>
          <a:p>
            <a:pPr marL="0" lvl="2" algn="just"/>
            <a:endParaRPr lang="ru-RU" sz="1600" dirty="0" smtClean="0">
              <a:solidFill>
                <a:schemeClr val="tx2"/>
              </a:solidFill>
            </a:endParaRPr>
          </a:p>
          <a:p>
            <a:pPr marL="0" lvl="2" algn="just"/>
            <a:r>
              <a:rPr lang="bg-BG" sz="1600" b="1" dirty="0">
                <a:solidFill>
                  <a:schemeClr val="tx2"/>
                </a:solidFill>
              </a:rPr>
              <a:t>Основна дейност 2</a:t>
            </a:r>
            <a:r>
              <a:rPr lang="bg-BG" sz="1600" dirty="0" smtClean="0">
                <a:solidFill>
                  <a:schemeClr val="tx2"/>
                </a:solidFill>
              </a:rPr>
              <a:t>:</a:t>
            </a:r>
            <a:r>
              <a:rPr lang="bg-BG" sz="1600" b="1" dirty="0" smtClean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Въведена Институционална </a:t>
            </a:r>
            <a:r>
              <a:rPr lang="ru-RU" sz="1600" dirty="0" smtClean="0">
                <a:solidFill>
                  <a:schemeClr val="tx2"/>
                </a:solidFill>
              </a:rPr>
              <a:t>архитектура </a:t>
            </a:r>
            <a:r>
              <a:rPr lang="ru-RU" sz="1600" dirty="0">
                <a:solidFill>
                  <a:schemeClr val="tx2"/>
                </a:solidFill>
              </a:rPr>
              <a:t>на </a:t>
            </a:r>
            <a:r>
              <a:rPr lang="ru-RU" sz="1600" dirty="0" smtClean="0">
                <a:solidFill>
                  <a:schemeClr val="tx2"/>
                </a:solidFill>
              </a:rPr>
              <a:t>АМ, чрез:</a:t>
            </a:r>
          </a:p>
          <a:p>
            <a:pPr marL="285750" indent="-285750" algn="just">
              <a:lnSpc>
                <a:spcPts val="2200"/>
              </a:lnSpc>
              <a:buFontTx/>
              <a:buChar char="-"/>
              <a:tabLst>
                <a:tab pos="360363" algn="l"/>
              </a:tabLst>
            </a:pPr>
            <a:r>
              <a:rPr lang="ru-RU" sz="1600" dirty="0" err="1" smtClean="0">
                <a:solidFill>
                  <a:schemeClr val="tx2"/>
                </a:solidFill>
              </a:rPr>
              <a:t>Надграден</a:t>
            </a:r>
            <a:r>
              <a:rPr lang="bg-BG" sz="1600" dirty="0">
                <a:solidFill>
                  <a:schemeClr val="tx2"/>
                </a:solidFill>
              </a:rPr>
              <a:t>и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и </a:t>
            </a:r>
            <a:r>
              <a:rPr lang="ru-RU" sz="1600" dirty="0" err="1" smtClean="0">
                <a:solidFill>
                  <a:schemeClr val="tx2"/>
                </a:solidFill>
              </a:rPr>
              <a:t>внедрени</a:t>
            </a:r>
            <a:r>
              <a:rPr lang="ru-RU" sz="1600" dirty="0" smtClean="0">
                <a:solidFill>
                  <a:schemeClr val="tx2"/>
                </a:solidFill>
              </a:rPr>
              <a:t> модули </a:t>
            </a:r>
            <a:r>
              <a:rPr lang="ru-RU" sz="1600" dirty="0">
                <a:solidFill>
                  <a:schemeClr val="tx2"/>
                </a:solidFill>
              </a:rPr>
              <a:t>на </a:t>
            </a:r>
            <a:r>
              <a:rPr lang="ru-RU" sz="1600" dirty="0" err="1">
                <a:solidFill>
                  <a:schemeClr val="tx2"/>
                </a:solidFill>
              </a:rPr>
              <a:t>Българска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акцизна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централизирана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информационна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smtClean="0">
                <a:solidFill>
                  <a:schemeClr val="tx2"/>
                </a:solidFill>
              </a:rPr>
              <a:t>система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ru-RU" sz="1600" dirty="0" smtClean="0">
                <a:solidFill>
                  <a:schemeClr val="tx2"/>
                </a:solidFill>
              </a:rPr>
              <a:t>БАЦИС </a:t>
            </a:r>
            <a:r>
              <a:rPr lang="en-US" sz="1600" dirty="0" smtClean="0">
                <a:solidFill>
                  <a:schemeClr val="tx2"/>
                </a:solidFill>
              </a:rPr>
              <a:t>):</a:t>
            </a: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EMCS </a:t>
            </a:r>
            <a:r>
              <a:rPr lang="ru-RU" sz="1600" dirty="0">
                <a:solidFill>
                  <a:schemeClr val="tx2"/>
                </a:solidFill>
              </a:rPr>
              <a:t>от </a:t>
            </a:r>
            <a:r>
              <a:rPr lang="ru-RU" sz="1600" dirty="0" smtClean="0">
                <a:solidFill>
                  <a:schemeClr val="tx2"/>
                </a:solidFill>
              </a:rPr>
              <a:t>БАЦИС;</a:t>
            </a:r>
            <a:endParaRPr lang="ru-RU" sz="1600" dirty="0">
              <a:solidFill>
                <a:schemeClr val="tx2"/>
              </a:solidFill>
            </a:endParaRP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SEED </a:t>
            </a:r>
            <a:r>
              <a:rPr lang="ru-RU" sz="1600" dirty="0">
                <a:solidFill>
                  <a:schemeClr val="tx2"/>
                </a:solidFill>
              </a:rPr>
              <a:t>от </a:t>
            </a:r>
            <a:r>
              <a:rPr lang="ru-RU" sz="1600" dirty="0" smtClean="0">
                <a:solidFill>
                  <a:schemeClr val="tx2"/>
                </a:solidFill>
              </a:rPr>
              <a:t>БАЦИС;</a:t>
            </a:r>
            <a:endParaRPr lang="ru-RU" sz="1600" dirty="0">
              <a:solidFill>
                <a:schemeClr val="tx2"/>
              </a:solidFill>
            </a:endParaRP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СУА </a:t>
            </a:r>
            <a:r>
              <a:rPr lang="ru-RU" sz="1600" dirty="0">
                <a:solidFill>
                  <a:schemeClr val="tx2"/>
                </a:solidFill>
              </a:rPr>
              <a:t>- Регистрации от </a:t>
            </a:r>
            <a:r>
              <a:rPr lang="ru-RU" sz="1600" dirty="0" smtClean="0">
                <a:solidFill>
                  <a:schemeClr val="tx2"/>
                </a:solidFill>
              </a:rPr>
              <a:t>БАЦИС;</a:t>
            </a:r>
            <a:endParaRPr lang="ru-RU" sz="1600" dirty="0">
              <a:solidFill>
                <a:schemeClr val="tx2"/>
              </a:solidFill>
            </a:endParaRPr>
          </a:p>
          <a:p>
            <a:pPr marL="285750" indent="-285750" algn="just">
              <a:lnSpc>
                <a:spcPts val="2200"/>
              </a:lnSpc>
              <a:buFontTx/>
              <a:buChar char="-"/>
              <a:tabLst>
                <a:tab pos="360363" algn="l"/>
              </a:tabLst>
            </a:pPr>
            <a:r>
              <a:rPr lang="ru-RU" sz="1600" dirty="0" err="1" smtClean="0">
                <a:solidFill>
                  <a:schemeClr val="tx2"/>
                </a:solidFill>
              </a:rPr>
              <a:t>Реализирана</a:t>
            </a:r>
            <a:r>
              <a:rPr lang="ru-RU" sz="1600" dirty="0" smtClean="0">
                <a:solidFill>
                  <a:schemeClr val="tx2"/>
                </a:solidFill>
              </a:rPr>
              <a:t> интеграция </a:t>
            </a:r>
            <a:r>
              <a:rPr lang="ru-RU" sz="1600" dirty="0">
                <a:solidFill>
                  <a:schemeClr val="tx2"/>
                </a:solidFill>
              </a:rPr>
              <a:t>на </a:t>
            </a:r>
            <a:r>
              <a:rPr lang="ru-RU" sz="1600" dirty="0" smtClean="0">
                <a:solidFill>
                  <a:schemeClr val="tx2"/>
                </a:solidFill>
              </a:rPr>
              <a:t>модули</a:t>
            </a:r>
            <a:r>
              <a:rPr lang="en-US" sz="1600" dirty="0" smtClean="0">
                <a:solidFill>
                  <a:schemeClr val="tx2"/>
                </a:solidFill>
              </a:rPr>
              <a:t>:</a:t>
            </a: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EMCS </a:t>
            </a:r>
            <a:r>
              <a:rPr lang="ru-RU" sz="1600" dirty="0">
                <a:solidFill>
                  <a:schemeClr val="tx2"/>
                </a:solidFill>
              </a:rPr>
              <a:t>и SEED от БАЦИС </a:t>
            </a:r>
            <a:r>
              <a:rPr lang="ru-RU" sz="1600" dirty="0" err="1">
                <a:solidFill>
                  <a:schemeClr val="tx2"/>
                </a:solidFill>
              </a:rPr>
              <a:t>със</a:t>
            </a:r>
            <a:r>
              <a:rPr lang="ru-RU" sz="1600" dirty="0">
                <a:solidFill>
                  <a:schemeClr val="tx2"/>
                </a:solidFill>
              </a:rPr>
              <a:t>  </a:t>
            </a:r>
            <a:r>
              <a:rPr lang="ru-RU" sz="1600" dirty="0" err="1">
                <a:solidFill>
                  <a:schemeClr val="tx2"/>
                </a:solidFill>
              </a:rPr>
              <a:t>системи</a:t>
            </a:r>
            <a:r>
              <a:rPr lang="ru-RU" sz="1600" dirty="0">
                <a:solidFill>
                  <a:schemeClr val="tx2"/>
                </a:solidFill>
              </a:rPr>
              <a:t>/модули на БИМИС; </a:t>
            </a: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EMCS </a:t>
            </a:r>
            <a:r>
              <a:rPr lang="ru-RU" sz="1600" dirty="0">
                <a:solidFill>
                  <a:schemeClr val="tx2"/>
                </a:solidFill>
              </a:rPr>
              <a:t>и SEED от БАЦИС и </a:t>
            </a:r>
            <a:r>
              <a:rPr lang="ru-RU" sz="1600" dirty="0" err="1">
                <a:solidFill>
                  <a:schemeClr val="tx2"/>
                </a:solidFill>
              </a:rPr>
              <a:t>модул</a:t>
            </a:r>
            <a:r>
              <a:rPr lang="ru-RU" sz="1600" dirty="0">
                <a:solidFill>
                  <a:schemeClr val="tx2"/>
                </a:solidFill>
              </a:rPr>
              <a:t> Универсален CCN 1/2 шлюз;</a:t>
            </a: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EMCS </a:t>
            </a:r>
            <a:r>
              <a:rPr lang="ru-RU" sz="1600" dirty="0">
                <a:solidFill>
                  <a:schemeClr val="tx2"/>
                </a:solidFill>
              </a:rPr>
              <a:t>и SEED от БАЦИС </a:t>
            </a:r>
            <a:r>
              <a:rPr lang="ru-RU" sz="1600" dirty="0" err="1">
                <a:solidFill>
                  <a:schemeClr val="tx2"/>
                </a:solidFill>
              </a:rPr>
              <a:t>със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системи</a:t>
            </a:r>
            <a:r>
              <a:rPr lang="ru-RU" sz="1600" dirty="0">
                <a:solidFill>
                  <a:schemeClr val="tx2"/>
                </a:solidFill>
              </a:rPr>
              <a:t>/модули на ЕС;</a:t>
            </a:r>
          </a:p>
          <a:p>
            <a:pPr marL="0" lvl="2" algn="just"/>
            <a:endParaRPr lang="bg-BG" sz="1600" b="1" u="sng" dirty="0" smtClean="0">
              <a:solidFill>
                <a:schemeClr val="tx2"/>
              </a:solidFill>
            </a:endParaRPr>
          </a:p>
          <a:p>
            <a:pPr marL="0" lvl="2" algn="just"/>
            <a:r>
              <a:rPr lang="bg-BG" sz="1600" b="1" dirty="0" smtClean="0">
                <a:solidFill>
                  <a:schemeClr val="tx2"/>
                </a:solidFill>
              </a:rPr>
              <a:t>Основна </a:t>
            </a:r>
            <a:r>
              <a:rPr lang="bg-BG" sz="1600" b="1" dirty="0">
                <a:solidFill>
                  <a:schemeClr val="tx2"/>
                </a:solidFill>
              </a:rPr>
              <a:t>дейност </a:t>
            </a:r>
            <a:r>
              <a:rPr lang="bg-BG" sz="1600" b="1" dirty="0" smtClean="0">
                <a:solidFill>
                  <a:schemeClr val="tx2"/>
                </a:solidFill>
              </a:rPr>
              <a:t>3: </a:t>
            </a:r>
            <a:r>
              <a:rPr lang="bg-BG" sz="1600" dirty="0" smtClean="0">
                <a:solidFill>
                  <a:schemeClr val="tx2"/>
                </a:solidFill>
              </a:rPr>
              <a:t>Обучени</a:t>
            </a:r>
            <a:r>
              <a:rPr lang="ru-RU" sz="1600" dirty="0" smtClean="0">
                <a:solidFill>
                  <a:schemeClr val="tx2"/>
                </a:solidFill>
              </a:rPr>
              <a:t> служители </a:t>
            </a:r>
            <a:r>
              <a:rPr lang="ru-RU" sz="1600" dirty="0">
                <a:solidFill>
                  <a:schemeClr val="tx2"/>
                </a:solidFill>
              </a:rPr>
              <a:t>на </a:t>
            </a:r>
            <a:r>
              <a:rPr lang="ru-RU" sz="1600" dirty="0" smtClean="0">
                <a:solidFill>
                  <a:schemeClr val="tx2"/>
                </a:solidFill>
              </a:rPr>
              <a:t>АМ</a:t>
            </a:r>
            <a:endParaRPr lang="bg-BG" sz="16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Д4 – очаквани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9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772816"/>
            <a:ext cx="6281494" cy="4680520"/>
          </a:xfrm>
        </p:spPr>
        <p:txBody>
          <a:bodyPr>
            <a:noAutofit/>
          </a:bodyPr>
          <a:lstStyle/>
          <a:p>
            <a:pPr algn="just"/>
            <a:r>
              <a:rPr lang="bg-BG" sz="1800" dirty="0">
                <a:solidFill>
                  <a:schemeClr val="tx2"/>
                </a:solidFill>
              </a:rPr>
              <a:t>П</a:t>
            </a:r>
            <a:r>
              <a:rPr lang="bg-BG" sz="1800" dirty="0" smtClean="0">
                <a:solidFill>
                  <a:schemeClr val="tx2"/>
                </a:solidFill>
              </a:rPr>
              <a:t>роцесите </a:t>
            </a:r>
            <a:r>
              <a:rPr lang="bg-BG" sz="1800" dirty="0">
                <a:solidFill>
                  <a:schemeClr val="tx2"/>
                </a:solidFill>
              </a:rPr>
              <a:t>в обхвата на </a:t>
            </a:r>
            <a:r>
              <a:rPr lang="en-US" sz="1800" dirty="0" smtClean="0">
                <a:solidFill>
                  <a:schemeClr val="tx2"/>
                </a:solidFill>
              </a:rPr>
              <a:t>EMCS</a:t>
            </a:r>
            <a:r>
              <a:rPr lang="bg-BG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могат да бъдат </a:t>
            </a:r>
            <a:r>
              <a:rPr lang="bg-BG" sz="1800" dirty="0" smtClean="0">
                <a:solidFill>
                  <a:schemeClr val="tx2"/>
                </a:solidFill>
              </a:rPr>
              <a:t>групирани </a:t>
            </a:r>
            <a:r>
              <a:rPr lang="bg-BG" sz="1800" dirty="0">
                <a:solidFill>
                  <a:schemeClr val="tx2"/>
                </a:solidFill>
              </a:rPr>
              <a:t>в </a:t>
            </a:r>
            <a:r>
              <a:rPr lang="bg-BG" sz="1800" b="1" dirty="0" smtClean="0">
                <a:solidFill>
                  <a:schemeClr val="tx2"/>
                </a:solidFill>
              </a:rPr>
              <a:t>5</a:t>
            </a:r>
            <a:r>
              <a:rPr lang="bg-BG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основни </a:t>
            </a:r>
            <a:r>
              <a:rPr lang="bg-BG" sz="1800" dirty="0" smtClean="0">
                <a:solidFill>
                  <a:schemeClr val="tx2"/>
                </a:solidFill>
              </a:rPr>
              <a:t>групи</a:t>
            </a:r>
            <a:r>
              <a:rPr lang="en-US" sz="1800" dirty="0" smtClean="0">
                <a:solidFill>
                  <a:schemeClr val="tx2"/>
                </a:solidFill>
              </a:rPr>
              <a:t>,</a:t>
            </a:r>
            <a:r>
              <a:rPr lang="bg-BG" sz="1800" dirty="0" smtClean="0">
                <a:solidFill>
                  <a:schemeClr val="tx2"/>
                </a:solidFill>
              </a:rPr>
              <a:t> както следва:</a:t>
            </a:r>
          </a:p>
          <a:p>
            <a:pPr marL="432000" indent="-342900" algn="just">
              <a:buFont typeface="+mj-lt"/>
              <a:buAutoNum type="arabicPeriod"/>
              <a:tabLst>
                <a:tab pos="360363" algn="l"/>
              </a:tabLst>
            </a:pPr>
            <a:r>
              <a:rPr lang="bg-BG" sz="1800" dirty="0" smtClean="0">
                <a:solidFill>
                  <a:schemeClr val="tx2"/>
                </a:solidFill>
              </a:rPr>
              <a:t>Процеси </a:t>
            </a:r>
            <a:r>
              <a:rPr lang="bg-BG" sz="1800" dirty="0">
                <a:solidFill>
                  <a:schemeClr val="tx2"/>
                </a:solidFill>
              </a:rPr>
              <a:t>при </a:t>
            </a:r>
            <a:r>
              <a:rPr lang="bg-BG" sz="1800" dirty="0" smtClean="0">
                <a:solidFill>
                  <a:schemeClr val="tx2"/>
                </a:solidFill>
              </a:rPr>
              <a:t>движение с отложено плащане на акциз </a:t>
            </a:r>
            <a:r>
              <a:rPr lang="en-US" sz="1800" b="1" dirty="0" smtClean="0">
                <a:solidFill>
                  <a:schemeClr val="tx2"/>
                </a:solidFill>
              </a:rPr>
              <a:t>(</a:t>
            </a:r>
            <a:r>
              <a:rPr lang="bg-BG" sz="1800" b="1" dirty="0" smtClean="0">
                <a:solidFill>
                  <a:schemeClr val="tx2"/>
                </a:solidFill>
              </a:rPr>
              <a:t>режим РОПА</a:t>
            </a:r>
            <a:r>
              <a:rPr lang="en-US" sz="1800" b="1" dirty="0" smtClean="0">
                <a:solidFill>
                  <a:schemeClr val="tx2"/>
                </a:solidFill>
              </a:rPr>
              <a:t>)</a:t>
            </a:r>
            <a:endParaRPr lang="bg-BG" sz="1800" dirty="0" smtClean="0">
              <a:solidFill>
                <a:schemeClr val="tx2"/>
              </a:solidFill>
            </a:endParaRPr>
          </a:p>
          <a:p>
            <a:pPr marL="432000" lvl="0" indent="-342900" algn="just">
              <a:buFont typeface="Arial" pitchFamily="34" charset="0"/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Процеси при движение с платен акциз </a:t>
            </a:r>
            <a:r>
              <a:rPr lang="en-US" sz="1800" b="1" dirty="0" smtClean="0">
                <a:solidFill>
                  <a:schemeClr val="tx2"/>
                </a:solidFill>
              </a:rPr>
              <a:t>(</a:t>
            </a:r>
            <a:r>
              <a:rPr lang="bg-BG" sz="1800" b="1" dirty="0" smtClean="0">
                <a:solidFill>
                  <a:schemeClr val="tx2"/>
                </a:solidFill>
              </a:rPr>
              <a:t>режим</a:t>
            </a:r>
            <a:r>
              <a:rPr lang="en-US" sz="1800" b="1" dirty="0" smtClean="0">
                <a:solidFill>
                  <a:schemeClr val="tx2"/>
                </a:solidFill>
              </a:rPr>
              <a:t> b2b</a:t>
            </a:r>
            <a:r>
              <a:rPr lang="bg-BG" sz="1800" b="1" dirty="0" smtClean="0">
                <a:solidFill>
                  <a:schemeClr val="tx2"/>
                </a:solidFill>
              </a:rPr>
              <a:t> – </a:t>
            </a:r>
            <a:r>
              <a:rPr lang="bg-BG" sz="1800" dirty="0" smtClean="0">
                <a:solidFill>
                  <a:schemeClr val="tx2"/>
                </a:solidFill>
              </a:rPr>
              <a:t>стоки, </a:t>
            </a:r>
            <a:r>
              <a:rPr lang="en-US" sz="1800" dirty="0" smtClean="0">
                <a:solidFill>
                  <a:schemeClr val="tx2"/>
                </a:solidFill>
              </a:rPr>
              <a:t>които </a:t>
            </a:r>
            <a:r>
              <a:rPr lang="bg-BG" sz="1800" dirty="0" smtClean="0">
                <a:solidFill>
                  <a:schemeClr val="tx2"/>
                </a:solidFill>
              </a:rPr>
              <a:t>са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 smtClean="0">
                <a:solidFill>
                  <a:schemeClr val="tx2"/>
                </a:solidFill>
              </a:rPr>
              <a:t>освободени за потребление на територията на една държава членка и се движат към територията на друга държава членка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 smtClean="0">
                <a:solidFill>
                  <a:schemeClr val="tx2"/>
                </a:solidFill>
              </a:rPr>
              <a:t>за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 smtClean="0">
                <a:solidFill>
                  <a:schemeClr val="tx2"/>
                </a:solidFill>
              </a:rPr>
              <a:t>да бъдат доставени там за търговски цели</a:t>
            </a:r>
            <a:r>
              <a:rPr lang="en-US" sz="1800" dirty="0" smtClean="0">
                <a:solidFill>
                  <a:schemeClr val="tx2"/>
                </a:solidFill>
              </a:rPr>
              <a:t>. </a:t>
            </a:r>
            <a:r>
              <a:rPr lang="en-US" sz="1800" b="1" dirty="0" smtClean="0">
                <a:solidFill>
                  <a:schemeClr val="tx2"/>
                </a:solidFill>
              </a:rPr>
              <a:t>)</a:t>
            </a:r>
            <a:endParaRPr lang="en-US" sz="1800" b="1" dirty="0">
              <a:solidFill>
                <a:schemeClr val="tx2"/>
              </a:solidFill>
            </a:endParaRPr>
          </a:p>
          <a:p>
            <a:pPr marL="432000" lvl="0" indent="-342900" algn="just">
              <a:buFont typeface="Arial" pitchFamily="34" charset="0"/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Процеси при административно сътрудничество </a:t>
            </a:r>
            <a:r>
              <a:rPr lang="en-US" sz="1800" b="1" dirty="0" smtClean="0">
                <a:solidFill>
                  <a:schemeClr val="tx2"/>
                </a:solidFill>
              </a:rPr>
              <a:t>(Administrative Cooperation)</a:t>
            </a:r>
            <a:endParaRPr lang="bg-BG" sz="1800" b="1" dirty="0" smtClean="0">
              <a:solidFill>
                <a:schemeClr val="tx2"/>
              </a:solidFill>
            </a:endParaRPr>
          </a:p>
          <a:p>
            <a:pPr marL="432000" lvl="0" indent="-342900" algn="just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Процеси по управление на регистрационни данни</a:t>
            </a:r>
          </a:p>
          <a:p>
            <a:pPr marL="432000" lvl="0" indent="-342900" algn="just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Процеси по управление на референтни данни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Arial" pitchFamily="34" charset="0"/>
              <a:buAutoNum type="arabicPeriod"/>
            </a:pPr>
            <a:endParaRPr lang="en-US" sz="1800" dirty="0">
              <a:solidFill>
                <a:schemeClr val="tx1"/>
              </a:solidFill>
            </a:endParaRPr>
          </a:p>
          <a:p>
            <a:pPr algn="just"/>
            <a:endParaRPr lang="bg-BG" sz="1800" dirty="0">
              <a:solidFill>
                <a:schemeClr val="tx1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4716016" y="692696"/>
            <a:ext cx="338437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Д4</a:t>
            </a:r>
          </a:p>
          <a:p>
            <a:pPr algn="r"/>
            <a:r>
              <a:rPr lang="en-US" sz="1800" b="1" dirty="0" smtClean="0">
                <a:solidFill>
                  <a:schemeClr val="tx2"/>
                </a:solidFill>
              </a:rPr>
              <a:t>EMCS</a:t>
            </a:r>
            <a:r>
              <a:rPr lang="bg-BG" sz="1800" b="1" dirty="0" smtClean="0">
                <a:solidFill>
                  <a:schemeClr val="tx2"/>
                </a:solidFill>
              </a:rPr>
              <a:t> – групи процеси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08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699792" y="1844824"/>
            <a:ext cx="6120680" cy="4248472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ru-RU" sz="1800" dirty="0">
                <a:solidFill>
                  <a:schemeClr val="tx2"/>
                </a:solidFill>
              </a:rPr>
              <a:t>Подаване и </a:t>
            </a:r>
            <a:r>
              <a:rPr lang="ru-RU" sz="1800" dirty="0" err="1">
                <a:solidFill>
                  <a:schemeClr val="tx2"/>
                </a:solidFill>
              </a:rPr>
              <a:t>регистриране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smtClean="0">
                <a:solidFill>
                  <a:schemeClr val="tx2"/>
                </a:solidFill>
              </a:rPr>
              <a:t>е-АД/е-ОАД</a:t>
            </a:r>
            <a:endParaRPr lang="bg-BG" sz="1800" dirty="0" smtClean="0">
              <a:solidFill>
                <a:schemeClr val="tx2"/>
              </a:solidFill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800" dirty="0">
                <a:solidFill>
                  <a:schemeClr val="tx2"/>
                </a:solidFill>
              </a:rPr>
              <a:t>Подаване на </a:t>
            </a:r>
            <a:r>
              <a:rPr lang="ru-RU" sz="1800" dirty="0" err="1">
                <a:solidFill>
                  <a:schemeClr val="tx2"/>
                </a:solidFill>
              </a:rPr>
              <a:t>съобщение</a:t>
            </a:r>
            <a:r>
              <a:rPr lang="ru-RU" sz="1800" dirty="0">
                <a:solidFill>
                  <a:schemeClr val="tx2"/>
                </a:solidFill>
              </a:rPr>
              <a:t> за </a:t>
            </a:r>
            <a:r>
              <a:rPr lang="ru-RU" sz="1800" dirty="0" err="1">
                <a:solidFill>
                  <a:schemeClr val="tx2"/>
                </a:solidFill>
              </a:rPr>
              <a:t>получаване</a:t>
            </a:r>
            <a:r>
              <a:rPr lang="ru-RU" sz="1800" dirty="0">
                <a:solidFill>
                  <a:schemeClr val="tx2"/>
                </a:solidFill>
              </a:rPr>
              <a:t>/износ</a:t>
            </a:r>
            <a:endParaRPr lang="bg-BG" sz="1800" dirty="0" smtClean="0">
              <a:solidFill>
                <a:schemeClr val="tx2"/>
              </a:solidFill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800" dirty="0" err="1">
                <a:solidFill>
                  <a:schemeClr val="tx2"/>
                </a:solidFill>
              </a:rPr>
              <a:t>Обработване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доказателствата</a:t>
            </a:r>
            <a:r>
              <a:rPr lang="ru-RU" sz="1800" dirty="0">
                <a:solidFill>
                  <a:schemeClr val="tx2"/>
                </a:solidFill>
              </a:rPr>
              <a:t> за </a:t>
            </a:r>
            <a:r>
              <a:rPr lang="ru-RU" sz="1800" dirty="0" err="1">
                <a:solidFill>
                  <a:schemeClr val="tx2"/>
                </a:solidFill>
              </a:rPr>
              <a:t>нередност</a:t>
            </a:r>
            <a:r>
              <a:rPr lang="ru-RU" sz="1800" dirty="0">
                <a:solidFill>
                  <a:schemeClr val="tx2"/>
                </a:solidFill>
              </a:rPr>
              <a:t> или </a:t>
            </a:r>
            <a:r>
              <a:rPr lang="ru-RU" sz="1800" dirty="0" err="1">
                <a:solidFill>
                  <a:schemeClr val="tx2"/>
                </a:solidFill>
              </a:rPr>
              <a:t>доказателства</a:t>
            </a:r>
            <a:r>
              <a:rPr lang="ru-RU" sz="1800" dirty="0">
                <a:solidFill>
                  <a:schemeClr val="tx2"/>
                </a:solidFill>
              </a:rPr>
              <a:t> за </a:t>
            </a:r>
            <a:r>
              <a:rPr lang="ru-RU" sz="1800" dirty="0" err="1" smtClean="0">
                <a:solidFill>
                  <a:schemeClr val="tx2"/>
                </a:solidFill>
              </a:rPr>
              <a:t>унищожаване</a:t>
            </a:r>
            <a:r>
              <a:rPr lang="ru-RU" sz="1800" dirty="0" smtClean="0">
                <a:solidFill>
                  <a:schemeClr val="tx2"/>
                </a:solidFill>
              </a:rPr>
              <a:t>/</a:t>
            </a:r>
            <a:r>
              <a:rPr lang="ru-RU" sz="1800" dirty="0" err="1" smtClean="0">
                <a:solidFill>
                  <a:schemeClr val="tx2"/>
                </a:solidFill>
              </a:rPr>
              <a:t>загуба</a:t>
            </a:r>
            <a:endParaRPr lang="bg-BG" sz="1800" dirty="0" smtClean="0">
              <a:solidFill>
                <a:prstClr val="black"/>
              </a:solidFill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bg-BG" sz="1800" dirty="0">
                <a:solidFill>
                  <a:schemeClr val="tx2"/>
                </a:solidFill>
              </a:rPr>
              <a:t>Анулиране на </a:t>
            </a:r>
            <a:r>
              <a:rPr lang="bg-BG" sz="1800" dirty="0" smtClean="0">
                <a:solidFill>
                  <a:schemeClr val="tx2"/>
                </a:solidFill>
              </a:rPr>
              <a:t>е-АД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bg-BG" sz="1800" dirty="0">
                <a:solidFill>
                  <a:schemeClr val="tx2"/>
                </a:solidFill>
              </a:rPr>
              <a:t>Разделяне на </a:t>
            </a:r>
            <a:r>
              <a:rPr lang="bg-BG" sz="1800" dirty="0" smtClean="0">
                <a:solidFill>
                  <a:schemeClr val="tx2"/>
                </a:solidFill>
              </a:rPr>
              <a:t>пратката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1800" dirty="0" err="1">
                <a:solidFill>
                  <a:schemeClr val="tx2"/>
                </a:solidFill>
              </a:rPr>
              <a:t>Промяна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мястото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получаване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 smtClean="0">
                <a:solidFill>
                  <a:schemeClr val="tx2"/>
                </a:solidFill>
              </a:rPr>
              <a:t>пратката</a:t>
            </a:r>
            <a:endParaRPr lang="ru-RU" sz="1800" dirty="0" smtClean="0">
              <a:solidFill>
                <a:schemeClr val="tx2"/>
              </a:solidFill>
            </a:endParaRPr>
          </a:p>
          <a:p>
            <a:pPr algn="just"/>
            <a:endParaRPr lang="bg-BG" sz="1800" b="1" dirty="0">
              <a:solidFill>
                <a:schemeClr val="tx2"/>
              </a:solidFill>
            </a:endParaRPr>
          </a:p>
          <a:p>
            <a:pPr algn="just"/>
            <a:endParaRPr lang="bg-BG" sz="1400" b="1" dirty="0" smtClean="0">
              <a:solidFill>
                <a:prstClr val="black"/>
              </a:solidFill>
            </a:endParaRPr>
          </a:p>
          <a:p>
            <a:pPr algn="just"/>
            <a:endParaRPr lang="bg-BG" sz="1400" dirty="0" smtClean="0">
              <a:solidFill>
                <a:prstClr val="black"/>
              </a:solidFill>
            </a:endParaRPr>
          </a:p>
          <a:p>
            <a:pPr algn="just"/>
            <a:r>
              <a:rPr lang="bg-BG" sz="1400" dirty="0">
                <a:solidFill>
                  <a:prstClr val="black"/>
                </a:solidFill>
              </a:rPr>
              <a:t/>
            </a:r>
            <a:br>
              <a:rPr lang="bg-BG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4716016" y="692696"/>
            <a:ext cx="338437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</a:t>
            </a:r>
            <a:r>
              <a:rPr lang="en-US" sz="1800" b="1" dirty="0" smtClean="0">
                <a:solidFill>
                  <a:schemeClr val="tx2"/>
                </a:solidFill>
              </a:rPr>
              <a:t>4</a:t>
            </a:r>
            <a:endParaRPr lang="bg-BG" sz="1800" b="1" dirty="0" smtClean="0">
              <a:solidFill>
                <a:schemeClr val="tx2"/>
              </a:solidFill>
            </a:endParaRPr>
          </a:p>
          <a:p>
            <a:pPr algn="r"/>
            <a:r>
              <a:rPr lang="en-US" sz="1800" b="1" dirty="0" smtClean="0">
                <a:solidFill>
                  <a:schemeClr val="tx2"/>
                </a:solidFill>
              </a:rPr>
              <a:t>EMCS</a:t>
            </a:r>
            <a:r>
              <a:rPr lang="bg-BG" sz="1800" b="1" dirty="0" smtClean="0">
                <a:solidFill>
                  <a:schemeClr val="tx2"/>
                </a:solidFill>
              </a:rPr>
              <a:t> – нови процеси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22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772816"/>
            <a:ext cx="6336704" cy="4680520"/>
          </a:xfrm>
        </p:spPr>
        <p:txBody>
          <a:bodyPr>
            <a:noAutofit/>
          </a:bodyPr>
          <a:lstStyle/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При </a:t>
            </a:r>
            <a:r>
              <a:rPr lang="bg-BG" sz="1800" dirty="0">
                <a:solidFill>
                  <a:schemeClr val="tx2"/>
                </a:solidFill>
              </a:rPr>
              <a:t>разработването на новите процеси </a:t>
            </a:r>
            <a:r>
              <a:rPr lang="bg-BG" sz="1800" dirty="0" smtClean="0">
                <a:solidFill>
                  <a:schemeClr val="tx2"/>
                </a:solidFill>
              </a:rPr>
              <a:t>са използвани съществуващите </a:t>
            </a:r>
            <a:r>
              <a:rPr lang="bg-BG" sz="1800" dirty="0">
                <a:solidFill>
                  <a:schemeClr val="tx2"/>
                </a:solidFill>
              </a:rPr>
              <a:t>процеси и данни за режим </a:t>
            </a:r>
            <a:r>
              <a:rPr lang="bg-BG" sz="1800" dirty="0" smtClean="0">
                <a:solidFill>
                  <a:schemeClr val="tx2"/>
                </a:solidFill>
              </a:rPr>
              <a:t>РОПА, които са приспособени и </a:t>
            </a:r>
            <a:r>
              <a:rPr lang="bg-BG" sz="1800" dirty="0">
                <a:solidFill>
                  <a:schemeClr val="tx2"/>
                </a:solidFill>
              </a:rPr>
              <a:t>за режим </a:t>
            </a:r>
            <a:r>
              <a:rPr lang="en-US" sz="1800" dirty="0">
                <a:solidFill>
                  <a:schemeClr val="tx2"/>
                </a:solidFill>
              </a:rPr>
              <a:t>b2b</a:t>
            </a:r>
            <a:r>
              <a:rPr lang="bg-BG" sz="1800" dirty="0">
                <a:solidFill>
                  <a:schemeClr val="tx2"/>
                </a:solidFill>
              </a:rPr>
              <a:t>.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С</a:t>
            </a:r>
            <a:r>
              <a:rPr lang="en-US" sz="1800" dirty="0" err="1">
                <a:solidFill>
                  <a:schemeClr val="tx2"/>
                </a:solidFill>
              </a:rPr>
              <a:t>труктурата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на</a:t>
            </a:r>
            <a:r>
              <a:rPr lang="en-US" sz="1800" dirty="0">
                <a:solidFill>
                  <a:schemeClr val="tx2"/>
                </a:solidFill>
              </a:rPr>
              <a:t> ARC</a:t>
            </a:r>
            <a:r>
              <a:rPr lang="bg-BG" sz="1800" dirty="0">
                <a:solidFill>
                  <a:schemeClr val="tx2"/>
                </a:solidFill>
              </a:rPr>
              <a:t> номера</a:t>
            </a:r>
            <a:r>
              <a:rPr lang="en-US" sz="1800" dirty="0">
                <a:solidFill>
                  <a:schemeClr val="tx2"/>
                </a:solidFill>
              </a:rPr>
              <a:t> е </a:t>
            </a:r>
            <a:r>
              <a:rPr lang="en-US" sz="1800" dirty="0" err="1">
                <a:solidFill>
                  <a:schemeClr val="tx2"/>
                </a:solidFill>
              </a:rPr>
              <a:t>актуализирана</a:t>
            </a:r>
            <a:r>
              <a:rPr lang="en-US" sz="1800" dirty="0">
                <a:solidFill>
                  <a:schemeClr val="tx2"/>
                </a:solidFill>
              </a:rPr>
              <a:t>, </a:t>
            </a:r>
            <a:r>
              <a:rPr lang="en-US" sz="1800" dirty="0" err="1">
                <a:solidFill>
                  <a:schemeClr val="tx2"/>
                </a:solidFill>
              </a:rPr>
              <a:t>за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да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включва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индикатор</a:t>
            </a:r>
            <a:r>
              <a:rPr lang="bg-BG" sz="1800" dirty="0">
                <a:solidFill>
                  <a:schemeClr val="tx2"/>
                </a:solidFill>
              </a:rPr>
              <a:t> за</a:t>
            </a:r>
            <a:r>
              <a:rPr lang="en-US" sz="1800" dirty="0">
                <a:solidFill>
                  <a:schemeClr val="tx2"/>
                </a:solidFill>
              </a:rPr>
              <a:t> „</a:t>
            </a:r>
            <a:r>
              <a:rPr lang="en-US" sz="1800" dirty="0" err="1">
                <a:solidFill>
                  <a:schemeClr val="tx2"/>
                </a:solidFill>
              </a:rPr>
              <a:t>тип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движение</a:t>
            </a:r>
            <a:r>
              <a:rPr lang="en-US" sz="1800" dirty="0">
                <a:solidFill>
                  <a:schemeClr val="tx2"/>
                </a:solidFill>
              </a:rPr>
              <a:t>“.</a:t>
            </a:r>
          </a:p>
          <a:p>
            <a:pPr algn="just"/>
            <a:endParaRPr lang="bg-BG" sz="1800" dirty="0">
              <a:solidFill>
                <a:schemeClr val="tx2"/>
              </a:solidFill>
            </a:endParaRPr>
          </a:p>
          <a:p>
            <a:pPr algn="just"/>
            <a:r>
              <a:rPr lang="bg-BG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По-съществени разлики в процесите за двата режима:</a:t>
            </a:r>
          </a:p>
          <a:p>
            <a:pPr algn="just"/>
            <a:endParaRPr lang="bg-BG" sz="1200" b="1" dirty="0">
              <a:solidFill>
                <a:schemeClr val="tx2"/>
              </a:solidFill>
            </a:endParaRPr>
          </a:p>
          <a:p>
            <a:pPr marL="342900" indent="-342900" algn="just">
              <a:buAutoNum type="arabicPeriod"/>
            </a:pPr>
            <a:r>
              <a:rPr lang="bg-BG" sz="1800" b="1" dirty="0">
                <a:solidFill>
                  <a:schemeClr val="tx2"/>
                </a:solidFill>
              </a:rPr>
              <a:t>Преди стартиране на движението </a:t>
            </a:r>
          </a:p>
          <a:p>
            <a:pPr algn="just"/>
            <a:r>
              <a:rPr lang="bg-BG" sz="1800" dirty="0">
                <a:solidFill>
                  <a:schemeClr val="tx2"/>
                </a:solidFill>
              </a:rPr>
              <a:t>       – </a:t>
            </a:r>
            <a:r>
              <a:rPr lang="bg-BG" sz="1800" dirty="0" smtClean="0">
                <a:solidFill>
                  <a:schemeClr val="tx2"/>
                </a:solidFill>
              </a:rPr>
              <a:t>обезпечението </a:t>
            </a:r>
            <a:r>
              <a:rPr lang="bg-BG" sz="1800" dirty="0">
                <a:solidFill>
                  <a:schemeClr val="tx2"/>
                </a:solidFill>
              </a:rPr>
              <a:t>за покриване на рисковете по време на движението се </a:t>
            </a:r>
            <a:r>
              <a:rPr lang="bg-BG" sz="1800" dirty="0" smtClean="0">
                <a:solidFill>
                  <a:schemeClr val="tx2"/>
                </a:solidFill>
              </a:rPr>
              <a:t>определя и предоставя от </a:t>
            </a:r>
            <a:r>
              <a:rPr lang="bg-BG" sz="1800" dirty="0">
                <a:solidFill>
                  <a:schemeClr val="tx2"/>
                </a:solidFill>
              </a:rPr>
              <a:t>получателя</a:t>
            </a:r>
          </a:p>
          <a:p>
            <a:pPr algn="just"/>
            <a:r>
              <a:rPr lang="de-DE" sz="1800" dirty="0">
                <a:solidFill>
                  <a:schemeClr val="tx2"/>
                </a:solidFill>
              </a:rPr>
              <a:t> </a:t>
            </a:r>
            <a:r>
              <a:rPr lang="de-DE" sz="1800" dirty="0" smtClean="0">
                <a:solidFill>
                  <a:schemeClr val="tx2"/>
                </a:solidFill>
              </a:rPr>
              <a:t>    </a:t>
            </a:r>
            <a:r>
              <a:rPr lang="bg-BG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– </a:t>
            </a:r>
            <a:r>
              <a:rPr lang="bg-BG" sz="1800" dirty="0" smtClean="0">
                <a:solidFill>
                  <a:schemeClr val="tx2"/>
                </a:solidFill>
              </a:rPr>
              <a:t>сертифицираният получател е отговорен за плащането на акциза, който става дължим при доставката на стоките в държавата членка на получаване</a:t>
            </a:r>
            <a:endParaRPr lang="bg-BG" sz="18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4716016" y="692696"/>
            <a:ext cx="338437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</a:t>
            </a:r>
            <a:r>
              <a:rPr lang="en-US" sz="1800" b="1" dirty="0" smtClean="0">
                <a:solidFill>
                  <a:schemeClr val="tx2"/>
                </a:solidFill>
              </a:rPr>
              <a:t>4</a:t>
            </a:r>
            <a:endParaRPr lang="bg-BG" sz="1800" b="1" dirty="0" smtClean="0">
              <a:solidFill>
                <a:schemeClr val="tx2"/>
              </a:solidFill>
            </a:endParaRPr>
          </a:p>
          <a:p>
            <a:pPr algn="r"/>
            <a:r>
              <a:rPr lang="en-US" sz="1800" b="1" dirty="0" smtClean="0">
                <a:solidFill>
                  <a:schemeClr val="tx2"/>
                </a:solidFill>
              </a:rPr>
              <a:t>EMCS</a:t>
            </a:r>
            <a:r>
              <a:rPr lang="bg-BG" sz="1800" b="1" dirty="0" smtClean="0">
                <a:solidFill>
                  <a:schemeClr val="tx2"/>
                </a:solidFill>
              </a:rPr>
              <a:t> – нови процеси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19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О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</TotalTime>
  <Words>1046</Words>
  <Application>Microsoft Office PowerPoint</Application>
  <PresentationFormat>On-screen Show (4:3)</PresentationFormat>
  <Paragraphs>96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тема</vt:lpstr>
      <vt:lpstr>„Развитие и въвеждане на Институционална архитектура на Агенция „Митници“ по отношение на Система за движение и контрол на акцизни стоки  (EMCS) Phase 4 и Система за обмен на акцизни данни (SEED) върху Cloud архитектура“ </vt:lpstr>
      <vt:lpstr>PowerPoint Presentation</vt:lpstr>
      <vt:lpstr>Д4 - обхват</vt:lpstr>
      <vt:lpstr>PowerPoint Presentation</vt:lpstr>
      <vt:lpstr>Д4 – фази и дейности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87</cp:revision>
  <dcterms:created xsi:type="dcterms:W3CDTF">2020-05-12T09:06:58Z</dcterms:created>
  <dcterms:modified xsi:type="dcterms:W3CDTF">2022-11-03T11:01:28Z</dcterms:modified>
</cp:coreProperties>
</file>