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0" r:id="rId4"/>
    <p:sldId id="257" r:id="rId5"/>
    <p:sldId id="258" r:id="rId6"/>
    <p:sldId id="259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/>
              <a:t>Щракнете, за да редактирате стила на подзаглавията в образеца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26.09.2023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26.09.2023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26.09.2023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26.09.2023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26.09.2023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26.09.2023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26.09.2023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26.09.2023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26.09.2023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26.09.2023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26.09.2023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t>26.09.2023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DD6BC-A967-4CA7-9D31-82F468E57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5026570"/>
          </a:xfrm>
        </p:spPr>
        <p:txBody>
          <a:bodyPr>
            <a:normAutofit/>
          </a:bodyPr>
          <a:lstStyle/>
          <a:p>
            <a:r>
              <a:rPr lang="bg-BG" sz="3600" b="1" i="0" u="none" strike="noStrike" baseline="0" dirty="0">
                <a:solidFill>
                  <a:srgbClr val="001F5F"/>
                </a:solidFill>
                <a:latin typeface="Georgia" panose="02040502050405020303" pitchFamily="18" charset="0"/>
              </a:rPr>
              <a:t>Съвременните технологии в митническата дейност</a:t>
            </a:r>
            <a:br>
              <a:rPr lang="bg-BG" sz="3600" b="1" i="0" u="none" strike="noStrike" baseline="0" dirty="0">
                <a:solidFill>
                  <a:srgbClr val="001F5F"/>
                </a:solidFill>
                <a:latin typeface="Georgia" panose="02040502050405020303" pitchFamily="18" charset="0"/>
              </a:rPr>
            </a:br>
            <a:br>
              <a:rPr lang="bg-BG" sz="3600" b="1" i="0" u="none" strike="noStrike" baseline="0" dirty="0">
                <a:solidFill>
                  <a:srgbClr val="001F5F"/>
                </a:solidFill>
                <a:latin typeface="Georgia" panose="02040502050405020303" pitchFamily="18" charset="0"/>
              </a:rPr>
            </a:br>
            <a:r>
              <a:rPr lang="bg-BG" sz="2800" dirty="0">
                <a:solidFill>
                  <a:srgbClr val="001F5F"/>
                </a:solidFill>
                <a:latin typeface="Georgia" panose="02040502050405020303" pitchFamily="18" charset="0"/>
              </a:rPr>
              <a:t>„Информационно обслужване“ АД</a:t>
            </a:r>
            <a:br>
              <a:rPr lang="bg-BG" sz="3600" dirty="0"/>
            </a:br>
            <a:endParaRPr lang="bg-BG" sz="3600" dirty="0"/>
          </a:p>
        </p:txBody>
      </p:sp>
    </p:spTree>
    <p:extLst>
      <p:ext uri="{BB962C8B-B14F-4D97-AF65-F5344CB8AC3E}">
        <p14:creationId xmlns:p14="http://schemas.microsoft.com/office/powerpoint/2010/main" val="2953576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10460" y="836712"/>
            <a:ext cx="7772400" cy="1470025"/>
          </a:xfrm>
        </p:spPr>
        <p:txBody>
          <a:bodyPr/>
          <a:lstStyle/>
          <a:p>
            <a:pPr algn="l"/>
            <a:r>
              <a:rPr lang="bg-BG">
                <a:latin typeface="Georgia" panose="02040502050405020303" pitchFamily="18" charset="0"/>
              </a:rPr>
              <a:t>Дейност 3</a:t>
            </a: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710460" y="2306736"/>
            <a:ext cx="7701378" cy="3066480"/>
          </a:xfrm>
        </p:spPr>
        <p:txBody>
          <a:bodyPr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bg-BG" sz="2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</a:rPr>
              <a:t>Надграждане на основните системи на Агенция „Митници“ за предоставяне на данни и услуги – БИМИС 2020 (фаза 2), с наименование  „Развитие и въвеждане институционалната архитектура на АМ по отношение на модул „Анализ на риска“, модул „Обработване на рискова информация“, модул АНП, модул „Декларация за парични средства“ и модул РЕЗМА авт. събиране на задълженията и интерфейси към средата за </a:t>
            </a:r>
            <a:r>
              <a:rPr kumimoji="0" lang="bg-BG" sz="2200" b="0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</a:rPr>
              <a:t>междурегистров</a:t>
            </a:r>
            <a:r>
              <a:rPr kumimoji="0" lang="bg-BG" sz="2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</a:rPr>
              <a:t> обмен (RegiX)“.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bg-BG" sz="2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</a:rPr>
              <a:t>				приключи на 15.12.2021 г.</a:t>
            </a:r>
            <a:r>
              <a:rPr kumimoji="0" lang="bg-BG" sz="20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</a:rPr>
              <a:t> </a:t>
            </a:r>
          </a:p>
          <a:p>
            <a:endParaRPr lang="bg-B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88733-E53B-46F7-87DD-7985BBF78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Autofit/>
          </a:bodyPr>
          <a:lstStyle/>
          <a:p>
            <a:pPr algn="l"/>
            <a:r>
              <a:rPr lang="bg-BG" sz="3600" dirty="0">
                <a:latin typeface="Georgia" panose="02040502050405020303" pitchFamily="18" charset="0"/>
              </a:rPr>
              <a:t>Обхват на проекта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FE958-E766-4237-B43A-117DFC7EAD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z="2000" dirty="0">
                <a:latin typeface="Georgia" panose="02040502050405020303" pitchFamily="18" charset="0"/>
              </a:rPr>
              <a:t>Модул Анализ на Риска;</a:t>
            </a:r>
          </a:p>
          <a:p>
            <a:r>
              <a:rPr lang="bg-BG" sz="2000" dirty="0">
                <a:latin typeface="Georgia" panose="02040502050405020303" pitchFamily="18" charset="0"/>
              </a:rPr>
              <a:t>Модул Административно наказателно производство;</a:t>
            </a:r>
          </a:p>
          <a:p>
            <a:r>
              <a:rPr lang="bg-BG" sz="2000" dirty="0">
                <a:latin typeface="Georgia" panose="02040502050405020303" pitchFamily="18" charset="0"/>
              </a:rPr>
              <a:t>Модул ОРИ</a:t>
            </a:r>
          </a:p>
          <a:p>
            <a:pPr lvl="1"/>
            <a:r>
              <a:rPr lang="bg-BG" sz="2000" dirty="0">
                <a:latin typeface="Georgia" panose="02040502050405020303" pitchFamily="18" charset="0"/>
              </a:rPr>
              <a:t>Проверки</a:t>
            </a:r>
          </a:p>
          <a:p>
            <a:pPr lvl="1"/>
            <a:r>
              <a:rPr lang="bg-BG" sz="2000" dirty="0">
                <a:latin typeface="Georgia" panose="02040502050405020303" pitchFamily="18" charset="0"/>
              </a:rPr>
              <a:t>Сигнали</a:t>
            </a:r>
          </a:p>
          <a:p>
            <a:pPr lvl="1"/>
            <a:r>
              <a:rPr lang="bg-BG" sz="2000" dirty="0">
                <a:latin typeface="Georgia" panose="02040502050405020303" pitchFamily="18" charset="0"/>
              </a:rPr>
              <a:t>Нарушения</a:t>
            </a:r>
          </a:p>
          <a:p>
            <a:pPr lvl="1"/>
            <a:r>
              <a:rPr lang="bg-BG" sz="2000" dirty="0">
                <a:latin typeface="Georgia" panose="02040502050405020303" pitchFamily="18" charset="0"/>
              </a:rPr>
              <a:t>Рискова информация</a:t>
            </a:r>
          </a:p>
          <a:p>
            <a:pPr lvl="1"/>
            <a:r>
              <a:rPr lang="bg-BG" sz="2000" dirty="0">
                <a:latin typeface="Georgia" panose="02040502050405020303" pitchFamily="18" charset="0"/>
              </a:rPr>
              <a:t>Досъдебно производство</a:t>
            </a:r>
          </a:p>
          <a:p>
            <a:pPr lvl="1"/>
            <a:r>
              <a:rPr lang="bg-BG" sz="2000" dirty="0">
                <a:latin typeface="Georgia" panose="02040502050405020303" pitchFamily="18" charset="0"/>
              </a:rPr>
              <a:t>ЗСНПИС</a:t>
            </a:r>
          </a:p>
          <a:p>
            <a:r>
              <a:rPr lang="bg-BG" sz="2000" dirty="0">
                <a:latin typeface="Georgia" panose="02040502050405020303" pitchFamily="18" charset="0"/>
              </a:rPr>
              <a:t>Модул Декларация за парични средства</a:t>
            </a:r>
          </a:p>
          <a:p>
            <a:r>
              <a:rPr lang="bg-BG" sz="2000" dirty="0">
                <a:latin typeface="Georgia" panose="02040502050405020303" pitchFamily="18" charset="0"/>
              </a:rPr>
              <a:t>Модул РЕЗМА</a:t>
            </a:r>
          </a:p>
          <a:p>
            <a:pPr marL="0" indent="0">
              <a:buNone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75222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Autofit/>
          </a:bodyPr>
          <a:lstStyle/>
          <a:p>
            <a:pPr algn="l"/>
            <a:r>
              <a:rPr lang="bg-BG" sz="3600" dirty="0">
                <a:latin typeface="Georgia" panose="02040502050405020303" pitchFamily="18" charset="0"/>
              </a:rPr>
              <a:t>Използвани съвременни технологии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sz="2200" dirty="0">
                <a:latin typeface="Georgia" panose="02040502050405020303" pitchFamily="18" charset="0"/>
              </a:rPr>
              <a:t>Модулите са изградени върху облачна архитектура чрез </a:t>
            </a:r>
            <a:r>
              <a:rPr lang="bg-BG" sz="2200" dirty="0" err="1">
                <a:latin typeface="Georgia" panose="02040502050405020303" pitchFamily="18" charset="0"/>
              </a:rPr>
              <a:t>микросървиси</a:t>
            </a:r>
            <a:r>
              <a:rPr lang="bg-BG" sz="2200" dirty="0">
                <a:latin typeface="Georgia" panose="02040502050405020303" pitchFamily="18" charset="0"/>
              </a:rPr>
              <a:t> върху частен хибриден облак на Агенция Митници</a:t>
            </a:r>
          </a:p>
          <a:p>
            <a:r>
              <a:rPr lang="bg-BG" sz="2200" dirty="0">
                <a:latin typeface="Georgia" panose="02040502050405020303" pitchFamily="18" charset="0"/>
              </a:rPr>
              <a:t>Обменът на данни е реализиран чрез уеб </a:t>
            </a:r>
            <a:r>
              <a:rPr lang="en-US" sz="2200" dirty="0">
                <a:latin typeface="Georgia" panose="02040502050405020303" pitchFamily="18" charset="0"/>
              </a:rPr>
              <a:t>(REST) </a:t>
            </a:r>
            <a:r>
              <a:rPr lang="bg-BG" sz="2200" dirty="0">
                <a:latin typeface="Georgia" panose="02040502050405020303" pitchFamily="18" charset="0"/>
              </a:rPr>
              <a:t>услуги</a:t>
            </a:r>
          </a:p>
          <a:p>
            <a:r>
              <a:rPr lang="bg-BG" sz="2200" dirty="0">
                <a:latin typeface="Georgia" panose="02040502050405020303" pitchFamily="18" charset="0"/>
              </a:rPr>
              <a:t>Използване пълно</a:t>
            </a:r>
            <a:r>
              <a:rPr lang="en-US" sz="2200" dirty="0">
                <a:latin typeface="Georgia" panose="02040502050405020303" pitchFamily="18" charset="0"/>
              </a:rPr>
              <a:t>-</a:t>
            </a:r>
            <a:r>
              <a:rPr lang="bg-BG" sz="2200" dirty="0">
                <a:latin typeface="Georgia" panose="02040502050405020303" pitchFamily="18" charset="0"/>
              </a:rPr>
              <a:t>текстово търсене чрез </a:t>
            </a:r>
            <a:r>
              <a:rPr lang="en-US" sz="2200" dirty="0">
                <a:latin typeface="Georgia" panose="02040502050405020303" pitchFamily="18" charset="0"/>
              </a:rPr>
              <a:t>SOLR</a:t>
            </a:r>
          </a:p>
          <a:p>
            <a:r>
              <a:rPr lang="en-US" sz="2200" dirty="0">
                <a:latin typeface="Georgia" panose="02040502050405020303" pitchFamily="18" charset="0"/>
              </a:rPr>
              <a:t>NoSQL </a:t>
            </a:r>
            <a:r>
              <a:rPr lang="bg-BG" sz="2200" dirty="0">
                <a:latin typeface="Georgia" panose="02040502050405020303" pitchFamily="18" charset="0"/>
              </a:rPr>
              <a:t>база данни </a:t>
            </a:r>
            <a:r>
              <a:rPr lang="en-US" sz="2200" dirty="0">
                <a:latin typeface="Georgia" panose="02040502050405020303" pitchFamily="18" charset="0"/>
              </a:rPr>
              <a:t>MONGO</a:t>
            </a:r>
            <a:r>
              <a:rPr lang="bg-BG" sz="2200" dirty="0">
                <a:latin typeface="Georgia" panose="02040502050405020303" pitchFamily="18" charset="0"/>
              </a:rPr>
              <a:t>, използвана от декларативни и специализирани митнически системи с оглед съхраняване на информацията, използвана от всички системи на едно място, без дублиране на данни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57031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pPr algn="l"/>
            <a:r>
              <a:rPr lang="bg-BG" sz="3600" dirty="0">
                <a:latin typeface="Georgia" panose="02040502050405020303" pitchFamily="18" charset="0"/>
              </a:rPr>
              <a:t>Резултати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bg-BG" sz="2000" dirty="0">
                <a:latin typeface="Georgia" panose="02040502050405020303" pitchFamily="18" charset="0"/>
              </a:rPr>
              <a:t>Реализираните в проекта модули подпомагат митническата администрация чрез: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bg-BG" sz="2000" dirty="0">
                <a:latin typeface="Georgia" panose="02040502050405020303" pitchFamily="18" charset="0"/>
              </a:rPr>
              <a:t>Автоматизиран процес на рисков анализ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bg-BG" sz="2000" dirty="0">
                <a:latin typeface="Georgia" panose="02040502050405020303" pitchFamily="18" charset="0"/>
              </a:rPr>
              <a:t>Извършване на проверки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bg-BG" sz="2000" dirty="0">
                <a:latin typeface="Georgia" panose="02040502050405020303" pitchFamily="18" charset="0"/>
              </a:rPr>
              <a:t>Извършване на митнически надзор и контрол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bg-BG" sz="2000" dirty="0">
                <a:latin typeface="Georgia" panose="02040502050405020303" pitchFamily="18" charset="0"/>
              </a:rPr>
              <a:t>Контрол на движението на парични средства внасяни/изнасяни от Република България, с цел предотвратяване на изпиране на пари и финансиране на тероризма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bg-BG" sz="2000" dirty="0">
                <a:latin typeface="Georgia" panose="02040502050405020303" pitchFamily="18" charset="0"/>
              </a:rPr>
              <a:t>Автоматизиране на процеса по издаване на удостоверения за наличие или липса на задължения чрез </a:t>
            </a:r>
            <a:r>
              <a:rPr lang="en-US" sz="2000" dirty="0">
                <a:latin typeface="Georgia" panose="02040502050405020303" pitchFamily="18" charset="0"/>
              </a:rPr>
              <a:t>REGIX</a:t>
            </a:r>
            <a:endParaRPr lang="bg-BG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399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4FB02-E706-4AEC-B032-1704F96AC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936104"/>
          </a:xfrm>
        </p:spPr>
        <p:txBody>
          <a:bodyPr>
            <a:normAutofit/>
          </a:bodyPr>
          <a:lstStyle/>
          <a:p>
            <a:pPr algn="l"/>
            <a:r>
              <a:rPr lang="bg-BG" sz="4400" dirty="0">
                <a:latin typeface="Georgia" panose="02040502050405020303" pitchFamily="18" charset="0"/>
              </a:rPr>
              <a:t>Дейност 4</a:t>
            </a:r>
            <a:endParaRPr lang="bg-B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09F6F-4A06-4F36-9845-1521BFC19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bg-BG" sz="1600" dirty="0">
                <a:latin typeface="Georgia" panose="02040502050405020303" pitchFamily="18" charset="0"/>
              </a:rPr>
              <a:t>„</a:t>
            </a:r>
            <a:r>
              <a:rPr lang="bg-BG" sz="2000" dirty="0">
                <a:latin typeface="Georgia" panose="02040502050405020303" pitchFamily="18" charset="0"/>
              </a:rPr>
              <a:t>Развитие и въвеждане на Институционалната архитектура на АМ за митнически процеси, свързани с разширяване на склада от данни (Data </a:t>
            </a:r>
            <a:r>
              <a:rPr lang="bg-BG" sz="2000" dirty="0" err="1">
                <a:latin typeface="Georgia" panose="02040502050405020303" pitchFamily="18" charset="0"/>
              </a:rPr>
              <a:t>Warehouse</a:t>
            </a:r>
            <a:r>
              <a:rPr lang="bg-BG" sz="2000" dirty="0">
                <a:latin typeface="Georgia" panose="02040502050405020303" pitchFamily="18" charset="0"/>
              </a:rPr>
              <a:t>) по отношение на справочно-аналитичните изисквания на целева област „Развитие на митническата информационна система–БИМИС 2020“ и по-конкретно, по отношение на МИСВ, МЗ, МИСТ и МИСИ (етап 2.2. от Концепцията за развитие на справочно-аналитична платформа на АМ)”.</a:t>
            </a:r>
          </a:p>
          <a:p>
            <a:pPr marL="0" indent="0">
              <a:buNone/>
            </a:pPr>
            <a:r>
              <a:rPr lang="bg-BG" sz="2000" dirty="0">
                <a:latin typeface="Georgia" panose="02040502050405020303" pitchFamily="18" charset="0"/>
              </a:rPr>
              <a:t>					приключи на 30.10.2020 г. </a:t>
            </a:r>
          </a:p>
          <a:p>
            <a:pPr marL="0" indent="0" algn="ctr">
              <a:buNone/>
            </a:pPr>
            <a:endParaRPr lang="bg-BG" sz="1600" dirty="0"/>
          </a:p>
        </p:txBody>
      </p:sp>
    </p:spTree>
    <p:extLst>
      <p:ext uri="{BB962C8B-B14F-4D97-AF65-F5344CB8AC3E}">
        <p14:creationId xmlns:p14="http://schemas.microsoft.com/office/powerpoint/2010/main" val="350804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1F102-3E7B-40DC-8228-7C0AB31FE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98" y="83671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bg-BG" sz="3600" dirty="0">
                <a:latin typeface="Georgia" panose="02040502050405020303" pitchFamily="18" charset="0"/>
              </a:rPr>
              <a:t>Склад от данни и </a:t>
            </a:r>
            <a:br>
              <a:rPr lang="bg-BG" sz="3600" dirty="0">
                <a:latin typeface="Georgia" panose="02040502050405020303" pitchFamily="18" charset="0"/>
              </a:rPr>
            </a:br>
            <a:r>
              <a:rPr lang="bg-BG" sz="3600" dirty="0">
                <a:latin typeface="Georgia" panose="02040502050405020303" pitchFamily="18" charset="0"/>
              </a:rPr>
              <a:t>справочно аналитични системи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28214-FBB6-45D5-8B32-7C50D9B31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bg-BG" sz="2000" dirty="0">
                <a:latin typeface="Georgia" panose="02040502050405020303" pitchFamily="18" charset="0"/>
              </a:rPr>
              <a:t>Надграден е складът от данни на Агенция „Митници“ с данни от МИСВ, МЗ, МИСТ и МИСИ </a:t>
            </a:r>
          </a:p>
          <a:p>
            <a:pPr marL="0" indent="0">
              <a:buNone/>
            </a:pPr>
            <a:endParaRPr lang="bg-BG" sz="2000" dirty="0">
              <a:latin typeface="Georgia" panose="02040502050405020303" pitchFamily="18" charset="0"/>
            </a:endParaRPr>
          </a:p>
          <a:p>
            <a:r>
              <a:rPr lang="bg-BG" sz="2000" dirty="0">
                <a:latin typeface="Georgia" panose="02040502050405020303" pitchFamily="18" charset="0"/>
              </a:rPr>
              <a:t>Изградени оперативни отчети и аналитични справки и </a:t>
            </a:r>
            <a:r>
              <a:rPr lang="bg-BG" sz="2000" dirty="0" err="1">
                <a:latin typeface="Georgia" panose="02040502050405020303" pitchFamily="18" charset="0"/>
              </a:rPr>
              <a:t>дашборди</a:t>
            </a:r>
            <a:r>
              <a:rPr lang="bg-BG" sz="2000" dirty="0">
                <a:latin typeface="Georgia" panose="02040502050405020303" pitchFamily="18" charset="0"/>
              </a:rPr>
              <a:t> в митническата област чрез средствата на платформата </a:t>
            </a:r>
            <a:r>
              <a:rPr lang="en-US" sz="2000" dirty="0">
                <a:latin typeface="Georgia" panose="02040502050405020303" pitchFamily="18" charset="0"/>
              </a:rPr>
              <a:t>Cognos BI</a:t>
            </a:r>
            <a:endParaRPr lang="bg-BG" sz="2000" dirty="0">
              <a:latin typeface="Georgia" panose="02040502050405020303" pitchFamily="18" charset="0"/>
            </a:endParaRP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07503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B8483-4E91-4B4D-B416-7932AB463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pPr algn="l"/>
            <a:r>
              <a:rPr lang="bg-BG" sz="3600" dirty="0">
                <a:latin typeface="Georgia" panose="02040502050405020303" pitchFamily="18" charset="0"/>
              </a:rPr>
              <a:t>Използвани съвременни технологии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8AB30-DCE9-46DD-8A3C-7A5A55121B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36504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05000"/>
              </a:lnSpc>
              <a:spcBef>
                <a:spcPts val="1000"/>
              </a:spcBef>
              <a:buNone/>
            </a:pPr>
            <a:r>
              <a:rPr lang="en-US" sz="5500" i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Cognos BI </a:t>
            </a:r>
            <a:endParaRPr lang="bg-BG" sz="5500" i="1" dirty="0"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05000"/>
              </a:lnSpc>
              <a:spcBef>
                <a:spcPts val="1000"/>
              </a:spcBef>
              <a:buNone/>
            </a:pPr>
            <a:r>
              <a:rPr lang="bg-BG" sz="5500" i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Специализиран софтуер за изготвяне на анализи и обработка на статистическа информация, изготвяне на </a:t>
            </a:r>
            <a:r>
              <a:rPr lang="bg-BG" sz="5500" i="1" dirty="0" err="1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dash</a:t>
            </a:r>
            <a:r>
              <a:rPr lang="bg-BG" sz="5500" i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</a:t>
            </a:r>
            <a:r>
              <a:rPr lang="bg-BG" sz="5500" i="1" dirty="0" err="1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boards</a:t>
            </a:r>
            <a:r>
              <a:rPr lang="bg-BG" sz="5500" i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(табла с диаграми)</a:t>
            </a:r>
            <a:endParaRPr lang="bg-BG" sz="5500" i="1" dirty="0">
              <a:effectLst/>
              <a:latin typeface="Georgia" panose="020405020504050203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5000"/>
              </a:lnSpc>
              <a:spcAft>
                <a:spcPts val="800"/>
              </a:spcAft>
              <a:buNone/>
            </a:pPr>
            <a:endParaRPr lang="bg-BG" sz="4000" dirty="0">
              <a:effectLst/>
              <a:latin typeface="Georgia" panose="02040502050405020303" pitchFamily="18" charset="0"/>
              <a:ea typeface="Calibri" panose="020F0502020204030204" pitchFamily="34" charset="0"/>
            </a:endParaRPr>
          </a:p>
          <a:p>
            <a:pPr marL="457200" algn="just">
              <a:lnSpc>
                <a:spcPct val="150000"/>
              </a:lnSpc>
            </a:pPr>
            <a:r>
              <a:rPr lang="bg-BG" sz="5500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Обслужва се </a:t>
            </a:r>
            <a:r>
              <a:rPr lang="bg-BG" sz="55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голям обем информация и сложни структури от данни, каквито са налични в инфраструктурата на АМ</a:t>
            </a:r>
          </a:p>
          <a:p>
            <a:pPr marL="457200" lvl="0" algn="just">
              <a:lnSpc>
                <a:spcPct val="150000"/>
              </a:lnSpc>
              <a:spcAft>
                <a:spcPts val="800"/>
              </a:spcAft>
            </a:pPr>
            <a:r>
              <a:rPr lang="bg-BG" sz="5500" dirty="0">
                <a:latin typeface="Georgia" panose="02040502050405020303" pitchFamily="18" charset="0"/>
                <a:cs typeface="Times New Roman" panose="02020603050405020304" pitchFamily="18" charset="0"/>
              </a:rPr>
              <a:t>Осигурява се високо бързодействие чрез паралелна обработка;</a:t>
            </a:r>
          </a:p>
          <a:p>
            <a:pPr marL="457200" algn="just">
              <a:lnSpc>
                <a:spcPct val="150000"/>
              </a:lnSpc>
            </a:pPr>
            <a:r>
              <a:rPr lang="bg-BG" sz="55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Генерират се професионални отчети, позволява да се извърши задълбочен анализ и да се прогнозират бизнес резултатите.</a:t>
            </a:r>
          </a:p>
          <a:p>
            <a:endParaRPr lang="bg-BG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4F1699-BA83-49C6-8D22-140ECEB973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693" y="5030198"/>
            <a:ext cx="4304149" cy="160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92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CE809-DAB6-4719-BF5B-98D3A0C81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pPr algn="l"/>
            <a:r>
              <a:rPr lang="bg-BG" sz="3600" dirty="0">
                <a:latin typeface="Georgia" panose="02040502050405020303" pitchFamily="18" charset="0"/>
              </a:rPr>
              <a:t>Резултати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3B590-AD64-4EF2-B591-7A6CD449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pPr marL="457200">
              <a:lnSpc>
                <a:spcPct val="150000"/>
              </a:lnSpc>
            </a:pPr>
            <a:r>
              <a:rPr lang="bg-BG" sz="2000" dirty="0">
                <a:latin typeface="Georgia" panose="02040502050405020303" pitchFamily="18" charset="0"/>
                <a:ea typeface="Times New Roman" panose="02020603050405020304" pitchFamily="18" charset="0"/>
              </a:rPr>
              <a:t>И</a:t>
            </a:r>
            <a:r>
              <a:rPr lang="bg-BG" sz="20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зградени са модели на данни </a:t>
            </a:r>
            <a:r>
              <a:rPr lang="bg-BG" sz="20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различни източници и приложения на АМ</a:t>
            </a:r>
          </a:p>
          <a:p>
            <a:pPr marL="457200">
              <a:lnSpc>
                <a:spcPct val="150000"/>
              </a:lnSpc>
            </a:pPr>
            <a:r>
              <a:rPr lang="bg-BG" sz="20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Служителите на АМ имат достъп до табла за управление (</a:t>
            </a:r>
            <a:r>
              <a:rPr lang="en-US" sz="20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dashboard)</a:t>
            </a:r>
            <a:r>
              <a:rPr lang="bg-BG" sz="20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, визуализации на данни и управление на анализи.</a:t>
            </a:r>
          </a:p>
          <a:p>
            <a:pPr marL="457200">
              <a:lnSpc>
                <a:spcPct val="150000"/>
              </a:lnSpc>
              <a:spcAft>
                <a:spcPts val="800"/>
              </a:spcAft>
            </a:pPr>
            <a:r>
              <a:rPr lang="en-US" sz="20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Cognos BI </a:t>
            </a:r>
            <a:r>
              <a:rPr lang="bg-BG" sz="20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позволява да се </a:t>
            </a:r>
            <a:r>
              <a:rPr lang="en-US" sz="2000" dirty="0" err="1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извършват</a:t>
            </a:r>
            <a:r>
              <a:rPr lang="en-US" sz="20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търсения</a:t>
            </a:r>
            <a:r>
              <a:rPr lang="en-US" sz="20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, </a:t>
            </a:r>
            <a:r>
              <a:rPr lang="en-US" sz="2000" dirty="0" err="1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да</a:t>
            </a:r>
            <a:r>
              <a:rPr lang="en-US" sz="20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</a:t>
            </a:r>
            <a:r>
              <a:rPr lang="bg-BG" sz="20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се </a:t>
            </a:r>
            <a:r>
              <a:rPr lang="en-US" sz="2000" dirty="0" err="1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създа</a:t>
            </a:r>
            <a:r>
              <a:rPr lang="bg-BG" sz="20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ва</a:t>
            </a:r>
            <a:r>
              <a:rPr lang="en-US" sz="20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визуализаци</a:t>
            </a:r>
            <a:r>
              <a:rPr lang="bg-BG" sz="20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я</a:t>
            </a:r>
            <a:r>
              <a:rPr lang="en-US" sz="20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на </a:t>
            </a:r>
            <a:r>
              <a:rPr lang="en-US" sz="2000" dirty="0" err="1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данни</a:t>
            </a:r>
            <a:r>
              <a:rPr lang="en-US" sz="2000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. </a:t>
            </a:r>
            <a:endParaRPr lang="bg-BG" sz="2000" dirty="0"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14546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507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Georgia</vt:lpstr>
      <vt:lpstr>Office тема</vt:lpstr>
      <vt:lpstr>Съвременните технологии в митническата дейност  „Информационно обслужване“ АД </vt:lpstr>
      <vt:lpstr>Дейност 3</vt:lpstr>
      <vt:lpstr>Обхват на проекта</vt:lpstr>
      <vt:lpstr>Използвани съвременни технологии</vt:lpstr>
      <vt:lpstr>Резултати</vt:lpstr>
      <vt:lpstr>Дейност 4</vt:lpstr>
      <vt:lpstr>Склад от данни и  справочно аналитични системи</vt:lpstr>
      <vt:lpstr>Използвани съвременни технологии</vt:lpstr>
      <vt:lpstr>Резултати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Любомила Илиева</cp:lastModifiedBy>
  <cp:revision>21</cp:revision>
  <dcterms:created xsi:type="dcterms:W3CDTF">2020-05-12T09:06:58Z</dcterms:created>
  <dcterms:modified xsi:type="dcterms:W3CDTF">2023-09-26T12:41:06Z</dcterms:modified>
</cp:coreProperties>
</file>