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08788" cy="9940925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E61C44-EABA-4891-8EFD-5D37579D2D52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245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6038" y="9442450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9FD00F-2535-48EE-945F-5F3ACCEF25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1568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FE62F5-86E7-4FE5-913F-D3C86FF44900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1988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9D34A1-EAAA-4B4A-895A-AB3E7D9C53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764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dirty="0" smtClean="0"/>
              <a:t>      </a:t>
            </a:r>
            <a:r>
              <a:rPr lang="en-US" dirty="0" smtClean="0"/>
              <a:t>12 073 495,20</a:t>
            </a:r>
            <a:endParaRPr lang="bg-BG" dirty="0" smtClean="0"/>
          </a:p>
          <a:p>
            <a:r>
              <a:rPr lang="bg-BG" dirty="0" smtClean="0"/>
              <a:t>+   </a:t>
            </a:r>
            <a:r>
              <a:rPr lang="bg-BG" baseline="0" dirty="0" smtClean="0"/>
              <a:t>  1 303 650,40</a:t>
            </a:r>
          </a:p>
          <a:p>
            <a:r>
              <a:rPr lang="bg-BG" baseline="0" dirty="0" smtClean="0"/>
              <a:t>+     9 174 168,48</a:t>
            </a:r>
          </a:p>
          <a:p>
            <a:r>
              <a:rPr lang="bg-BG" baseline="0" dirty="0" smtClean="0"/>
              <a:t>=   22 551 314,08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9D34A1-EAAA-4B4A-895A-AB3E7D9C53A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3100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Щракнете, за да редактирате стила на подзаглавията в образеца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27.9.2023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27.9.2023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27.9.2023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27.9.2023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27.9.2023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27.9.2023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27.9.2023 г.</a:t>
            </a:fld>
            <a:endParaRPr lang="bg-BG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27.9.2023 г.</a:t>
            </a:fld>
            <a:endParaRPr lang="bg-BG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27.9.2023 г.</a:t>
            </a:fld>
            <a:endParaRPr lang="bg-BG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27.9.2023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27.9.2023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07FD3-AFD6-4521-9186-4E6D1AC7155E}" type="datetimeFigureOut">
              <a:rPr lang="bg-BG" smtClean="0"/>
              <a:t>27.9.2023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bg-BG" b="1" dirty="0">
                <a:solidFill>
                  <a:schemeClr val="tx2">
                    <a:lumMod val="75000"/>
                  </a:schemeClr>
                </a:solidFill>
              </a:rPr>
              <a:t>Съвременните технологии в дейността на Агенция „</a:t>
            </a:r>
            <a:r>
              <a:rPr lang="bg-BG" b="1" dirty="0" smtClean="0">
                <a:solidFill>
                  <a:schemeClr val="tx2">
                    <a:lumMod val="75000"/>
                  </a:schemeClr>
                </a:solidFill>
              </a:rPr>
              <a:t>Митници“</a:t>
            </a:r>
            <a:endParaRPr lang="bg-B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София, 28.09.2023 г. 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90801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>
          <a:xfrm>
            <a:off x="5076056" y="620688"/>
            <a:ext cx="3610744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Ефекти от проекта</a:t>
            </a:r>
            <a:endParaRPr kumimoji="0" lang="bg-BG" sz="20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95536" y="1196752"/>
            <a:ext cx="8424936" cy="518457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bg-BG" sz="400" b="0" i="0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800100" marR="0" lvl="1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bg-BG" sz="2000" b="0" i="0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bg-BG" sz="2000" dirty="0" smtClean="0">
                <a:solidFill>
                  <a:srgbClr val="1F497D"/>
                </a:solidFill>
              </a:rPr>
              <a:t>Подобрено</a:t>
            </a:r>
            <a:r>
              <a:rPr lang="ru-RU" sz="2000" dirty="0" smtClean="0">
                <a:solidFill>
                  <a:srgbClr val="1F497D"/>
                </a:solidFill>
              </a:rPr>
              <a:t> </a:t>
            </a:r>
            <a:r>
              <a:rPr lang="ru-RU" sz="2000" dirty="0">
                <a:solidFill>
                  <a:srgbClr val="1F497D"/>
                </a:solidFill>
              </a:rPr>
              <a:t>административно </a:t>
            </a:r>
            <a:r>
              <a:rPr lang="ru-RU" sz="2000" dirty="0" err="1">
                <a:solidFill>
                  <a:srgbClr val="1F497D"/>
                </a:solidFill>
              </a:rPr>
              <a:t>обслужване</a:t>
            </a:r>
            <a:r>
              <a:rPr lang="ru-RU" sz="2000" dirty="0">
                <a:solidFill>
                  <a:srgbClr val="1F497D"/>
                </a:solidFill>
              </a:rPr>
              <a:t> на бизнеса и </a:t>
            </a:r>
            <a:r>
              <a:rPr lang="ru-RU" sz="2000" dirty="0" err="1">
                <a:solidFill>
                  <a:srgbClr val="1F497D"/>
                </a:solidFill>
              </a:rPr>
              <a:t>гражданите</a:t>
            </a:r>
            <a:r>
              <a:rPr lang="ru-RU" sz="2000" dirty="0">
                <a:solidFill>
                  <a:srgbClr val="1F497D"/>
                </a:solidFill>
              </a:rPr>
              <a:t> </a:t>
            </a:r>
            <a:r>
              <a:rPr lang="ru-RU" sz="2000" dirty="0" err="1">
                <a:solidFill>
                  <a:srgbClr val="1F497D"/>
                </a:solidFill>
              </a:rPr>
              <a:t>като</a:t>
            </a:r>
            <a:r>
              <a:rPr lang="ru-RU" sz="2000" dirty="0">
                <a:solidFill>
                  <a:srgbClr val="1F497D"/>
                </a:solidFill>
              </a:rPr>
              <a:t> </a:t>
            </a:r>
            <a:r>
              <a:rPr lang="ru-RU" sz="2000" dirty="0" err="1">
                <a:solidFill>
                  <a:srgbClr val="1F497D"/>
                </a:solidFill>
              </a:rPr>
              <a:t>участници</a:t>
            </a:r>
            <a:r>
              <a:rPr lang="ru-RU" sz="2000" dirty="0">
                <a:solidFill>
                  <a:srgbClr val="1F497D"/>
                </a:solidFill>
              </a:rPr>
              <a:t> в </a:t>
            </a:r>
            <a:r>
              <a:rPr lang="ru-RU" sz="2000" dirty="0" err="1">
                <a:solidFill>
                  <a:srgbClr val="1F497D"/>
                </a:solidFill>
              </a:rPr>
              <a:t>единната</a:t>
            </a:r>
            <a:r>
              <a:rPr lang="ru-RU" sz="2000" dirty="0">
                <a:solidFill>
                  <a:srgbClr val="1F497D"/>
                </a:solidFill>
              </a:rPr>
              <a:t> </a:t>
            </a:r>
            <a:r>
              <a:rPr lang="ru-RU" sz="2000" dirty="0" err="1">
                <a:solidFill>
                  <a:srgbClr val="1F497D"/>
                </a:solidFill>
              </a:rPr>
              <a:t>европейска</a:t>
            </a:r>
            <a:r>
              <a:rPr lang="ru-RU" sz="2000" dirty="0">
                <a:solidFill>
                  <a:srgbClr val="1F497D"/>
                </a:solidFill>
              </a:rPr>
              <a:t> </a:t>
            </a:r>
            <a:r>
              <a:rPr lang="ru-RU" sz="2000" dirty="0" err="1">
                <a:solidFill>
                  <a:srgbClr val="1F497D"/>
                </a:solidFill>
              </a:rPr>
              <a:t>митническа</a:t>
            </a:r>
            <a:r>
              <a:rPr lang="ru-RU" sz="2000" dirty="0">
                <a:solidFill>
                  <a:srgbClr val="1F497D"/>
                </a:solidFill>
              </a:rPr>
              <a:t> </a:t>
            </a:r>
            <a:r>
              <a:rPr lang="ru-RU" sz="2000" dirty="0" smtClean="0">
                <a:solidFill>
                  <a:srgbClr val="1F497D"/>
                </a:solidFill>
              </a:rPr>
              <a:t>среда</a:t>
            </a:r>
            <a:endParaRPr lang="ru-RU" sz="2000" dirty="0">
              <a:solidFill>
                <a:srgbClr val="1F497D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ru-RU" sz="2000" dirty="0" err="1" smtClean="0">
                <a:solidFill>
                  <a:srgbClr val="1F497D"/>
                </a:solidFill>
              </a:rPr>
              <a:t>Поетапно</a:t>
            </a:r>
            <a:r>
              <a:rPr lang="ru-RU" sz="2000" dirty="0" smtClean="0">
                <a:solidFill>
                  <a:srgbClr val="1F497D"/>
                </a:solidFill>
              </a:rPr>
              <a:t> </a:t>
            </a:r>
            <a:r>
              <a:rPr lang="ru-RU" sz="2000" dirty="0" err="1">
                <a:solidFill>
                  <a:srgbClr val="1F497D"/>
                </a:solidFill>
              </a:rPr>
              <a:t>изпълнение</a:t>
            </a:r>
            <a:r>
              <a:rPr lang="ru-RU" sz="2000" dirty="0">
                <a:solidFill>
                  <a:srgbClr val="1F497D"/>
                </a:solidFill>
              </a:rPr>
              <a:t> на </a:t>
            </a:r>
            <a:r>
              <a:rPr lang="ru-RU" sz="2000" dirty="0" err="1">
                <a:solidFill>
                  <a:srgbClr val="1F497D"/>
                </a:solidFill>
              </a:rPr>
              <a:t>поетите</a:t>
            </a:r>
            <a:r>
              <a:rPr lang="ru-RU" sz="2000" dirty="0">
                <a:solidFill>
                  <a:srgbClr val="1F497D"/>
                </a:solidFill>
              </a:rPr>
              <a:t> </a:t>
            </a:r>
            <a:r>
              <a:rPr lang="ru-RU" sz="2000" dirty="0" err="1">
                <a:solidFill>
                  <a:srgbClr val="1F497D"/>
                </a:solidFill>
              </a:rPr>
              <a:t>ангажименти</a:t>
            </a:r>
            <a:r>
              <a:rPr lang="ru-RU" sz="2000" dirty="0">
                <a:solidFill>
                  <a:srgbClr val="1F497D"/>
                </a:solidFill>
              </a:rPr>
              <a:t> за </a:t>
            </a:r>
            <a:r>
              <a:rPr lang="ru-RU" sz="2000" dirty="0" err="1">
                <a:solidFill>
                  <a:srgbClr val="1F497D"/>
                </a:solidFill>
              </a:rPr>
              <a:t>прилагане</a:t>
            </a:r>
            <a:r>
              <a:rPr lang="ru-RU" sz="2000" dirty="0">
                <a:solidFill>
                  <a:srgbClr val="1F497D"/>
                </a:solidFill>
              </a:rPr>
              <a:t> на </a:t>
            </a:r>
            <a:r>
              <a:rPr lang="ru-RU" sz="2000" dirty="0" err="1">
                <a:solidFill>
                  <a:srgbClr val="1F497D"/>
                </a:solidFill>
              </a:rPr>
              <a:t>европейското</a:t>
            </a:r>
            <a:r>
              <a:rPr lang="ru-RU" sz="2000" dirty="0">
                <a:solidFill>
                  <a:srgbClr val="1F497D"/>
                </a:solidFill>
              </a:rPr>
              <a:t> </a:t>
            </a:r>
            <a:r>
              <a:rPr lang="ru-RU" sz="2000" dirty="0" err="1">
                <a:solidFill>
                  <a:srgbClr val="1F497D"/>
                </a:solidFill>
              </a:rPr>
              <a:t>законодателство</a:t>
            </a:r>
            <a:r>
              <a:rPr lang="ru-RU" sz="2000" dirty="0">
                <a:solidFill>
                  <a:srgbClr val="1F497D"/>
                </a:solidFill>
              </a:rPr>
              <a:t> и </a:t>
            </a:r>
            <a:r>
              <a:rPr lang="ru-RU" sz="2000" dirty="0" err="1">
                <a:solidFill>
                  <a:srgbClr val="1F497D"/>
                </a:solidFill>
              </a:rPr>
              <a:t>инициативи</a:t>
            </a:r>
            <a:r>
              <a:rPr lang="ru-RU" sz="2000" dirty="0">
                <a:solidFill>
                  <a:srgbClr val="1F497D"/>
                </a:solidFill>
              </a:rPr>
              <a:t> за </a:t>
            </a:r>
            <a:r>
              <a:rPr lang="ru-RU" sz="2000" dirty="0" err="1">
                <a:solidFill>
                  <a:srgbClr val="1F497D"/>
                </a:solidFill>
              </a:rPr>
              <a:t>създаване</a:t>
            </a:r>
            <a:r>
              <a:rPr lang="ru-RU" sz="2000" dirty="0">
                <a:solidFill>
                  <a:srgbClr val="1F497D"/>
                </a:solidFill>
              </a:rPr>
              <a:t> на </a:t>
            </a:r>
            <a:r>
              <a:rPr lang="ru-RU" sz="2000" dirty="0" err="1">
                <a:solidFill>
                  <a:srgbClr val="1F497D"/>
                </a:solidFill>
              </a:rPr>
              <a:t>безкнижна</a:t>
            </a:r>
            <a:r>
              <a:rPr lang="ru-RU" sz="2000" dirty="0">
                <a:solidFill>
                  <a:srgbClr val="1F497D"/>
                </a:solidFill>
              </a:rPr>
              <a:t> среда и </a:t>
            </a:r>
            <a:r>
              <a:rPr lang="ru-RU" sz="2000" dirty="0" err="1">
                <a:solidFill>
                  <a:srgbClr val="1F497D"/>
                </a:solidFill>
              </a:rPr>
              <a:t>напълно</a:t>
            </a:r>
            <a:r>
              <a:rPr lang="ru-RU" sz="2000" dirty="0">
                <a:solidFill>
                  <a:srgbClr val="1F497D"/>
                </a:solidFill>
              </a:rPr>
              <a:t> </a:t>
            </a:r>
            <a:r>
              <a:rPr lang="ru-RU" sz="2000" dirty="0" err="1">
                <a:solidFill>
                  <a:srgbClr val="1F497D"/>
                </a:solidFill>
              </a:rPr>
              <a:t>електронни</a:t>
            </a:r>
            <a:r>
              <a:rPr lang="ru-RU" sz="2000" dirty="0">
                <a:solidFill>
                  <a:srgbClr val="1F497D"/>
                </a:solidFill>
              </a:rPr>
              <a:t> </a:t>
            </a:r>
            <a:r>
              <a:rPr lang="ru-RU" sz="2000" dirty="0" err="1">
                <a:solidFill>
                  <a:srgbClr val="1F497D"/>
                </a:solidFill>
              </a:rPr>
              <a:t>митници</a:t>
            </a:r>
            <a:r>
              <a:rPr lang="ru-RU" sz="2000" dirty="0">
                <a:solidFill>
                  <a:srgbClr val="1F497D"/>
                </a:solidFill>
              </a:rPr>
              <a:t> – чрез </a:t>
            </a:r>
            <a:r>
              <a:rPr lang="ru-RU" sz="2000" dirty="0" err="1">
                <a:solidFill>
                  <a:srgbClr val="1F497D"/>
                </a:solidFill>
              </a:rPr>
              <a:t>последващо</a:t>
            </a:r>
            <a:r>
              <a:rPr lang="ru-RU" sz="2000" dirty="0">
                <a:solidFill>
                  <a:srgbClr val="1F497D"/>
                </a:solidFill>
              </a:rPr>
              <a:t> развитие и </a:t>
            </a:r>
            <a:r>
              <a:rPr lang="ru-RU" sz="2000" dirty="0" err="1">
                <a:solidFill>
                  <a:srgbClr val="1F497D"/>
                </a:solidFill>
              </a:rPr>
              <a:t>въвеждане</a:t>
            </a:r>
            <a:r>
              <a:rPr lang="ru-RU" sz="2000" dirty="0">
                <a:solidFill>
                  <a:srgbClr val="1F497D"/>
                </a:solidFill>
              </a:rPr>
              <a:t> на </a:t>
            </a:r>
            <a:r>
              <a:rPr lang="ru-RU" sz="2000" dirty="0" err="1">
                <a:solidFill>
                  <a:srgbClr val="1F497D"/>
                </a:solidFill>
              </a:rPr>
              <a:t>Институционалната</a:t>
            </a:r>
            <a:r>
              <a:rPr lang="ru-RU" sz="2000" dirty="0">
                <a:solidFill>
                  <a:srgbClr val="1F497D"/>
                </a:solidFill>
              </a:rPr>
              <a:t> архитектура на АМ до </a:t>
            </a:r>
            <a:r>
              <a:rPr lang="ru-RU" sz="2000" dirty="0" err="1">
                <a:solidFill>
                  <a:srgbClr val="1F497D"/>
                </a:solidFill>
              </a:rPr>
              <a:t>обхващане</a:t>
            </a:r>
            <a:r>
              <a:rPr lang="ru-RU" sz="2000" dirty="0">
                <a:solidFill>
                  <a:srgbClr val="1F497D"/>
                </a:solidFill>
              </a:rPr>
              <a:t> на </a:t>
            </a:r>
            <a:r>
              <a:rPr lang="ru-RU" sz="2000" dirty="0" err="1">
                <a:solidFill>
                  <a:srgbClr val="1F497D"/>
                </a:solidFill>
              </a:rPr>
              <a:t>основните</a:t>
            </a:r>
            <a:r>
              <a:rPr lang="ru-RU" sz="2000" dirty="0">
                <a:solidFill>
                  <a:srgbClr val="1F497D"/>
                </a:solidFill>
              </a:rPr>
              <a:t> и </a:t>
            </a:r>
            <a:r>
              <a:rPr lang="ru-RU" sz="2000" dirty="0" err="1">
                <a:solidFill>
                  <a:srgbClr val="1F497D"/>
                </a:solidFill>
              </a:rPr>
              <a:t>спомагателни</a:t>
            </a:r>
            <a:r>
              <a:rPr lang="ru-RU" sz="2000" dirty="0">
                <a:solidFill>
                  <a:srgbClr val="1F497D"/>
                </a:solidFill>
              </a:rPr>
              <a:t> </a:t>
            </a:r>
            <a:r>
              <a:rPr lang="ru-RU" sz="2000" dirty="0" err="1">
                <a:solidFill>
                  <a:srgbClr val="1F497D"/>
                </a:solidFill>
              </a:rPr>
              <a:t>митнически</a:t>
            </a:r>
            <a:r>
              <a:rPr lang="ru-RU" sz="2000" dirty="0">
                <a:solidFill>
                  <a:srgbClr val="1F497D"/>
                </a:solidFill>
              </a:rPr>
              <a:t> </a:t>
            </a:r>
            <a:r>
              <a:rPr lang="ru-RU" sz="2000" dirty="0" err="1" smtClean="0">
                <a:solidFill>
                  <a:srgbClr val="1F497D"/>
                </a:solidFill>
              </a:rPr>
              <a:t>процеси</a:t>
            </a:r>
            <a:r>
              <a:rPr lang="ru-RU" sz="2000" dirty="0" smtClean="0">
                <a:solidFill>
                  <a:srgbClr val="1F497D"/>
                </a:solidFill>
              </a:rPr>
              <a:t> </a:t>
            </a:r>
            <a:endParaRPr lang="ru-RU" sz="2000" dirty="0">
              <a:solidFill>
                <a:srgbClr val="1F497D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ru-RU" sz="2000" dirty="0" err="1" smtClean="0">
                <a:solidFill>
                  <a:srgbClr val="1F497D"/>
                </a:solidFill>
              </a:rPr>
              <a:t>Бърз</a:t>
            </a:r>
            <a:r>
              <a:rPr lang="ru-RU" sz="2000" dirty="0" smtClean="0">
                <a:solidFill>
                  <a:srgbClr val="1F497D"/>
                </a:solidFill>
              </a:rPr>
              <a:t> </a:t>
            </a:r>
            <a:r>
              <a:rPr lang="ru-RU" sz="2000" dirty="0">
                <a:solidFill>
                  <a:srgbClr val="1F497D"/>
                </a:solidFill>
              </a:rPr>
              <a:t>и </a:t>
            </a:r>
            <a:r>
              <a:rPr lang="ru-RU" sz="2000" dirty="0" err="1">
                <a:solidFill>
                  <a:srgbClr val="1F497D"/>
                </a:solidFill>
              </a:rPr>
              <a:t>улеснен</a:t>
            </a:r>
            <a:r>
              <a:rPr lang="ru-RU" sz="2000" dirty="0">
                <a:solidFill>
                  <a:srgbClr val="1F497D"/>
                </a:solidFill>
              </a:rPr>
              <a:t> </a:t>
            </a:r>
            <a:r>
              <a:rPr lang="ru-RU" sz="2000" dirty="0" err="1">
                <a:solidFill>
                  <a:srgbClr val="1F497D"/>
                </a:solidFill>
              </a:rPr>
              <a:t>достъп</a:t>
            </a:r>
            <a:r>
              <a:rPr lang="ru-RU" sz="2000" dirty="0">
                <a:solidFill>
                  <a:srgbClr val="1F497D"/>
                </a:solidFill>
              </a:rPr>
              <a:t> от </a:t>
            </a:r>
            <a:r>
              <a:rPr lang="ru-RU" sz="2000" dirty="0" err="1">
                <a:solidFill>
                  <a:srgbClr val="1F497D"/>
                </a:solidFill>
              </a:rPr>
              <a:t>всички</a:t>
            </a:r>
            <a:r>
              <a:rPr lang="ru-RU" sz="2000" dirty="0">
                <a:solidFill>
                  <a:srgbClr val="1F497D"/>
                </a:solidFill>
              </a:rPr>
              <a:t> </a:t>
            </a:r>
            <a:r>
              <a:rPr lang="ru-RU" sz="2000" dirty="0" err="1">
                <a:solidFill>
                  <a:srgbClr val="1F497D"/>
                </a:solidFill>
              </a:rPr>
              <a:t>заинтересовани</a:t>
            </a:r>
            <a:r>
              <a:rPr lang="ru-RU" sz="2000" dirty="0">
                <a:solidFill>
                  <a:srgbClr val="1F497D"/>
                </a:solidFill>
              </a:rPr>
              <a:t> </a:t>
            </a:r>
            <a:r>
              <a:rPr lang="ru-RU" sz="2000" dirty="0" err="1">
                <a:solidFill>
                  <a:srgbClr val="1F497D"/>
                </a:solidFill>
              </a:rPr>
              <a:t>страни</a:t>
            </a:r>
            <a:r>
              <a:rPr lang="ru-RU" sz="2000" dirty="0">
                <a:solidFill>
                  <a:srgbClr val="1F497D"/>
                </a:solidFill>
              </a:rPr>
              <a:t> до </a:t>
            </a:r>
            <a:r>
              <a:rPr lang="ru-RU" sz="2000" dirty="0" err="1">
                <a:solidFill>
                  <a:srgbClr val="1F497D"/>
                </a:solidFill>
              </a:rPr>
              <a:t>основните</a:t>
            </a:r>
            <a:r>
              <a:rPr lang="ru-RU" sz="2000" dirty="0">
                <a:solidFill>
                  <a:srgbClr val="1F497D"/>
                </a:solidFill>
              </a:rPr>
              <a:t> и </a:t>
            </a:r>
            <a:r>
              <a:rPr lang="ru-RU" sz="2000" dirty="0" err="1">
                <a:solidFill>
                  <a:srgbClr val="1F497D"/>
                </a:solidFill>
              </a:rPr>
              <a:t>спомагателни</a:t>
            </a:r>
            <a:r>
              <a:rPr lang="ru-RU" sz="2000" dirty="0">
                <a:solidFill>
                  <a:srgbClr val="1F497D"/>
                </a:solidFill>
              </a:rPr>
              <a:t> </a:t>
            </a:r>
            <a:r>
              <a:rPr lang="ru-RU" sz="2000" dirty="0" err="1">
                <a:solidFill>
                  <a:srgbClr val="1F497D"/>
                </a:solidFill>
              </a:rPr>
              <a:t>митнически</a:t>
            </a:r>
            <a:r>
              <a:rPr lang="ru-RU" sz="2000" dirty="0">
                <a:solidFill>
                  <a:srgbClr val="1F497D"/>
                </a:solidFill>
              </a:rPr>
              <a:t> </a:t>
            </a:r>
            <a:r>
              <a:rPr lang="ru-RU" sz="2000" dirty="0" err="1">
                <a:solidFill>
                  <a:srgbClr val="1F497D"/>
                </a:solidFill>
              </a:rPr>
              <a:t>процеси</a:t>
            </a:r>
            <a:r>
              <a:rPr lang="ru-RU" sz="2000" dirty="0">
                <a:solidFill>
                  <a:srgbClr val="1F497D"/>
                </a:solidFill>
              </a:rPr>
              <a:t> – </a:t>
            </a:r>
            <a:r>
              <a:rPr lang="ru-RU" sz="2000" dirty="0" err="1">
                <a:solidFill>
                  <a:srgbClr val="1F497D"/>
                </a:solidFill>
              </a:rPr>
              <a:t>гаранция</a:t>
            </a:r>
            <a:r>
              <a:rPr lang="ru-RU" sz="2000" dirty="0">
                <a:solidFill>
                  <a:srgbClr val="1F497D"/>
                </a:solidFill>
              </a:rPr>
              <a:t> за </a:t>
            </a:r>
            <a:r>
              <a:rPr lang="ru-RU" sz="2000" dirty="0" err="1">
                <a:solidFill>
                  <a:srgbClr val="1F497D"/>
                </a:solidFill>
              </a:rPr>
              <a:t>конкурентност</a:t>
            </a:r>
            <a:r>
              <a:rPr lang="ru-RU" sz="2000" dirty="0">
                <a:solidFill>
                  <a:srgbClr val="1F497D"/>
                </a:solidFill>
              </a:rPr>
              <a:t> на </a:t>
            </a:r>
            <a:r>
              <a:rPr lang="ru-RU" sz="2000" dirty="0" err="1">
                <a:solidFill>
                  <a:srgbClr val="1F497D"/>
                </a:solidFill>
              </a:rPr>
              <a:t>икономическите</a:t>
            </a:r>
            <a:r>
              <a:rPr lang="ru-RU" sz="2000" dirty="0">
                <a:solidFill>
                  <a:srgbClr val="1F497D"/>
                </a:solidFill>
              </a:rPr>
              <a:t> </a:t>
            </a:r>
            <a:r>
              <a:rPr lang="ru-RU" sz="2000" dirty="0" err="1">
                <a:solidFill>
                  <a:srgbClr val="1F497D"/>
                </a:solidFill>
              </a:rPr>
              <a:t>оператори</a:t>
            </a:r>
            <a:r>
              <a:rPr lang="ru-RU" sz="2000" dirty="0">
                <a:solidFill>
                  <a:srgbClr val="1F497D"/>
                </a:solidFill>
              </a:rPr>
              <a:t> и </a:t>
            </a:r>
            <a:r>
              <a:rPr lang="ru-RU" sz="2000" dirty="0" err="1">
                <a:solidFill>
                  <a:srgbClr val="1F497D"/>
                </a:solidFill>
              </a:rPr>
              <a:t>сигурност</a:t>
            </a:r>
            <a:r>
              <a:rPr lang="ru-RU" sz="2000" dirty="0">
                <a:solidFill>
                  <a:srgbClr val="1F497D"/>
                </a:solidFill>
              </a:rPr>
              <a:t> на </a:t>
            </a:r>
            <a:r>
              <a:rPr lang="ru-RU" sz="2000" dirty="0" err="1" smtClean="0">
                <a:solidFill>
                  <a:srgbClr val="1F497D"/>
                </a:solidFill>
              </a:rPr>
              <a:t>границите</a:t>
            </a:r>
            <a:endParaRPr lang="ru-RU" sz="2000" dirty="0">
              <a:solidFill>
                <a:srgbClr val="1F497D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ru-RU" sz="2000" dirty="0" err="1">
                <a:solidFill>
                  <a:srgbClr val="1F497D"/>
                </a:solidFill>
              </a:rPr>
              <a:t>Повишената</a:t>
            </a:r>
            <a:r>
              <a:rPr lang="ru-RU" sz="2000" dirty="0">
                <a:solidFill>
                  <a:srgbClr val="1F497D"/>
                </a:solidFill>
              </a:rPr>
              <a:t> </a:t>
            </a:r>
            <a:r>
              <a:rPr lang="ru-RU" sz="2000" dirty="0" err="1">
                <a:solidFill>
                  <a:srgbClr val="1F497D"/>
                </a:solidFill>
              </a:rPr>
              <a:t>надеждност</a:t>
            </a:r>
            <a:r>
              <a:rPr lang="ru-RU" sz="2000" dirty="0">
                <a:solidFill>
                  <a:srgbClr val="1F497D"/>
                </a:solidFill>
              </a:rPr>
              <a:t> на работа на </a:t>
            </a:r>
            <a:r>
              <a:rPr lang="ru-RU" sz="2000" dirty="0" err="1">
                <a:solidFill>
                  <a:srgbClr val="1F497D"/>
                </a:solidFill>
              </a:rPr>
              <a:t>системите</a:t>
            </a:r>
            <a:r>
              <a:rPr lang="ru-RU" sz="2000" dirty="0">
                <a:solidFill>
                  <a:srgbClr val="1F497D"/>
                </a:solidFill>
              </a:rPr>
              <a:t> на </a:t>
            </a:r>
            <a:r>
              <a:rPr lang="ru-RU" sz="2000" dirty="0" smtClean="0">
                <a:solidFill>
                  <a:srgbClr val="1F497D"/>
                </a:solidFill>
              </a:rPr>
              <a:t>АМ чрез </a:t>
            </a:r>
            <a:r>
              <a:rPr lang="ru-RU" sz="2000" dirty="0" err="1">
                <a:solidFill>
                  <a:srgbClr val="1F497D"/>
                </a:solidFill>
              </a:rPr>
              <a:t>намаляване</a:t>
            </a:r>
            <a:r>
              <a:rPr lang="ru-RU" sz="2000" dirty="0">
                <a:solidFill>
                  <a:srgbClr val="1F497D"/>
                </a:solidFill>
              </a:rPr>
              <a:t> на </a:t>
            </a:r>
            <a:r>
              <a:rPr lang="ru-RU" sz="2000" dirty="0" err="1">
                <a:solidFill>
                  <a:srgbClr val="1F497D"/>
                </a:solidFill>
              </a:rPr>
              <a:t>времето</a:t>
            </a:r>
            <a:r>
              <a:rPr lang="ru-RU" sz="2000" dirty="0">
                <a:solidFill>
                  <a:srgbClr val="1F497D"/>
                </a:solidFill>
              </a:rPr>
              <a:t> на </a:t>
            </a:r>
            <a:r>
              <a:rPr lang="ru-RU" sz="2000" dirty="0" err="1">
                <a:solidFill>
                  <a:srgbClr val="1F497D"/>
                </a:solidFill>
              </a:rPr>
              <a:t>неработоспособност</a:t>
            </a:r>
            <a:r>
              <a:rPr lang="ru-RU" sz="2000" dirty="0">
                <a:solidFill>
                  <a:srgbClr val="1F497D"/>
                </a:solidFill>
              </a:rPr>
              <a:t> </a:t>
            </a:r>
            <a:r>
              <a:rPr lang="ru-RU" sz="2000" dirty="0" err="1">
                <a:solidFill>
                  <a:srgbClr val="1F497D"/>
                </a:solidFill>
              </a:rPr>
              <a:t>допринасят</a:t>
            </a:r>
            <a:r>
              <a:rPr lang="ru-RU" sz="2000" dirty="0">
                <a:solidFill>
                  <a:srgbClr val="1F497D"/>
                </a:solidFill>
              </a:rPr>
              <a:t> за </a:t>
            </a:r>
            <a:r>
              <a:rPr lang="ru-RU" sz="2000" dirty="0" err="1">
                <a:solidFill>
                  <a:srgbClr val="1F497D"/>
                </a:solidFill>
              </a:rPr>
              <a:t>създаване</a:t>
            </a:r>
            <a:r>
              <a:rPr lang="ru-RU" sz="2000" dirty="0">
                <a:solidFill>
                  <a:srgbClr val="1F497D"/>
                </a:solidFill>
              </a:rPr>
              <a:t> на </a:t>
            </a:r>
            <a:r>
              <a:rPr lang="ru-RU" sz="2000" dirty="0" err="1">
                <a:solidFill>
                  <a:srgbClr val="1F497D"/>
                </a:solidFill>
              </a:rPr>
              <a:t>по-добра</a:t>
            </a:r>
            <a:r>
              <a:rPr lang="ru-RU" sz="2000" dirty="0">
                <a:solidFill>
                  <a:srgbClr val="1F497D"/>
                </a:solidFill>
              </a:rPr>
              <a:t> бизнес среда и </a:t>
            </a:r>
            <a:r>
              <a:rPr lang="ru-RU" sz="2000" dirty="0" err="1">
                <a:solidFill>
                  <a:srgbClr val="1F497D"/>
                </a:solidFill>
              </a:rPr>
              <a:t>конкурентоспособност</a:t>
            </a:r>
            <a:r>
              <a:rPr lang="ru-RU" sz="2000" dirty="0">
                <a:solidFill>
                  <a:srgbClr val="1F497D"/>
                </a:solidFill>
              </a:rPr>
              <a:t> за </a:t>
            </a:r>
            <a:r>
              <a:rPr lang="ru-RU" sz="2000" dirty="0" err="1">
                <a:solidFill>
                  <a:srgbClr val="1F497D"/>
                </a:solidFill>
              </a:rPr>
              <a:t>икономическите</a:t>
            </a:r>
            <a:r>
              <a:rPr lang="ru-RU" sz="2000" dirty="0">
                <a:solidFill>
                  <a:srgbClr val="1F497D"/>
                </a:solidFill>
              </a:rPr>
              <a:t> </a:t>
            </a:r>
            <a:r>
              <a:rPr lang="ru-RU" sz="2000" dirty="0" err="1">
                <a:solidFill>
                  <a:srgbClr val="1F497D"/>
                </a:solidFill>
              </a:rPr>
              <a:t>оператори</a:t>
            </a:r>
            <a:r>
              <a:rPr lang="ru-RU" sz="2000" dirty="0">
                <a:solidFill>
                  <a:srgbClr val="1F497D"/>
                </a:solidFill>
              </a:rPr>
              <a:t>, </a:t>
            </a:r>
            <a:r>
              <a:rPr lang="ru-RU" sz="2000" dirty="0" err="1">
                <a:solidFill>
                  <a:srgbClr val="1F497D"/>
                </a:solidFill>
              </a:rPr>
              <a:t>както</a:t>
            </a:r>
            <a:r>
              <a:rPr lang="ru-RU" sz="2000" dirty="0">
                <a:solidFill>
                  <a:srgbClr val="1F497D"/>
                </a:solidFill>
              </a:rPr>
              <a:t> и </a:t>
            </a:r>
            <a:r>
              <a:rPr lang="ru-RU" sz="2000" dirty="0" err="1">
                <a:solidFill>
                  <a:srgbClr val="1F497D"/>
                </a:solidFill>
              </a:rPr>
              <a:t>гарантират</a:t>
            </a:r>
            <a:r>
              <a:rPr lang="ru-RU" sz="2000" dirty="0">
                <a:solidFill>
                  <a:srgbClr val="1F497D"/>
                </a:solidFill>
              </a:rPr>
              <a:t> </a:t>
            </a:r>
            <a:r>
              <a:rPr lang="ru-RU" sz="2000" dirty="0" err="1">
                <a:solidFill>
                  <a:srgbClr val="1F497D"/>
                </a:solidFill>
              </a:rPr>
              <a:t>осигуряването</a:t>
            </a:r>
            <a:r>
              <a:rPr lang="ru-RU" sz="2000" dirty="0">
                <a:solidFill>
                  <a:srgbClr val="1F497D"/>
                </a:solidFill>
              </a:rPr>
              <a:t> на </a:t>
            </a:r>
            <a:r>
              <a:rPr lang="ru-RU" sz="2000" dirty="0" err="1">
                <a:solidFill>
                  <a:srgbClr val="1F497D"/>
                </a:solidFill>
              </a:rPr>
              <a:t>прозрачност</a:t>
            </a:r>
            <a:r>
              <a:rPr lang="ru-RU" sz="2000" dirty="0">
                <a:solidFill>
                  <a:srgbClr val="1F497D"/>
                </a:solidFill>
              </a:rPr>
              <a:t> на </a:t>
            </a:r>
            <a:r>
              <a:rPr lang="ru-RU" sz="2000" dirty="0" err="1">
                <a:solidFill>
                  <a:srgbClr val="1F497D"/>
                </a:solidFill>
              </a:rPr>
              <a:t>работата</a:t>
            </a:r>
            <a:r>
              <a:rPr lang="ru-RU" sz="2000" dirty="0">
                <a:solidFill>
                  <a:srgbClr val="1F497D"/>
                </a:solidFill>
              </a:rPr>
              <a:t> и </a:t>
            </a:r>
            <a:r>
              <a:rPr lang="ru-RU" sz="2000" dirty="0" err="1">
                <a:solidFill>
                  <a:srgbClr val="1F497D"/>
                </a:solidFill>
              </a:rPr>
              <a:t>решенията</a:t>
            </a:r>
            <a:r>
              <a:rPr lang="ru-RU" sz="2000" dirty="0">
                <a:solidFill>
                  <a:srgbClr val="1F497D"/>
                </a:solidFill>
              </a:rPr>
              <a:t> на </a:t>
            </a:r>
            <a:r>
              <a:rPr lang="ru-RU" sz="2000" dirty="0" err="1" smtClean="0">
                <a:solidFill>
                  <a:srgbClr val="1F497D"/>
                </a:solidFill>
              </a:rPr>
              <a:t>администрацията</a:t>
            </a:r>
            <a:r>
              <a:rPr lang="ru-RU" sz="2000" dirty="0" smtClean="0">
                <a:solidFill>
                  <a:srgbClr val="1F497D"/>
                </a:solidFill>
              </a:rPr>
              <a:t> </a:t>
            </a:r>
            <a:endParaRPr lang="ru-RU" sz="2000" dirty="0">
              <a:solidFill>
                <a:srgbClr val="1F497D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ru-RU" sz="2000" dirty="0" err="1">
                <a:solidFill>
                  <a:srgbClr val="1F497D"/>
                </a:solidFill>
              </a:rPr>
              <a:t>Повишената</a:t>
            </a:r>
            <a:r>
              <a:rPr lang="ru-RU" sz="2000" dirty="0">
                <a:solidFill>
                  <a:srgbClr val="1F497D"/>
                </a:solidFill>
              </a:rPr>
              <a:t> </a:t>
            </a:r>
            <a:r>
              <a:rPr lang="ru-RU" sz="2000" dirty="0" err="1">
                <a:solidFill>
                  <a:srgbClr val="1F497D"/>
                </a:solidFill>
              </a:rPr>
              <a:t>надеждност</a:t>
            </a:r>
            <a:r>
              <a:rPr lang="ru-RU" sz="2000" dirty="0">
                <a:solidFill>
                  <a:srgbClr val="1F497D"/>
                </a:solidFill>
              </a:rPr>
              <a:t> при </a:t>
            </a:r>
            <a:r>
              <a:rPr lang="ru-RU" sz="2000" dirty="0" err="1">
                <a:solidFill>
                  <a:srgbClr val="1F497D"/>
                </a:solidFill>
              </a:rPr>
              <a:t>работата</a:t>
            </a:r>
            <a:r>
              <a:rPr lang="ru-RU" sz="2000" dirty="0">
                <a:solidFill>
                  <a:srgbClr val="1F497D"/>
                </a:solidFill>
              </a:rPr>
              <a:t> на </a:t>
            </a:r>
            <a:r>
              <a:rPr lang="ru-RU" sz="2000" dirty="0" err="1">
                <a:solidFill>
                  <a:srgbClr val="1F497D"/>
                </a:solidFill>
              </a:rPr>
              <a:t>системите</a:t>
            </a:r>
            <a:r>
              <a:rPr lang="ru-RU" sz="2000" dirty="0">
                <a:solidFill>
                  <a:srgbClr val="1F497D"/>
                </a:solidFill>
              </a:rPr>
              <a:t> на </a:t>
            </a:r>
            <a:r>
              <a:rPr lang="ru-RU" sz="2000" dirty="0" smtClean="0">
                <a:solidFill>
                  <a:srgbClr val="1F497D"/>
                </a:solidFill>
              </a:rPr>
              <a:t>АМ </a:t>
            </a:r>
            <a:r>
              <a:rPr lang="ru-RU" sz="2000" dirty="0">
                <a:solidFill>
                  <a:srgbClr val="1F497D"/>
                </a:solidFill>
              </a:rPr>
              <a:t>чрез </a:t>
            </a:r>
            <a:r>
              <a:rPr lang="ru-RU" sz="2000" dirty="0" err="1">
                <a:solidFill>
                  <a:srgbClr val="1F497D"/>
                </a:solidFill>
              </a:rPr>
              <a:t>намаляване</a:t>
            </a:r>
            <a:r>
              <a:rPr lang="ru-RU" sz="2000" dirty="0">
                <a:solidFill>
                  <a:srgbClr val="1F497D"/>
                </a:solidFill>
              </a:rPr>
              <a:t> на процента на грешки при обмена на </a:t>
            </a:r>
            <a:r>
              <a:rPr lang="ru-RU" sz="2000" dirty="0" err="1">
                <a:solidFill>
                  <a:srgbClr val="1F497D"/>
                </a:solidFill>
              </a:rPr>
              <a:t>съобщения</a:t>
            </a:r>
            <a:r>
              <a:rPr lang="ru-RU" sz="2000" dirty="0">
                <a:solidFill>
                  <a:srgbClr val="1F497D"/>
                </a:solidFill>
              </a:rPr>
              <a:t> между </a:t>
            </a:r>
            <a:r>
              <a:rPr lang="ru-RU" sz="2000" dirty="0" err="1">
                <a:solidFill>
                  <a:srgbClr val="1F497D"/>
                </a:solidFill>
              </a:rPr>
              <a:t>митническите</a:t>
            </a:r>
            <a:r>
              <a:rPr lang="ru-RU" sz="2000" dirty="0">
                <a:solidFill>
                  <a:srgbClr val="1F497D"/>
                </a:solidFill>
              </a:rPr>
              <a:t> </a:t>
            </a:r>
            <a:r>
              <a:rPr lang="ru-RU" sz="2000" dirty="0" err="1">
                <a:solidFill>
                  <a:srgbClr val="1F497D"/>
                </a:solidFill>
              </a:rPr>
              <a:t>системи</a:t>
            </a:r>
            <a:r>
              <a:rPr lang="ru-RU" sz="2000" dirty="0">
                <a:solidFill>
                  <a:srgbClr val="1F497D"/>
                </a:solidFill>
              </a:rPr>
              <a:t> на </a:t>
            </a:r>
            <a:r>
              <a:rPr lang="ru-RU" sz="2000" dirty="0" err="1" smtClean="0">
                <a:solidFill>
                  <a:srgbClr val="1F497D"/>
                </a:solidFill>
              </a:rPr>
              <a:t>РБългария</a:t>
            </a:r>
            <a:r>
              <a:rPr lang="ru-RU" sz="2000" dirty="0" smtClean="0">
                <a:solidFill>
                  <a:srgbClr val="1F497D"/>
                </a:solidFill>
              </a:rPr>
              <a:t> </a:t>
            </a:r>
            <a:r>
              <a:rPr lang="ru-RU" sz="2000" dirty="0">
                <a:solidFill>
                  <a:srgbClr val="1F497D"/>
                </a:solidFill>
              </a:rPr>
              <a:t>и </a:t>
            </a:r>
            <a:r>
              <a:rPr lang="ru-RU" sz="2000" dirty="0" err="1">
                <a:solidFill>
                  <a:srgbClr val="1F497D"/>
                </a:solidFill>
              </a:rPr>
              <a:t>държавите</a:t>
            </a:r>
            <a:r>
              <a:rPr lang="ru-RU" sz="2000" dirty="0">
                <a:solidFill>
                  <a:srgbClr val="1F497D"/>
                </a:solidFill>
              </a:rPr>
              <a:t> </a:t>
            </a:r>
            <a:r>
              <a:rPr lang="ru-RU" sz="2000" dirty="0" err="1">
                <a:solidFill>
                  <a:srgbClr val="1F497D"/>
                </a:solidFill>
              </a:rPr>
              <a:t>членки</a:t>
            </a:r>
            <a:r>
              <a:rPr lang="ru-RU" sz="2000" dirty="0">
                <a:solidFill>
                  <a:srgbClr val="1F497D"/>
                </a:solidFill>
              </a:rPr>
              <a:t> на ЕС, </a:t>
            </a:r>
            <a:r>
              <a:rPr lang="ru-RU" sz="2000" dirty="0" err="1">
                <a:solidFill>
                  <a:srgbClr val="1F497D"/>
                </a:solidFill>
              </a:rPr>
              <a:t>както</a:t>
            </a:r>
            <a:r>
              <a:rPr lang="ru-RU" sz="2000" dirty="0">
                <a:solidFill>
                  <a:srgbClr val="1F497D"/>
                </a:solidFill>
              </a:rPr>
              <a:t> и между </a:t>
            </a:r>
            <a:r>
              <a:rPr lang="ru-RU" sz="2000" dirty="0" smtClean="0">
                <a:solidFill>
                  <a:srgbClr val="1F497D"/>
                </a:solidFill>
              </a:rPr>
              <a:t>АМ и </a:t>
            </a:r>
            <a:r>
              <a:rPr lang="ru-RU" sz="2000" dirty="0" err="1">
                <a:solidFill>
                  <a:srgbClr val="1F497D"/>
                </a:solidFill>
              </a:rPr>
              <a:t>икономическите</a:t>
            </a:r>
            <a:r>
              <a:rPr lang="ru-RU" sz="2000" dirty="0">
                <a:solidFill>
                  <a:srgbClr val="1F497D"/>
                </a:solidFill>
              </a:rPr>
              <a:t> </a:t>
            </a:r>
            <a:r>
              <a:rPr lang="ru-RU" sz="2000" dirty="0" err="1">
                <a:solidFill>
                  <a:srgbClr val="1F497D"/>
                </a:solidFill>
              </a:rPr>
              <a:t>оператори</a:t>
            </a:r>
            <a:r>
              <a:rPr lang="ru-RU" sz="2000" dirty="0">
                <a:solidFill>
                  <a:srgbClr val="1F497D"/>
                </a:solidFill>
              </a:rPr>
              <a:t>, </a:t>
            </a:r>
            <a:r>
              <a:rPr lang="ru-RU" sz="2000" dirty="0" err="1">
                <a:solidFill>
                  <a:srgbClr val="1F497D"/>
                </a:solidFill>
              </a:rPr>
              <a:t>ще</a:t>
            </a:r>
            <a:r>
              <a:rPr lang="ru-RU" sz="2000" dirty="0">
                <a:solidFill>
                  <a:srgbClr val="1F497D"/>
                </a:solidFill>
              </a:rPr>
              <a:t> </a:t>
            </a:r>
            <a:r>
              <a:rPr lang="ru-RU" sz="2000" dirty="0" err="1">
                <a:solidFill>
                  <a:srgbClr val="1F497D"/>
                </a:solidFill>
              </a:rPr>
              <a:t>допринесе</a:t>
            </a:r>
            <a:r>
              <a:rPr lang="ru-RU" sz="2000" dirty="0">
                <a:solidFill>
                  <a:srgbClr val="1F497D"/>
                </a:solidFill>
              </a:rPr>
              <a:t> за </a:t>
            </a:r>
            <a:r>
              <a:rPr lang="ru-RU" sz="2000" dirty="0" err="1">
                <a:solidFill>
                  <a:srgbClr val="1F497D"/>
                </a:solidFill>
              </a:rPr>
              <a:t>удовлетворяване</a:t>
            </a:r>
            <a:r>
              <a:rPr lang="ru-RU" sz="2000" dirty="0">
                <a:solidFill>
                  <a:srgbClr val="1F497D"/>
                </a:solidFill>
              </a:rPr>
              <a:t> на </a:t>
            </a:r>
            <a:r>
              <a:rPr lang="ru-RU" sz="2000" dirty="0" err="1">
                <a:solidFill>
                  <a:srgbClr val="1F497D"/>
                </a:solidFill>
              </a:rPr>
              <a:t>потребителите</a:t>
            </a:r>
            <a:r>
              <a:rPr lang="ru-RU" sz="2000" dirty="0">
                <a:solidFill>
                  <a:srgbClr val="1F497D"/>
                </a:solidFill>
              </a:rPr>
              <a:t> от </a:t>
            </a:r>
            <a:r>
              <a:rPr lang="ru-RU" sz="2000" dirty="0" err="1">
                <a:solidFill>
                  <a:srgbClr val="1F497D"/>
                </a:solidFill>
              </a:rPr>
              <a:t>ползване</a:t>
            </a:r>
            <a:r>
              <a:rPr lang="ru-RU" sz="2000" dirty="0">
                <a:solidFill>
                  <a:srgbClr val="1F497D"/>
                </a:solidFill>
              </a:rPr>
              <a:t> на </a:t>
            </a:r>
            <a:r>
              <a:rPr lang="ru-RU" sz="2000" dirty="0" err="1">
                <a:solidFill>
                  <a:srgbClr val="1F497D"/>
                </a:solidFill>
              </a:rPr>
              <a:t>качествени</a:t>
            </a:r>
            <a:r>
              <a:rPr lang="ru-RU" sz="2000" dirty="0">
                <a:solidFill>
                  <a:srgbClr val="1F497D"/>
                </a:solidFill>
              </a:rPr>
              <a:t> </a:t>
            </a:r>
            <a:r>
              <a:rPr lang="ru-RU" sz="2000" dirty="0" err="1">
                <a:solidFill>
                  <a:srgbClr val="1F497D"/>
                </a:solidFill>
              </a:rPr>
              <a:t>електронни</a:t>
            </a:r>
            <a:r>
              <a:rPr lang="ru-RU" sz="2000" dirty="0">
                <a:solidFill>
                  <a:srgbClr val="1F497D"/>
                </a:solidFill>
              </a:rPr>
              <a:t> </a:t>
            </a:r>
            <a:r>
              <a:rPr lang="ru-RU" sz="2000" dirty="0" err="1">
                <a:solidFill>
                  <a:srgbClr val="1F497D"/>
                </a:solidFill>
              </a:rPr>
              <a:t>административни</a:t>
            </a:r>
            <a:r>
              <a:rPr lang="ru-RU" sz="2000" dirty="0">
                <a:solidFill>
                  <a:srgbClr val="1F497D"/>
                </a:solidFill>
              </a:rPr>
              <a:t> </a:t>
            </a:r>
            <a:r>
              <a:rPr lang="ru-RU" sz="2000" dirty="0" smtClean="0">
                <a:solidFill>
                  <a:srgbClr val="1F497D"/>
                </a:solidFill>
              </a:rPr>
              <a:t>услуги</a:t>
            </a:r>
            <a:endParaRPr kumimoji="0" lang="bg-BG" sz="2000" b="0" i="0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1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bg-BG" sz="2000" b="0" i="0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bg-BG" sz="2000" b="0" i="0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bg-BG" sz="2000" b="0" i="0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bg-BG" sz="2000" b="0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5462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411760" y="1412776"/>
            <a:ext cx="62646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Надграждане на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  <a:latin typeface="+mj-lt"/>
              </a:rPr>
              <a:t>основните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  <a:latin typeface="+mj-lt"/>
              </a:rPr>
              <a:t>системи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на Агенция „Митници“ за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  <a:latin typeface="+mj-lt"/>
              </a:rPr>
              <a:t>предоставяне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на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  <a:latin typeface="+mj-lt"/>
              </a:rPr>
              <a:t>данни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и услуги – БИМИС (фаза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2)</a:t>
            </a:r>
            <a:endParaRPr lang="bg-BG" sz="2800" b="1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" name="Заглавие 1"/>
          <p:cNvSpPr>
            <a:spLocks noGrp="1"/>
          </p:cNvSpPr>
          <p:nvPr>
            <p:ph type="ctrTitle"/>
          </p:nvPr>
        </p:nvSpPr>
        <p:spPr>
          <a:xfrm>
            <a:off x="2702024" y="3356992"/>
            <a:ext cx="5974432" cy="1800200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bg-BG" sz="1200" dirty="0">
                <a:solidFill>
                  <a:schemeClr val="tx2">
                    <a:lumMod val="7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Административен договор № </a:t>
            </a:r>
            <a:r>
              <a:rPr lang="bg-BG" sz="1200" dirty="0" smtClean="0">
                <a:solidFill>
                  <a:schemeClr val="tx2">
                    <a:lumMod val="7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BG05SFOP001-1.007-0001-С02/15.04.2019 </a:t>
            </a:r>
            <a:r>
              <a:rPr lang="bg-BG" sz="1200" dirty="0">
                <a:solidFill>
                  <a:schemeClr val="tx2">
                    <a:lumMod val="7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г  за предоставяне на безвъзмездна финансова помощ по Процедура 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BG05SFOP001-1.0</a:t>
            </a:r>
            <a:r>
              <a:rPr lang="bg-BG" sz="1200" dirty="0" smtClean="0">
                <a:solidFill>
                  <a:schemeClr val="tx2">
                    <a:lumMod val="7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07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200" dirty="0">
                <a:solidFill>
                  <a:schemeClr val="tx2">
                    <a:lumMod val="7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 съответствие с целите и приоритетите на Оперативна програма „Добро управление“</a:t>
            </a:r>
            <a:r>
              <a:rPr lang="bg-BG" sz="1200" b="1" dirty="0">
                <a:solidFill>
                  <a:schemeClr val="tx2">
                    <a:lumMod val="7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200" dirty="0">
                <a:solidFill>
                  <a:schemeClr val="tx2">
                    <a:lumMod val="7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и по-конкретно с  Приоритетна ос №1 „Административно обслужване и е-управление“, </a:t>
            </a:r>
            <a:r>
              <a:rPr lang="bg-BG" sz="1200" dirty="0" smtClean="0">
                <a:solidFill>
                  <a:schemeClr val="tx2">
                    <a:lumMod val="7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Специфична </a:t>
            </a:r>
            <a:r>
              <a:rPr lang="bg-BG" sz="1200" dirty="0">
                <a:solidFill>
                  <a:schemeClr val="tx2">
                    <a:lumMod val="7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цел №2 : Увеличаване на достъпните за гражданите и бизнеса услуги, предоставяни по електронен път.</a:t>
            </a:r>
            <a:r>
              <a:rPr lang="en-US" sz="1200" dirty="0">
                <a:solidFill>
                  <a:schemeClr val="tx2">
                    <a:lumMod val="7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200" dirty="0">
                <a:solidFill>
                  <a:schemeClr val="tx2">
                    <a:lumMod val="7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bg-BG" sz="24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7" name="Заглавие 1"/>
          <p:cNvSpPr txBox="1">
            <a:spLocks/>
          </p:cNvSpPr>
          <p:nvPr/>
        </p:nvSpPr>
        <p:spPr>
          <a:xfrm>
            <a:off x="-21492" y="2447710"/>
            <a:ext cx="2304256" cy="9092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bg-BG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bg-BG" sz="1600" b="1" dirty="0" smtClean="0">
                <a:solidFill>
                  <a:schemeClr val="tx2"/>
                </a:solidFill>
                <a:latin typeface="+mj-lt"/>
              </a:rPr>
              <a:t>Кольо Колев, </a:t>
            </a:r>
            <a:r>
              <a:rPr lang="bg-BG" sz="1600" dirty="0" smtClean="0">
                <a:solidFill>
                  <a:schemeClr val="tx2"/>
                </a:solidFill>
                <a:latin typeface="+mj-lt"/>
              </a:rPr>
              <a:t>ръководител на проекта</a:t>
            </a:r>
          </a:p>
          <a:p>
            <a:pPr algn="ctr"/>
            <a:r>
              <a:rPr lang="bg-BG" sz="1600" dirty="0" smtClean="0">
                <a:solidFill>
                  <a:schemeClr val="tx2"/>
                </a:solidFill>
                <a:latin typeface="+mj-lt"/>
              </a:rPr>
              <a:t> Агенция „Митници“ </a:t>
            </a:r>
            <a:endParaRPr lang="bg-BG" sz="1600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504" y="1844824"/>
            <a:ext cx="21940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bg-BG" kern="0" dirty="0">
                <a:solidFill>
                  <a:schemeClr val="tx2"/>
                </a:solidFill>
              </a:rPr>
              <a:t>Агенция „Митници“</a:t>
            </a:r>
          </a:p>
          <a:p>
            <a:pPr lvl="0" algn="ctr">
              <a:defRPr/>
            </a:pPr>
            <a:r>
              <a:rPr lang="bg-BG" kern="0" dirty="0" smtClean="0">
                <a:solidFill>
                  <a:schemeClr val="tx2"/>
                </a:solidFill>
              </a:rPr>
              <a:t>28.09.2023 г., София</a:t>
            </a:r>
            <a:endParaRPr lang="bg-BG" kern="0" dirty="0">
              <a:solidFill>
                <a:schemeClr val="tx2"/>
              </a:solidFill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6516216" y="692696"/>
            <a:ext cx="172819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bg-BG" sz="2000" b="1" dirty="0" smtClean="0">
                <a:solidFill>
                  <a:srgbClr val="1F497D"/>
                </a:solidFill>
              </a:rPr>
              <a:t>Съдържание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563888" y="1988840"/>
            <a:ext cx="504056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bg-BG" kern="0" dirty="0">
                <a:solidFill>
                  <a:schemeClr val="tx2">
                    <a:lumMod val="75000"/>
                  </a:schemeClr>
                </a:solidFill>
              </a:rPr>
              <a:t>1. Общи параметри на проекта</a:t>
            </a:r>
          </a:p>
          <a:p>
            <a:pPr lvl="0">
              <a:lnSpc>
                <a:spcPct val="150000"/>
              </a:lnSpc>
              <a:defRPr/>
            </a:pPr>
            <a:r>
              <a:rPr lang="bg-BG" kern="0" dirty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bg-BG" kern="0" dirty="0" smtClean="0">
                <a:solidFill>
                  <a:schemeClr val="tx2">
                    <a:lumMod val="75000"/>
                  </a:schemeClr>
                </a:solidFill>
              </a:rPr>
              <a:t>. Предизвикателства</a:t>
            </a:r>
            <a:endParaRPr lang="bg-BG" kern="0" dirty="0">
              <a:solidFill>
                <a:schemeClr val="tx2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  <a:defRPr/>
            </a:pPr>
            <a:r>
              <a:rPr lang="bg-BG" kern="0" dirty="0">
                <a:solidFill>
                  <a:schemeClr val="tx2">
                    <a:lumMod val="75000"/>
                  </a:schemeClr>
                </a:solidFill>
              </a:rPr>
              <a:t>3</a:t>
            </a:r>
            <a:r>
              <a:rPr lang="bg-BG" kern="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bg-BG" kern="0" dirty="0">
                <a:solidFill>
                  <a:schemeClr val="tx2">
                    <a:lumMod val="75000"/>
                  </a:schemeClr>
                </a:solidFill>
              </a:rPr>
              <a:t>Подход за </a:t>
            </a:r>
            <a:r>
              <a:rPr lang="en-US" kern="0" dirty="0">
                <a:solidFill>
                  <a:schemeClr val="tx2">
                    <a:lumMod val="75000"/>
                  </a:schemeClr>
                </a:solidFill>
              </a:rPr>
              <a:t>IT </a:t>
            </a:r>
            <a:r>
              <a:rPr lang="bg-BG" kern="0" dirty="0">
                <a:solidFill>
                  <a:schemeClr val="tx2">
                    <a:lumMod val="75000"/>
                  </a:schemeClr>
                </a:solidFill>
              </a:rPr>
              <a:t>решение</a:t>
            </a:r>
          </a:p>
          <a:p>
            <a:pPr lvl="0">
              <a:lnSpc>
                <a:spcPct val="150000"/>
              </a:lnSpc>
              <a:defRPr/>
            </a:pPr>
            <a:r>
              <a:rPr lang="bg-BG" kern="0" dirty="0">
                <a:solidFill>
                  <a:schemeClr val="tx2">
                    <a:lumMod val="75000"/>
                  </a:schemeClr>
                </a:solidFill>
              </a:rPr>
              <a:t>4</a:t>
            </a:r>
            <a:r>
              <a:rPr lang="bg-BG" kern="0" dirty="0" smtClean="0">
                <a:solidFill>
                  <a:schemeClr val="tx2">
                    <a:lumMod val="75000"/>
                  </a:schemeClr>
                </a:solidFill>
              </a:rPr>
              <a:t>. Представяне на проектните дейности – постигнати резултати и ефекти от проекта</a:t>
            </a:r>
            <a:endParaRPr lang="bg-BG" kern="0" dirty="0">
              <a:solidFill>
                <a:schemeClr val="tx2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  <a:defRPr/>
            </a:pPr>
            <a:r>
              <a:rPr lang="bg-BG" kern="0" dirty="0">
                <a:solidFill>
                  <a:schemeClr val="tx2">
                    <a:lumMod val="75000"/>
                  </a:schemeClr>
                </a:solidFill>
              </a:rPr>
              <a:t>5</a:t>
            </a:r>
            <a:r>
              <a:rPr lang="bg-BG" kern="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bg-BG" kern="0" dirty="0">
                <a:solidFill>
                  <a:schemeClr val="tx2">
                    <a:lumMod val="75000"/>
                  </a:schemeClr>
                </a:solidFill>
              </a:rPr>
              <a:t>Време за въпроси</a:t>
            </a:r>
          </a:p>
        </p:txBody>
      </p:sp>
    </p:spTree>
    <p:extLst>
      <p:ext uri="{BB962C8B-B14F-4D97-AF65-F5344CB8AC3E}">
        <p14:creationId xmlns:p14="http://schemas.microsoft.com/office/powerpoint/2010/main" val="557031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/>
          <p:cNvSpPr txBox="1">
            <a:spLocks/>
          </p:cNvSpPr>
          <p:nvPr/>
        </p:nvSpPr>
        <p:spPr>
          <a:xfrm>
            <a:off x="5076056" y="764704"/>
            <a:ext cx="3240360" cy="3940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bg-BG" sz="2000" b="1" dirty="0" smtClean="0">
                <a:solidFill>
                  <a:srgbClr val="1F497D"/>
                </a:solidFill>
              </a:rPr>
              <a:t>Общи параметри на проекта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339752" y="1412776"/>
            <a:ext cx="640871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Wingdings" panose="05000000000000000000" pitchFamily="2" charset="2"/>
              <a:buChar char="Ø"/>
              <a:defRPr/>
            </a:pPr>
            <a:r>
              <a:rPr lang="ru-RU" sz="2000" kern="0" dirty="0" smtClean="0">
                <a:solidFill>
                  <a:schemeClr val="tx2"/>
                </a:solidFill>
              </a:rPr>
              <a:t>Обхваща </a:t>
            </a:r>
            <a:r>
              <a:rPr lang="ru-RU" sz="2000" b="1" kern="0" dirty="0" smtClean="0">
                <a:solidFill>
                  <a:schemeClr val="tx2"/>
                </a:solidFill>
              </a:rPr>
              <a:t>шест</a:t>
            </a:r>
            <a:r>
              <a:rPr lang="ru-RU" sz="2000" kern="0" dirty="0" smtClean="0">
                <a:solidFill>
                  <a:schemeClr val="tx2"/>
                </a:solidFill>
              </a:rPr>
              <a:t> </a:t>
            </a:r>
            <a:r>
              <a:rPr lang="ru-RU" sz="2000" kern="0" dirty="0" err="1" smtClean="0">
                <a:solidFill>
                  <a:schemeClr val="tx2"/>
                </a:solidFill>
              </a:rPr>
              <a:t>дейности</a:t>
            </a:r>
            <a:r>
              <a:rPr lang="ru-RU" sz="2000" kern="0" dirty="0" smtClean="0">
                <a:solidFill>
                  <a:schemeClr val="tx2"/>
                </a:solidFill>
              </a:rPr>
              <a:t> –  с анекси от декември 2022 и от юли 2023</a:t>
            </a: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ru-RU" sz="2000" kern="0" dirty="0" smtClean="0">
                <a:solidFill>
                  <a:schemeClr val="tx2"/>
                </a:solidFill>
              </a:rPr>
              <a:t>Срок </a:t>
            </a:r>
            <a:r>
              <a:rPr lang="ru-RU" sz="2000" kern="0" dirty="0">
                <a:solidFill>
                  <a:schemeClr val="tx2"/>
                </a:solidFill>
              </a:rPr>
              <a:t>за </a:t>
            </a:r>
            <a:r>
              <a:rPr lang="ru-RU" sz="2000" kern="0" dirty="0" smtClean="0">
                <a:solidFill>
                  <a:schemeClr val="tx2"/>
                </a:solidFill>
              </a:rPr>
              <a:t>изпълнение: 01.03.2019 </a:t>
            </a:r>
            <a:r>
              <a:rPr lang="ru-RU" sz="2000" kern="0" dirty="0">
                <a:solidFill>
                  <a:schemeClr val="tx2"/>
                </a:solidFill>
              </a:rPr>
              <a:t>г. - </a:t>
            </a:r>
            <a:r>
              <a:rPr lang="ru-RU" sz="2000" kern="0" dirty="0" smtClean="0">
                <a:solidFill>
                  <a:schemeClr val="tx2"/>
                </a:solidFill>
              </a:rPr>
              <a:t>30.09.2023 </a:t>
            </a:r>
            <a:r>
              <a:rPr lang="ru-RU" sz="2000" kern="0" dirty="0">
                <a:solidFill>
                  <a:schemeClr val="tx2"/>
                </a:solidFill>
              </a:rPr>
              <a:t>г</a:t>
            </a:r>
            <a:r>
              <a:rPr lang="ru-RU" sz="2000" kern="0" dirty="0" smtClean="0">
                <a:solidFill>
                  <a:schemeClr val="tx2"/>
                </a:solidFill>
              </a:rPr>
              <a:t>.</a:t>
            </a:r>
            <a:r>
              <a:rPr lang="en-US" sz="2000" kern="0" dirty="0" smtClean="0">
                <a:solidFill>
                  <a:schemeClr val="tx2"/>
                </a:solidFill>
              </a:rPr>
              <a:t> </a:t>
            </a:r>
            <a:endParaRPr lang="bg-BG" sz="2000" kern="0" dirty="0" smtClean="0">
              <a:solidFill>
                <a:schemeClr val="tx2"/>
              </a:solidFill>
            </a:endParaRP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ru-RU" sz="2000" kern="0" dirty="0" smtClean="0">
                <a:solidFill>
                  <a:schemeClr val="tx2"/>
                </a:solidFill>
              </a:rPr>
              <a:t>Стойност </a:t>
            </a:r>
            <a:r>
              <a:rPr lang="ru-RU" sz="2000" kern="0" dirty="0">
                <a:solidFill>
                  <a:schemeClr val="tx2"/>
                </a:solidFill>
              </a:rPr>
              <a:t>на </a:t>
            </a:r>
            <a:r>
              <a:rPr lang="ru-RU" sz="2000" kern="0" dirty="0" smtClean="0">
                <a:solidFill>
                  <a:schemeClr val="tx2"/>
                </a:solidFill>
              </a:rPr>
              <a:t>проекта : </a:t>
            </a:r>
          </a:p>
          <a:p>
            <a:pPr lvl="0" algn="just">
              <a:lnSpc>
                <a:spcPct val="150000"/>
              </a:lnSpc>
              <a:defRPr/>
            </a:pPr>
            <a:r>
              <a:rPr lang="ru-RU" sz="2000" kern="0" dirty="0" smtClean="0">
                <a:solidFill>
                  <a:schemeClr val="tx2"/>
                </a:solidFill>
              </a:rPr>
              <a:t>       22 551 314,08 лв., </a:t>
            </a:r>
            <a:r>
              <a:rPr lang="ru-RU" sz="2000" kern="0" dirty="0">
                <a:solidFill>
                  <a:schemeClr val="tx2"/>
                </a:solidFill>
              </a:rPr>
              <a:t>в т.ч. </a:t>
            </a:r>
            <a:endParaRPr lang="ru-RU" sz="2000" kern="0" dirty="0" smtClean="0">
              <a:solidFill>
                <a:schemeClr val="tx2"/>
              </a:solidFill>
            </a:endParaRPr>
          </a:p>
          <a:p>
            <a:pPr lvl="0" algn="just">
              <a:lnSpc>
                <a:spcPct val="150000"/>
              </a:lnSpc>
              <a:defRPr/>
            </a:pPr>
            <a:r>
              <a:rPr lang="ru-RU" sz="2000" kern="0" dirty="0" smtClean="0">
                <a:solidFill>
                  <a:schemeClr val="tx2"/>
                </a:solidFill>
              </a:rPr>
              <a:t>       19 168 616,97 </a:t>
            </a:r>
            <a:r>
              <a:rPr lang="ru-RU" sz="2000" kern="0" dirty="0">
                <a:solidFill>
                  <a:schemeClr val="tx2"/>
                </a:solidFill>
              </a:rPr>
              <a:t>лв. финансиране от ЕС и </a:t>
            </a:r>
            <a:endParaRPr lang="ru-RU" sz="2000" kern="0" dirty="0" smtClean="0">
              <a:solidFill>
                <a:schemeClr val="tx2"/>
              </a:solidFill>
            </a:endParaRPr>
          </a:p>
          <a:p>
            <a:pPr lvl="0" algn="just">
              <a:lnSpc>
                <a:spcPct val="150000"/>
              </a:lnSpc>
              <a:defRPr/>
            </a:pPr>
            <a:r>
              <a:rPr lang="ru-RU" sz="2000" kern="0" dirty="0" smtClean="0">
                <a:solidFill>
                  <a:schemeClr val="tx2"/>
                </a:solidFill>
              </a:rPr>
              <a:t>         3 382 697,11 </a:t>
            </a:r>
            <a:r>
              <a:rPr lang="ru-RU" sz="2000" kern="0" dirty="0">
                <a:solidFill>
                  <a:schemeClr val="tx2"/>
                </a:solidFill>
              </a:rPr>
              <a:t>лв. национално финансиране</a:t>
            </a:r>
            <a:r>
              <a:rPr lang="ru-RU" sz="2000" kern="0" dirty="0" smtClean="0">
                <a:solidFill>
                  <a:schemeClr val="tx2"/>
                </a:solidFill>
              </a:rPr>
              <a:t>.</a:t>
            </a:r>
          </a:p>
          <a:p>
            <a:pPr lvl="0" algn="just">
              <a:lnSpc>
                <a:spcPct val="150000"/>
              </a:lnSpc>
              <a:defRPr/>
            </a:pPr>
            <a:r>
              <a:rPr lang="ru-RU" sz="2000" kern="0" dirty="0" smtClean="0">
                <a:solidFill>
                  <a:schemeClr val="tx2"/>
                </a:solidFill>
              </a:rPr>
              <a:t>Осъществява се с </a:t>
            </a:r>
            <a:r>
              <a:rPr lang="ru-RU" sz="2000" kern="0" dirty="0">
                <a:solidFill>
                  <a:schemeClr val="tx2"/>
                </a:solidFill>
              </a:rPr>
              <a:t>финансовата подкрепа на </a:t>
            </a:r>
            <a:r>
              <a:rPr lang="ru-RU" sz="2000" b="1" kern="0" dirty="0">
                <a:solidFill>
                  <a:schemeClr val="tx2"/>
                </a:solidFill>
              </a:rPr>
              <a:t>Оперативна програма „Добро управление“, </a:t>
            </a:r>
            <a:r>
              <a:rPr lang="ru-RU" sz="2000" kern="0" dirty="0">
                <a:solidFill>
                  <a:schemeClr val="tx2"/>
                </a:solidFill>
              </a:rPr>
              <a:t>съфинансирана от Европейския съюз чрез Европейския социален фонд.</a:t>
            </a:r>
            <a:endParaRPr kumimoji="0" lang="bg-BG" sz="20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813044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004048" y="692696"/>
            <a:ext cx="3682752" cy="576064"/>
          </a:xfrm>
        </p:spPr>
        <p:txBody>
          <a:bodyPr>
            <a:normAutofit/>
          </a:bodyPr>
          <a:lstStyle/>
          <a:p>
            <a:r>
              <a:rPr lang="bg-BG" sz="2000" b="1" dirty="0" smtClean="0">
                <a:solidFill>
                  <a:schemeClr val="tx2"/>
                </a:solidFill>
              </a:rPr>
              <a:t>Дейности</a:t>
            </a:r>
            <a:r>
              <a:rPr lang="en-US" sz="2000" b="1" dirty="0" smtClean="0">
                <a:solidFill>
                  <a:schemeClr val="tx2"/>
                </a:solidFill>
              </a:rPr>
              <a:t> – </a:t>
            </a:r>
            <a:r>
              <a:rPr lang="bg-BG" sz="2000" b="1" dirty="0" smtClean="0">
                <a:solidFill>
                  <a:schemeClr val="tx2"/>
                </a:solidFill>
              </a:rPr>
              <a:t>първоначални</a:t>
            </a:r>
            <a:endParaRPr lang="en-US" sz="2000" b="1" dirty="0">
              <a:solidFill>
                <a:schemeClr val="tx2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907704" y="1484784"/>
            <a:ext cx="6779096" cy="5112568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r>
              <a:rPr lang="ru-RU" dirty="0"/>
              <a:t> </a:t>
            </a:r>
            <a:r>
              <a:rPr lang="bg-BG" sz="6200" b="1" dirty="0" smtClean="0">
                <a:solidFill>
                  <a:schemeClr val="tx2">
                    <a:lumMod val="75000"/>
                  </a:schemeClr>
                </a:solidFill>
              </a:rPr>
              <a:t>Дейност</a:t>
            </a:r>
            <a:r>
              <a:rPr lang="ru-RU" sz="62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6200" b="1" dirty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 - „Развитие и въвеждане на </a:t>
            </a:r>
            <a:r>
              <a:rPr lang="bg-BG" sz="6200" dirty="0" smtClean="0">
                <a:solidFill>
                  <a:schemeClr val="tx2">
                    <a:lumMod val="75000"/>
                  </a:schemeClr>
                </a:solidFill>
              </a:rPr>
              <a:t>Институционалната</a:t>
            </a:r>
            <a:r>
              <a:rPr lang="ru-RU" sz="6200" dirty="0" smtClean="0">
                <a:solidFill>
                  <a:schemeClr val="tx2">
                    <a:lumMod val="75000"/>
                  </a:schemeClr>
                </a:solidFill>
              </a:rPr>
              <a:t> архитектура 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на АМ по отношение на </a:t>
            </a:r>
            <a:r>
              <a:rPr lang="ru-RU" sz="6200" dirty="0" err="1">
                <a:solidFill>
                  <a:schemeClr val="tx2">
                    <a:lumMod val="75000"/>
                  </a:schemeClr>
                </a:solidFill>
              </a:rPr>
              <a:t>Системата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 за </a:t>
            </a:r>
            <a:r>
              <a:rPr lang="ru-RU" sz="6200" dirty="0" err="1">
                <a:solidFill>
                  <a:schemeClr val="tx2">
                    <a:lumMod val="75000"/>
                  </a:schemeClr>
                </a:solidFill>
              </a:rPr>
              <a:t>директен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6200" dirty="0" err="1" smtClean="0">
                <a:solidFill>
                  <a:schemeClr val="tx2">
                    <a:lumMod val="75000"/>
                  </a:schemeClr>
                </a:solidFill>
              </a:rPr>
              <a:t>достъп</a:t>
            </a:r>
            <a:r>
              <a:rPr lang="ru-RU" sz="6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на </a:t>
            </a:r>
            <a:r>
              <a:rPr lang="ru-RU" sz="6200" dirty="0" err="1">
                <a:solidFill>
                  <a:schemeClr val="tx2">
                    <a:lumMod val="75000"/>
                  </a:schemeClr>
                </a:solidFill>
              </a:rPr>
              <a:t>търговците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 до </a:t>
            </a:r>
            <a:r>
              <a:rPr lang="ru-RU" sz="6200" dirty="0" err="1">
                <a:solidFill>
                  <a:schemeClr val="tx2">
                    <a:lumMod val="75000"/>
                  </a:schemeClr>
                </a:solidFill>
              </a:rPr>
              <a:t>европейските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 ИС – UUM&amp;DS, </a:t>
            </a:r>
            <a:r>
              <a:rPr lang="ru-RU" sz="6200" dirty="0" err="1">
                <a:solidFill>
                  <a:schemeClr val="tx2">
                    <a:lumMod val="75000"/>
                  </a:schemeClr>
                </a:solidFill>
              </a:rPr>
              <a:t>Release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 2.0 “;</a:t>
            </a:r>
            <a:endParaRPr lang="ru-RU" sz="62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62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6200" b="1" dirty="0" err="1" smtClean="0">
                <a:solidFill>
                  <a:schemeClr val="tx2">
                    <a:lumMod val="75000"/>
                  </a:schemeClr>
                </a:solidFill>
              </a:rPr>
              <a:t>Дейност</a:t>
            </a:r>
            <a:r>
              <a:rPr lang="ru-RU" sz="62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6200" b="1" dirty="0">
                <a:solidFill>
                  <a:schemeClr val="tx2">
                    <a:lumMod val="75000"/>
                  </a:schemeClr>
                </a:solidFill>
              </a:rPr>
              <a:t>2 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- „Развитие и въвеждане на Институционалната </a:t>
            </a:r>
            <a:r>
              <a:rPr lang="ru-RU" sz="6200" dirty="0" smtClean="0">
                <a:solidFill>
                  <a:schemeClr val="tx2">
                    <a:lumMod val="75000"/>
                  </a:schemeClr>
                </a:solidFill>
              </a:rPr>
              <a:t>архитектура 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на АМ по отношение на </a:t>
            </a:r>
            <a:r>
              <a:rPr lang="ru-RU" sz="6200" dirty="0" err="1">
                <a:solidFill>
                  <a:schemeClr val="tx2">
                    <a:lumMod val="75000"/>
                  </a:schemeClr>
                </a:solidFill>
              </a:rPr>
              <a:t>Модул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 ICS 2 - </a:t>
            </a:r>
            <a:r>
              <a:rPr lang="ru-RU" sz="6200" dirty="0" err="1">
                <a:solidFill>
                  <a:schemeClr val="tx2">
                    <a:lumMod val="75000"/>
                  </a:schemeClr>
                </a:solidFill>
              </a:rPr>
              <a:t>Release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 1 (</a:t>
            </a:r>
            <a:r>
              <a:rPr lang="ru-RU" sz="6200" dirty="0" smtClean="0">
                <a:solidFill>
                  <a:schemeClr val="tx2">
                    <a:lumMod val="75000"/>
                  </a:schemeClr>
                </a:solidFill>
              </a:rPr>
              <a:t>postal </a:t>
            </a:r>
            <a:r>
              <a:rPr lang="ru-RU" sz="6200" dirty="0" err="1" smtClean="0">
                <a:solidFill>
                  <a:schemeClr val="tx2">
                    <a:lumMod val="75000"/>
                  </a:schemeClr>
                </a:solidFill>
              </a:rPr>
              <a:t>and</a:t>
            </a:r>
            <a:r>
              <a:rPr lang="ru-RU" sz="6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6200" dirty="0" err="1">
                <a:solidFill>
                  <a:schemeClr val="tx2">
                    <a:lumMod val="75000"/>
                  </a:schemeClr>
                </a:solidFill>
              </a:rPr>
              <a:t>express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6200" dirty="0" err="1">
                <a:solidFill>
                  <a:schemeClr val="tx2">
                    <a:lumMod val="75000"/>
                  </a:schemeClr>
                </a:solidFill>
              </a:rPr>
              <a:t>consignments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) и по отношение на </a:t>
            </a:r>
            <a:r>
              <a:rPr lang="ru-RU" sz="6200" dirty="0" err="1">
                <a:solidFill>
                  <a:schemeClr val="tx2">
                    <a:lumMod val="75000"/>
                  </a:schemeClr>
                </a:solidFill>
              </a:rPr>
              <a:t>Универсалния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6200" dirty="0" smtClean="0">
                <a:solidFill>
                  <a:schemeClr val="tx2">
                    <a:lumMod val="75000"/>
                  </a:schemeClr>
                </a:solidFill>
              </a:rPr>
              <a:t>CCN 1/2 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шлюз за интеграция на </a:t>
            </a:r>
            <a:r>
              <a:rPr lang="ru-RU" sz="6200" dirty="0" err="1">
                <a:solidFill>
                  <a:schemeClr val="tx2">
                    <a:lumMod val="75000"/>
                  </a:schemeClr>
                </a:solidFill>
              </a:rPr>
              <a:t>националния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6200" dirty="0" err="1">
                <a:solidFill>
                  <a:schemeClr val="tx2">
                    <a:lumMod val="75000"/>
                  </a:schemeClr>
                </a:solidFill>
              </a:rPr>
              <a:t>домейн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 на </a:t>
            </a:r>
            <a:r>
              <a:rPr lang="ru-RU" sz="6200" dirty="0" smtClean="0">
                <a:solidFill>
                  <a:schemeClr val="tx2">
                    <a:lumMod val="75000"/>
                  </a:schemeClr>
                </a:solidFill>
              </a:rPr>
              <a:t>Транс-</a:t>
            </a:r>
            <a:r>
              <a:rPr lang="ru-RU" sz="6200" dirty="0" err="1" smtClean="0">
                <a:solidFill>
                  <a:schemeClr val="tx2">
                    <a:lumMod val="75000"/>
                  </a:schemeClr>
                </a:solidFill>
              </a:rPr>
              <a:t>европейските</a:t>
            </a:r>
            <a:r>
              <a:rPr lang="ru-RU" sz="6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6200" dirty="0" err="1">
                <a:solidFill>
                  <a:schemeClr val="tx2">
                    <a:lumMod val="75000"/>
                  </a:schemeClr>
                </a:solidFill>
              </a:rPr>
              <a:t>системи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 на Агенция „Митници“ с </a:t>
            </a:r>
            <a:r>
              <a:rPr lang="ru-RU" sz="6200" dirty="0" err="1">
                <a:solidFill>
                  <a:schemeClr val="tx2">
                    <a:lumMod val="75000"/>
                  </a:schemeClr>
                </a:solidFill>
              </a:rPr>
              <a:t>Общия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6200" dirty="0" err="1" smtClean="0">
                <a:solidFill>
                  <a:schemeClr val="tx2">
                    <a:lumMod val="75000"/>
                  </a:schemeClr>
                </a:solidFill>
              </a:rPr>
              <a:t>домейн</a:t>
            </a:r>
            <a:r>
              <a:rPr lang="ru-RU" sz="6200" dirty="0" smtClean="0">
                <a:solidFill>
                  <a:schemeClr val="tx2">
                    <a:lumMod val="75000"/>
                  </a:schemeClr>
                </a:solidFill>
              </a:rPr>
              <a:t>“;</a:t>
            </a:r>
          </a:p>
          <a:p>
            <a:pPr marL="0" indent="0" algn="just">
              <a:buNone/>
            </a:pP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62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6200" b="1" dirty="0" err="1" smtClean="0">
                <a:solidFill>
                  <a:schemeClr val="tx2">
                    <a:lumMod val="75000"/>
                  </a:schemeClr>
                </a:solidFill>
              </a:rPr>
              <a:t>Дейност</a:t>
            </a:r>
            <a:r>
              <a:rPr lang="ru-RU" sz="62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6200" b="1" dirty="0">
                <a:solidFill>
                  <a:schemeClr val="tx2">
                    <a:lumMod val="75000"/>
                  </a:schemeClr>
                </a:solidFill>
              </a:rPr>
              <a:t>3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 - „Развитие и въвеждане на Институционалната архитектура на АМ </a:t>
            </a:r>
            <a:r>
              <a:rPr lang="ru-RU" sz="6200" dirty="0" smtClean="0">
                <a:solidFill>
                  <a:schemeClr val="tx2">
                    <a:lumMod val="75000"/>
                  </a:schemeClr>
                </a:solidFill>
              </a:rPr>
              <a:t>по отношение 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на </a:t>
            </a:r>
            <a:r>
              <a:rPr lang="ru-RU" sz="6200" dirty="0" err="1">
                <a:solidFill>
                  <a:schemeClr val="tx2">
                    <a:lumMod val="75000"/>
                  </a:schemeClr>
                </a:solidFill>
              </a:rPr>
              <a:t>модул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 „Анализ на риска“, </a:t>
            </a:r>
            <a:r>
              <a:rPr lang="ru-RU" sz="6200" dirty="0" err="1">
                <a:solidFill>
                  <a:schemeClr val="tx2">
                    <a:lumMod val="75000"/>
                  </a:schemeClr>
                </a:solidFill>
              </a:rPr>
              <a:t>модул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 „</a:t>
            </a:r>
            <a:r>
              <a:rPr lang="ru-RU" sz="6200" dirty="0" err="1">
                <a:solidFill>
                  <a:schemeClr val="tx2">
                    <a:lumMod val="75000"/>
                  </a:schemeClr>
                </a:solidFill>
              </a:rPr>
              <a:t>Обработване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 на </a:t>
            </a:r>
            <a:r>
              <a:rPr lang="ru-RU" sz="6200" dirty="0" err="1">
                <a:solidFill>
                  <a:schemeClr val="tx2">
                    <a:lumMod val="75000"/>
                  </a:schemeClr>
                </a:solidFill>
              </a:rPr>
              <a:t>рискова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 ин </a:t>
            </a:r>
            <a:r>
              <a:rPr lang="ru-RU" sz="6200" dirty="0" smtClean="0">
                <a:solidFill>
                  <a:schemeClr val="tx2">
                    <a:lumMod val="75000"/>
                  </a:schemeClr>
                </a:solidFill>
              </a:rPr>
              <a:t>формация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“, </a:t>
            </a:r>
            <a:r>
              <a:rPr lang="ru-RU" sz="6200" dirty="0" err="1">
                <a:solidFill>
                  <a:schemeClr val="tx2">
                    <a:lumMod val="75000"/>
                  </a:schemeClr>
                </a:solidFill>
              </a:rPr>
              <a:t>модул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 „Административно и </a:t>
            </a:r>
            <a:r>
              <a:rPr lang="ru-RU" sz="6200" dirty="0" err="1">
                <a:solidFill>
                  <a:schemeClr val="tx2">
                    <a:lumMod val="75000"/>
                  </a:schemeClr>
                </a:solidFill>
              </a:rPr>
              <a:t>наказателно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 производство“, </a:t>
            </a:r>
            <a:r>
              <a:rPr lang="ru-RU" sz="6200" dirty="0" err="1">
                <a:solidFill>
                  <a:schemeClr val="tx2">
                    <a:lumMod val="75000"/>
                  </a:schemeClr>
                </a:solidFill>
              </a:rPr>
              <a:t>модул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 „</a:t>
            </a:r>
            <a:r>
              <a:rPr lang="ru-RU" sz="6200" dirty="0" smtClean="0">
                <a:solidFill>
                  <a:schemeClr val="tx2">
                    <a:lumMod val="75000"/>
                  </a:schemeClr>
                </a:solidFill>
              </a:rPr>
              <a:t>Декларация 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за </a:t>
            </a:r>
            <a:r>
              <a:rPr lang="ru-RU" sz="6200" dirty="0" err="1">
                <a:solidFill>
                  <a:schemeClr val="tx2">
                    <a:lumMod val="75000"/>
                  </a:schemeClr>
                </a:solidFill>
              </a:rPr>
              <a:t>парични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 средства“ и </a:t>
            </a:r>
            <a:r>
              <a:rPr lang="ru-RU" sz="6200" dirty="0" err="1">
                <a:solidFill>
                  <a:schemeClr val="tx2">
                    <a:lumMod val="75000"/>
                  </a:schemeClr>
                </a:solidFill>
              </a:rPr>
              <a:t>модул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 РЕЗМА авт. </a:t>
            </a:r>
            <a:r>
              <a:rPr lang="ru-RU" sz="6200" dirty="0" err="1">
                <a:solidFill>
                  <a:schemeClr val="tx2">
                    <a:lumMod val="75000"/>
                  </a:schemeClr>
                </a:solidFill>
              </a:rPr>
              <a:t>събиране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 на </a:t>
            </a:r>
            <a:r>
              <a:rPr lang="ru-RU" sz="6200" dirty="0" err="1">
                <a:solidFill>
                  <a:schemeClr val="tx2">
                    <a:lumMod val="75000"/>
                  </a:schemeClr>
                </a:solidFill>
              </a:rPr>
              <a:t>задълженията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 и </a:t>
            </a:r>
            <a:r>
              <a:rPr lang="ru-RU" sz="6200" dirty="0" err="1" smtClean="0">
                <a:solidFill>
                  <a:schemeClr val="tx2">
                    <a:lumMod val="75000"/>
                  </a:schemeClr>
                </a:solidFill>
              </a:rPr>
              <a:t>интерфейси</a:t>
            </a:r>
            <a:r>
              <a:rPr lang="ru-RU" sz="6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6200" dirty="0" err="1">
                <a:solidFill>
                  <a:schemeClr val="tx2">
                    <a:lumMod val="75000"/>
                  </a:schemeClr>
                </a:solidFill>
              </a:rPr>
              <a:t>към</a:t>
            </a:r>
            <a:r>
              <a:rPr lang="ru-RU" sz="62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6200" dirty="0" err="1" smtClean="0">
                <a:solidFill>
                  <a:schemeClr val="tx2">
                    <a:lumMod val="75000"/>
                  </a:schemeClr>
                </a:solidFill>
              </a:rPr>
              <a:t>RegiX</a:t>
            </a:r>
            <a:r>
              <a:rPr lang="ru-RU" sz="6200" dirty="0" smtClean="0">
                <a:solidFill>
                  <a:schemeClr val="tx2">
                    <a:lumMod val="75000"/>
                  </a:schemeClr>
                </a:solidFill>
              </a:rPr>
              <a:t>“</a:t>
            </a:r>
            <a:r>
              <a:rPr lang="en-US" sz="6200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  <a:endParaRPr lang="ru-RU" sz="62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endParaRPr lang="ru-RU" sz="62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6400" b="1" dirty="0" err="1" smtClean="0">
                <a:solidFill>
                  <a:schemeClr val="tx2">
                    <a:lumMod val="75000"/>
                  </a:schemeClr>
                </a:solidFill>
              </a:rPr>
              <a:t>Дейност</a:t>
            </a:r>
            <a:r>
              <a:rPr lang="ru-RU" sz="6400" b="1" dirty="0" smtClean="0">
                <a:solidFill>
                  <a:schemeClr val="tx2">
                    <a:lumMod val="75000"/>
                  </a:schemeClr>
                </a:solidFill>
              </a:rPr>
              <a:t> 4</a:t>
            </a:r>
            <a:r>
              <a:rPr lang="ru-RU" sz="6400" dirty="0">
                <a:solidFill>
                  <a:schemeClr val="tx2">
                    <a:lumMod val="75000"/>
                  </a:schemeClr>
                </a:solidFill>
              </a:rPr>
              <a:t> - </a:t>
            </a:r>
            <a:r>
              <a:rPr lang="ru-RU" sz="6600" dirty="0" smtClean="0">
                <a:solidFill>
                  <a:schemeClr val="tx2">
                    <a:lumMod val="75000"/>
                  </a:schemeClr>
                </a:solidFill>
              </a:rPr>
              <a:t>„</a:t>
            </a:r>
            <a:r>
              <a:rPr lang="ru-RU" sz="6400" dirty="0" smtClean="0">
                <a:solidFill>
                  <a:schemeClr val="tx2">
                    <a:lumMod val="75000"/>
                  </a:schemeClr>
                </a:solidFill>
              </a:rPr>
              <a:t>Развитие </a:t>
            </a:r>
            <a:r>
              <a:rPr lang="ru-RU" sz="6400" dirty="0">
                <a:solidFill>
                  <a:schemeClr val="tx2">
                    <a:lumMod val="75000"/>
                  </a:schemeClr>
                </a:solidFill>
              </a:rPr>
              <a:t>и въвеждане на Институционалната архитектура на АМ </a:t>
            </a:r>
            <a:r>
              <a:rPr lang="ru-RU" sz="6400" dirty="0" smtClean="0">
                <a:solidFill>
                  <a:schemeClr val="tx2">
                    <a:lumMod val="75000"/>
                  </a:schemeClr>
                </a:solidFill>
              </a:rPr>
              <a:t>за</a:t>
            </a:r>
            <a:r>
              <a:rPr lang="en-US" sz="6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6400" dirty="0" smtClean="0">
                <a:solidFill>
                  <a:schemeClr val="tx2">
                    <a:lumMod val="75000"/>
                  </a:schemeClr>
                </a:solidFill>
              </a:rPr>
              <a:t>митнически </a:t>
            </a:r>
            <a:r>
              <a:rPr lang="ru-RU" sz="6400" dirty="0">
                <a:solidFill>
                  <a:schemeClr val="tx2">
                    <a:lumMod val="75000"/>
                  </a:schemeClr>
                </a:solidFill>
              </a:rPr>
              <a:t>процеси, </a:t>
            </a:r>
            <a:r>
              <a:rPr lang="ru-RU" sz="6400" dirty="0" err="1">
                <a:solidFill>
                  <a:schemeClr val="tx2">
                    <a:lumMod val="75000"/>
                  </a:schemeClr>
                </a:solidFill>
              </a:rPr>
              <a:t>свързани</a:t>
            </a:r>
            <a:r>
              <a:rPr lang="ru-RU" sz="6400" dirty="0">
                <a:solidFill>
                  <a:schemeClr val="tx2">
                    <a:lumMod val="75000"/>
                  </a:schemeClr>
                </a:solidFill>
              </a:rPr>
              <a:t> с </a:t>
            </a:r>
            <a:r>
              <a:rPr lang="ru-RU" sz="6400" dirty="0" err="1">
                <a:solidFill>
                  <a:schemeClr val="tx2">
                    <a:lumMod val="75000"/>
                  </a:schemeClr>
                </a:solidFill>
              </a:rPr>
              <a:t>разширяване</a:t>
            </a:r>
            <a:r>
              <a:rPr lang="ru-RU" sz="6400" dirty="0">
                <a:solidFill>
                  <a:schemeClr val="tx2">
                    <a:lumMod val="75000"/>
                  </a:schemeClr>
                </a:solidFill>
              </a:rPr>
              <a:t> на склада от </a:t>
            </a:r>
            <a:r>
              <a:rPr lang="ru-RU" sz="6400" dirty="0" err="1">
                <a:solidFill>
                  <a:schemeClr val="tx2">
                    <a:lumMod val="75000"/>
                  </a:schemeClr>
                </a:solidFill>
              </a:rPr>
              <a:t>данни</a:t>
            </a:r>
            <a:r>
              <a:rPr lang="ru-RU" sz="6400" dirty="0">
                <a:solidFill>
                  <a:schemeClr val="tx2">
                    <a:lumMod val="75000"/>
                  </a:schemeClr>
                </a:solidFill>
              </a:rPr>
              <a:t> (</a:t>
            </a:r>
            <a:r>
              <a:rPr lang="ru-RU" sz="6400" dirty="0" err="1">
                <a:solidFill>
                  <a:schemeClr val="tx2">
                    <a:lumMod val="75000"/>
                  </a:schemeClr>
                </a:solidFill>
              </a:rPr>
              <a:t>DataWarehouse</a:t>
            </a:r>
            <a:r>
              <a:rPr lang="ru-RU" sz="6400" dirty="0">
                <a:solidFill>
                  <a:schemeClr val="tx2">
                    <a:lumMod val="75000"/>
                  </a:schemeClr>
                </a:solidFill>
              </a:rPr>
              <a:t>) по отношение на справочно-</a:t>
            </a:r>
            <a:r>
              <a:rPr lang="ru-RU" sz="6400" dirty="0" err="1">
                <a:solidFill>
                  <a:schemeClr val="tx2">
                    <a:lumMod val="75000"/>
                  </a:schemeClr>
                </a:solidFill>
              </a:rPr>
              <a:t>аналитичните</a:t>
            </a:r>
            <a:r>
              <a:rPr lang="ru-RU" sz="6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6400" dirty="0" err="1">
                <a:solidFill>
                  <a:schemeClr val="tx2">
                    <a:lumMod val="75000"/>
                  </a:schemeClr>
                </a:solidFill>
              </a:rPr>
              <a:t>изисквания</a:t>
            </a:r>
            <a:r>
              <a:rPr lang="ru-RU" sz="6400" dirty="0">
                <a:solidFill>
                  <a:schemeClr val="tx2">
                    <a:lumMod val="75000"/>
                  </a:schemeClr>
                </a:solidFill>
              </a:rPr>
              <a:t> на </a:t>
            </a:r>
            <a:r>
              <a:rPr lang="ru-RU" sz="6400" dirty="0" err="1">
                <a:solidFill>
                  <a:schemeClr val="tx2">
                    <a:lumMod val="75000"/>
                  </a:schemeClr>
                </a:solidFill>
              </a:rPr>
              <a:t>целева</a:t>
            </a:r>
            <a:r>
              <a:rPr lang="ru-RU" sz="6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6400" dirty="0" err="1">
                <a:solidFill>
                  <a:schemeClr val="tx2">
                    <a:lumMod val="75000"/>
                  </a:schemeClr>
                </a:solidFill>
              </a:rPr>
              <a:t>област</a:t>
            </a:r>
            <a:r>
              <a:rPr lang="ru-RU" sz="6400" dirty="0">
                <a:solidFill>
                  <a:schemeClr val="tx2">
                    <a:lumMod val="75000"/>
                  </a:schemeClr>
                </a:solidFill>
              </a:rPr>
              <a:t> „Развитие на </a:t>
            </a:r>
            <a:r>
              <a:rPr lang="ru-RU" sz="6400" dirty="0" err="1">
                <a:solidFill>
                  <a:schemeClr val="tx2">
                    <a:lumMod val="75000"/>
                  </a:schemeClr>
                </a:solidFill>
              </a:rPr>
              <a:t>митническата</a:t>
            </a:r>
            <a:r>
              <a:rPr lang="ru-RU" sz="6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6400" dirty="0" err="1">
                <a:solidFill>
                  <a:schemeClr val="tx2">
                    <a:lumMod val="75000"/>
                  </a:schemeClr>
                </a:solidFill>
              </a:rPr>
              <a:t>информационна</a:t>
            </a:r>
            <a:r>
              <a:rPr lang="ru-RU" sz="6400" dirty="0">
                <a:solidFill>
                  <a:schemeClr val="tx2">
                    <a:lumMod val="75000"/>
                  </a:schemeClr>
                </a:solidFill>
              </a:rPr>
              <a:t> система – БИМИС 2020“ и </a:t>
            </a:r>
            <a:r>
              <a:rPr lang="ru-RU" sz="6400" dirty="0" err="1">
                <a:solidFill>
                  <a:schemeClr val="tx2">
                    <a:lumMod val="75000"/>
                  </a:schemeClr>
                </a:solidFill>
              </a:rPr>
              <a:t>по-конкретно</a:t>
            </a:r>
            <a:r>
              <a:rPr lang="ru-RU" sz="6400" dirty="0">
                <a:solidFill>
                  <a:schemeClr val="tx2">
                    <a:lumMod val="75000"/>
                  </a:schemeClr>
                </a:solidFill>
              </a:rPr>
              <a:t>, по отношение на МИСВ, МЗ, МИСТ и МИСИ (</a:t>
            </a:r>
            <a:r>
              <a:rPr lang="ru-RU" sz="6400" dirty="0" err="1">
                <a:solidFill>
                  <a:schemeClr val="tx2">
                    <a:lumMod val="75000"/>
                  </a:schemeClr>
                </a:solidFill>
              </a:rPr>
              <a:t>етап</a:t>
            </a:r>
            <a:r>
              <a:rPr lang="ru-RU" sz="6400" dirty="0">
                <a:solidFill>
                  <a:schemeClr val="tx2">
                    <a:lumMod val="75000"/>
                  </a:schemeClr>
                </a:solidFill>
              </a:rPr>
              <a:t> 2.2. от </a:t>
            </a:r>
            <a:r>
              <a:rPr lang="ru-RU" sz="6400" dirty="0" err="1">
                <a:solidFill>
                  <a:schemeClr val="tx2">
                    <a:lumMod val="75000"/>
                  </a:schemeClr>
                </a:solidFill>
              </a:rPr>
              <a:t>Концепцията</a:t>
            </a:r>
            <a:r>
              <a:rPr lang="ru-RU" sz="6400" dirty="0">
                <a:solidFill>
                  <a:schemeClr val="tx2">
                    <a:lumMod val="75000"/>
                  </a:schemeClr>
                </a:solidFill>
              </a:rPr>
              <a:t> за развитие на </a:t>
            </a:r>
            <a:r>
              <a:rPr lang="ru-RU" sz="6400" dirty="0" err="1">
                <a:solidFill>
                  <a:schemeClr val="tx2">
                    <a:lumMod val="75000"/>
                  </a:schemeClr>
                </a:solidFill>
              </a:rPr>
              <a:t>справочно</a:t>
            </a:r>
            <a:r>
              <a:rPr lang="ru-RU" sz="6400" dirty="0">
                <a:solidFill>
                  <a:schemeClr val="tx2">
                    <a:lumMod val="75000"/>
                  </a:schemeClr>
                </a:solidFill>
              </a:rPr>
              <a:t> - </a:t>
            </a:r>
            <a:r>
              <a:rPr lang="ru-RU" sz="6400" dirty="0" err="1">
                <a:solidFill>
                  <a:schemeClr val="tx2">
                    <a:lumMod val="75000"/>
                  </a:schemeClr>
                </a:solidFill>
              </a:rPr>
              <a:t>аналитична</a:t>
            </a:r>
            <a:r>
              <a:rPr lang="ru-RU" sz="6400" dirty="0">
                <a:solidFill>
                  <a:schemeClr val="tx2">
                    <a:lumMod val="75000"/>
                  </a:schemeClr>
                </a:solidFill>
              </a:rPr>
              <a:t> платформа на АМ)“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07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940152" y="692696"/>
            <a:ext cx="2746648" cy="576064"/>
          </a:xfrm>
        </p:spPr>
        <p:txBody>
          <a:bodyPr>
            <a:normAutofit/>
          </a:bodyPr>
          <a:lstStyle/>
          <a:p>
            <a:r>
              <a:rPr lang="bg-BG" sz="2000" b="1" dirty="0" smtClean="0">
                <a:solidFill>
                  <a:schemeClr val="tx2"/>
                </a:solidFill>
              </a:rPr>
              <a:t>Дейности</a:t>
            </a:r>
            <a:r>
              <a:rPr lang="en-US" sz="2000" b="1" dirty="0" smtClean="0">
                <a:solidFill>
                  <a:schemeClr val="tx2"/>
                </a:solidFill>
              </a:rPr>
              <a:t> – </a:t>
            </a:r>
            <a:r>
              <a:rPr lang="bg-BG" sz="2000" b="1" dirty="0" smtClean="0">
                <a:solidFill>
                  <a:schemeClr val="tx2"/>
                </a:solidFill>
              </a:rPr>
              <a:t>нови</a:t>
            </a:r>
            <a:endParaRPr lang="en-US" sz="2000" b="1" dirty="0">
              <a:solidFill>
                <a:schemeClr val="tx2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195736" y="1556792"/>
            <a:ext cx="6491064" cy="3672408"/>
          </a:xfrm>
        </p:spPr>
        <p:txBody>
          <a:bodyPr>
            <a:normAutofit fontScale="32500" lnSpcReduction="20000"/>
          </a:bodyPr>
          <a:lstStyle/>
          <a:p>
            <a:pPr marL="0" indent="0" algn="just">
              <a:buNone/>
            </a:pPr>
            <a:r>
              <a:rPr lang="ru-RU" sz="6200" b="1" dirty="0" err="1">
                <a:solidFill>
                  <a:schemeClr val="tx2"/>
                </a:solidFill>
              </a:rPr>
              <a:t>Дейност</a:t>
            </a:r>
            <a:r>
              <a:rPr lang="ru-RU" sz="6200" b="1" dirty="0">
                <a:solidFill>
                  <a:schemeClr val="tx2"/>
                </a:solidFill>
              </a:rPr>
              <a:t> </a:t>
            </a:r>
            <a:r>
              <a:rPr lang="en-US" sz="6200" b="1" dirty="0" smtClean="0">
                <a:solidFill>
                  <a:schemeClr val="tx2"/>
                </a:solidFill>
              </a:rPr>
              <a:t>5</a:t>
            </a:r>
            <a:r>
              <a:rPr lang="ru-RU" sz="6200" b="1" dirty="0" smtClean="0">
                <a:solidFill>
                  <a:schemeClr val="tx2"/>
                </a:solidFill>
              </a:rPr>
              <a:t> </a:t>
            </a:r>
            <a:r>
              <a:rPr lang="ru-RU" sz="6200" b="1" dirty="0">
                <a:solidFill>
                  <a:schemeClr val="tx2"/>
                </a:solidFill>
              </a:rPr>
              <a:t>-</a:t>
            </a:r>
            <a:r>
              <a:rPr lang="ru-RU" sz="6200" dirty="0">
                <a:solidFill>
                  <a:schemeClr val="tx2"/>
                </a:solidFill>
              </a:rPr>
              <a:t> „Развитие и въвеждане на Институционалната архитектура на АМ по отношение на </a:t>
            </a:r>
            <a:r>
              <a:rPr lang="ru-RU" sz="6200" dirty="0" err="1">
                <a:solidFill>
                  <a:schemeClr val="tx2"/>
                </a:solidFill>
              </a:rPr>
              <a:t>Системата</a:t>
            </a:r>
            <a:r>
              <a:rPr lang="ru-RU" sz="6200" dirty="0">
                <a:solidFill>
                  <a:schemeClr val="tx2"/>
                </a:solidFill>
              </a:rPr>
              <a:t> за </a:t>
            </a:r>
            <a:r>
              <a:rPr lang="ru-RU" sz="6200" dirty="0" err="1">
                <a:solidFill>
                  <a:schemeClr val="tx2"/>
                </a:solidFill>
              </a:rPr>
              <a:t>директен</a:t>
            </a:r>
            <a:r>
              <a:rPr lang="ru-RU" sz="6200" dirty="0">
                <a:solidFill>
                  <a:schemeClr val="tx2"/>
                </a:solidFill>
              </a:rPr>
              <a:t> </a:t>
            </a:r>
            <a:r>
              <a:rPr lang="ru-RU" sz="6200" dirty="0" err="1">
                <a:solidFill>
                  <a:schemeClr val="tx2"/>
                </a:solidFill>
              </a:rPr>
              <a:t>достъп</a:t>
            </a:r>
            <a:r>
              <a:rPr lang="ru-RU" sz="6200" dirty="0">
                <a:solidFill>
                  <a:schemeClr val="tx2"/>
                </a:solidFill>
              </a:rPr>
              <a:t> на </a:t>
            </a:r>
            <a:r>
              <a:rPr lang="ru-RU" sz="6200" dirty="0" err="1">
                <a:solidFill>
                  <a:schemeClr val="tx2"/>
                </a:solidFill>
              </a:rPr>
              <a:t>търговците</a:t>
            </a:r>
            <a:r>
              <a:rPr lang="ru-RU" sz="6200" dirty="0">
                <a:solidFill>
                  <a:schemeClr val="tx2"/>
                </a:solidFill>
              </a:rPr>
              <a:t> до </a:t>
            </a:r>
            <a:r>
              <a:rPr lang="ru-RU" sz="6200" dirty="0" err="1">
                <a:solidFill>
                  <a:schemeClr val="tx2"/>
                </a:solidFill>
              </a:rPr>
              <a:t>европейските</a:t>
            </a:r>
            <a:r>
              <a:rPr lang="ru-RU" sz="6200" dirty="0">
                <a:solidFill>
                  <a:schemeClr val="tx2"/>
                </a:solidFill>
              </a:rPr>
              <a:t> ИС - UUM&amp;DS, </a:t>
            </a:r>
            <a:r>
              <a:rPr lang="ru-RU" sz="6200" dirty="0" err="1">
                <a:solidFill>
                  <a:schemeClr val="tx2"/>
                </a:solidFill>
              </a:rPr>
              <a:t>Release</a:t>
            </a:r>
            <a:r>
              <a:rPr lang="ru-RU" sz="6200" dirty="0">
                <a:solidFill>
                  <a:schemeClr val="tx2"/>
                </a:solidFill>
              </a:rPr>
              <a:t> 2.3 и </a:t>
            </a:r>
            <a:r>
              <a:rPr lang="ru-RU" sz="6200" dirty="0" err="1">
                <a:solidFill>
                  <a:schemeClr val="tx2"/>
                </a:solidFill>
              </a:rPr>
              <a:t>Release</a:t>
            </a:r>
            <a:r>
              <a:rPr lang="ru-RU" sz="6200" dirty="0">
                <a:solidFill>
                  <a:schemeClr val="tx2"/>
                </a:solidFill>
              </a:rPr>
              <a:t> </a:t>
            </a:r>
            <a:r>
              <a:rPr lang="ru-RU" sz="6200" dirty="0" smtClean="0">
                <a:solidFill>
                  <a:schemeClr val="tx2"/>
                </a:solidFill>
              </a:rPr>
              <a:t>2.4</a:t>
            </a:r>
            <a:r>
              <a:rPr lang="en-US" sz="6200" dirty="0" smtClean="0">
                <a:solidFill>
                  <a:schemeClr val="tx2"/>
                </a:solidFill>
              </a:rPr>
              <a:t>”</a:t>
            </a:r>
            <a:endParaRPr lang="ru-RU" sz="6200" dirty="0" smtClean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ru-RU" sz="6200" dirty="0">
                <a:solidFill>
                  <a:schemeClr val="tx2"/>
                </a:solidFill>
              </a:rPr>
              <a:t> </a:t>
            </a:r>
          </a:p>
          <a:p>
            <a:pPr marL="0" indent="0" algn="just">
              <a:buNone/>
            </a:pPr>
            <a:r>
              <a:rPr lang="ru-RU" sz="6200" b="1" dirty="0" err="1" smtClean="0">
                <a:solidFill>
                  <a:schemeClr val="tx2"/>
                </a:solidFill>
              </a:rPr>
              <a:t>Дейност</a:t>
            </a:r>
            <a:r>
              <a:rPr lang="ru-RU" sz="6200" b="1" dirty="0" smtClean="0">
                <a:solidFill>
                  <a:schemeClr val="tx2"/>
                </a:solidFill>
              </a:rPr>
              <a:t> </a:t>
            </a:r>
            <a:r>
              <a:rPr lang="ru-RU" sz="6200" b="1" dirty="0">
                <a:solidFill>
                  <a:schemeClr val="tx2"/>
                </a:solidFill>
              </a:rPr>
              <a:t>6</a:t>
            </a:r>
            <a:r>
              <a:rPr lang="ru-RU" sz="6200" dirty="0">
                <a:solidFill>
                  <a:schemeClr val="tx2"/>
                </a:solidFill>
              </a:rPr>
              <a:t> -  </a:t>
            </a:r>
            <a:r>
              <a:rPr lang="ru-RU" sz="6200" dirty="0" smtClean="0">
                <a:solidFill>
                  <a:schemeClr val="tx2"/>
                </a:solidFill>
              </a:rPr>
              <a:t>„Развитие </a:t>
            </a:r>
            <a:r>
              <a:rPr lang="ru-RU" sz="6200" dirty="0">
                <a:solidFill>
                  <a:schemeClr val="tx2"/>
                </a:solidFill>
              </a:rPr>
              <a:t>и </a:t>
            </a:r>
            <a:r>
              <a:rPr lang="ru-RU" sz="6200" dirty="0" err="1">
                <a:solidFill>
                  <a:schemeClr val="tx2"/>
                </a:solidFill>
              </a:rPr>
              <a:t>поддръжка</a:t>
            </a:r>
            <a:r>
              <a:rPr lang="ru-RU" sz="6200" dirty="0">
                <a:solidFill>
                  <a:schemeClr val="tx2"/>
                </a:solidFill>
              </a:rPr>
              <a:t> на ИТ </a:t>
            </a:r>
            <a:r>
              <a:rPr lang="ru-RU" sz="6200" dirty="0" err="1">
                <a:solidFill>
                  <a:schemeClr val="tx2"/>
                </a:solidFill>
              </a:rPr>
              <a:t>инфраструктурата</a:t>
            </a:r>
            <a:r>
              <a:rPr lang="ru-RU" sz="6200" dirty="0">
                <a:solidFill>
                  <a:schemeClr val="tx2"/>
                </a:solidFill>
              </a:rPr>
              <a:t> на АМ, </a:t>
            </a:r>
            <a:r>
              <a:rPr lang="ru-RU" sz="6200" dirty="0" err="1">
                <a:solidFill>
                  <a:schemeClr val="tx2"/>
                </a:solidFill>
              </a:rPr>
              <a:t>осигуряваща</a:t>
            </a:r>
            <a:r>
              <a:rPr lang="ru-RU" sz="6200" dirty="0">
                <a:solidFill>
                  <a:schemeClr val="tx2"/>
                </a:solidFill>
              </a:rPr>
              <a:t> </a:t>
            </a:r>
            <a:r>
              <a:rPr lang="ru-RU" sz="6200" dirty="0" err="1">
                <a:solidFill>
                  <a:schemeClr val="tx2"/>
                </a:solidFill>
              </a:rPr>
              <a:t>висока</a:t>
            </a:r>
            <a:r>
              <a:rPr lang="ru-RU" sz="6200" dirty="0">
                <a:solidFill>
                  <a:schemeClr val="tx2"/>
                </a:solidFill>
              </a:rPr>
              <a:t> </a:t>
            </a:r>
            <a:r>
              <a:rPr lang="ru-RU" sz="6200" dirty="0" err="1">
                <a:solidFill>
                  <a:schemeClr val="tx2"/>
                </a:solidFill>
              </a:rPr>
              <a:t>производителност</a:t>
            </a:r>
            <a:r>
              <a:rPr lang="ru-RU" sz="6200" dirty="0">
                <a:solidFill>
                  <a:schemeClr val="tx2"/>
                </a:solidFill>
              </a:rPr>
              <a:t>, </a:t>
            </a:r>
            <a:r>
              <a:rPr lang="ru-RU" sz="6200" dirty="0" err="1">
                <a:solidFill>
                  <a:schemeClr val="tx2"/>
                </a:solidFill>
              </a:rPr>
              <a:t>наличност</a:t>
            </a:r>
            <a:r>
              <a:rPr lang="ru-RU" sz="6200" dirty="0">
                <a:solidFill>
                  <a:schemeClr val="tx2"/>
                </a:solidFill>
              </a:rPr>
              <a:t> и </a:t>
            </a:r>
            <a:r>
              <a:rPr lang="ru-RU" sz="6200" dirty="0" err="1">
                <a:solidFill>
                  <a:schemeClr val="tx2"/>
                </a:solidFill>
              </a:rPr>
              <a:t>сигурност</a:t>
            </a:r>
            <a:r>
              <a:rPr lang="ru-RU" sz="6200" dirty="0">
                <a:solidFill>
                  <a:schemeClr val="tx2"/>
                </a:solidFill>
              </a:rPr>
              <a:t> на </a:t>
            </a:r>
            <a:r>
              <a:rPr lang="ru-RU" sz="6200" dirty="0" err="1">
                <a:solidFill>
                  <a:schemeClr val="tx2"/>
                </a:solidFill>
              </a:rPr>
              <a:t>изгражданите</a:t>
            </a:r>
            <a:r>
              <a:rPr lang="ru-RU" sz="6200" dirty="0">
                <a:solidFill>
                  <a:schemeClr val="tx2"/>
                </a:solidFill>
              </a:rPr>
              <a:t> </a:t>
            </a:r>
            <a:r>
              <a:rPr lang="ru-RU" sz="6200" dirty="0" err="1">
                <a:solidFill>
                  <a:schemeClr val="tx2"/>
                </a:solidFill>
              </a:rPr>
              <a:t>информационни</a:t>
            </a:r>
            <a:r>
              <a:rPr lang="ru-RU" sz="6200" dirty="0">
                <a:solidFill>
                  <a:schemeClr val="tx2"/>
                </a:solidFill>
              </a:rPr>
              <a:t> </a:t>
            </a:r>
            <a:r>
              <a:rPr lang="ru-RU" sz="6200" dirty="0" err="1">
                <a:solidFill>
                  <a:schemeClr val="tx2"/>
                </a:solidFill>
              </a:rPr>
              <a:t>системи</a:t>
            </a:r>
            <a:r>
              <a:rPr lang="ru-RU" sz="6200" dirty="0">
                <a:solidFill>
                  <a:schemeClr val="tx2"/>
                </a:solidFill>
              </a:rPr>
              <a:t> на </a:t>
            </a:r>
            <a:r>
              <a:rPr lang="ru-RU" sz="6200" dirty="0" smtClean="0">
                <a:solidFill>
                  <a:schemeClr val="tx2"/>
                </a:solidFill>
              </a:rPr>
              <a:t>АМ</a:t>
            </a:r>
            <a:r>
              <a:rPr lang="en-US" sz="6200" dirty="0" smtClean="0">
                <a:solidFill>
                  <a:schemeClr val="tx2"/>
                </a:solidFill>
              </a:rPr>
              <a:t>”</a:t>
            </a:r>
            <a:endParaRPr lang="ru-RU" sz="6200" dirty="0" smtClean="0">
              <a:solidFill>
                <a:schemeClr val="tx2"/>
              </a:solidFill>
            </a:endParaRPr>
          </a:p>
          <a:p>
            <a:pPr marL="0" indent="0" algn="just">
              <a:buNone/>
            </a:pPr>
            <a:endParaRPr lang="ru-RU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tx2"/>
                </a:solidFill>
              </a:rPr>
              <a:t> </a:t>
            </a:r>
            <a:r>
              <a:rPr lang="ru-RU" sz="6200" dirty="0" smtClean="0">
                <a:solidFill>
                  <a:schemeClr val="tx2"/>
                </a:solidFill>
              </a:rPr>
              <a:t> 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6591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/>
          <p:cNvSpPr txBox="1">
            <a:spLocks/>
          </p:cNvSpPr>
          <p:nvPr/>
        </p:nvSpPr>
        <p:spPr>
          <a:xfrm>
            <a:off x="5220072" y="692696"/>
            <a:ext cx="2808312" cy="724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bg-BG" sz="2000" b="1" dirty="0" smtClean="0">
                <a:solidFill>
                  <a:srgbClr val="1F497D"/>
                </a:solidFill>
              </a:rPr>
              <a:t>Предизвикателства</a:t>
            </a:r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195736" y="1628800"/>
            <a:ext cx="6347048" cy="414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bg-BG" sz="2000" dirty="0">
                <a:solidFill>
                  <a:schemeClr val="tx2"/>
                </a:solidFill>
              </a:rPr>
              <a:t>Е</a:t>
            </a:r>
            <a:r>
              <a:rPr lang="ru-RU" sz="2000" dirty="0" err="1" smtClean="0">
                <a:solidFill>
                  <a:schemeClr val="tx2"/>
                </a:solidFill>
              </a:rPr>
              <a:t>лектронното</a:t>
            </a:r>
            <a:r>
              <a:rPr lang="ru-RU" sz="2000" dirty="0" smtClean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общуване</a:t>
            </a:r>
            <a:r>
              <a:rPr lang="ru-RU" sz="2000" dirty="0">
                <a:solidFill>
                  <a:schemeClr val="tx2"/>
                </a:solidFill>
              </a:rPr>
              <a:t> в </a:t>
            </a:r>
            <a:r>
              <a:rPr lang="ru-RU" sz="2000" dirty="0" err="1">
                <a:solidFill>
                  <a:schemeClr val="tx2"/>
                </a:solidFill>
              </a:rPr>
              <a:t>митническата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област</a:t>
            </a:r>
            <a:r>
              <a:rPr lang="ru-RU" sz="2000" dirty="0">
                <a:solidFill>
                  <a:schemeClr val="tx2"/>
                </a:solidFill>
              </a:rPr>
              <a:t> в ЕС (</a:t>
            </a:r>
            <a:r>
              <a:rPr lang="bg-BG" sz="2000" dirty="0">
                <a:solidFill>
                  <a:schemeClr val="tx2"/>
                </a:solidFill>
              </a:rPr>
              <a:t>митници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ru-RU" sz="2000" dirty="0">
                <a:solidFill>
                  <a:schemeClr val="tx2"/>
                </a:solidFill>
              </a:rPr>
              <a:t>-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ru-RU" sz="2000" dirty="0">
                <a:solidFill>
                  <a:schemeClr val="tx2"/>
                </a:solidFill>
              </a:rPr>
              <a:t>бизнес/</a:t>
            </a:r>
            <a:r>
              <a:rPr lang="ru-RU" sz="2000" dirty="0" err="1">
                <a:solidFill>
                  <a:schemeClr val="tx2"/>
                </a:solidFill>
              </a:rPr>
              <a:t>митници-митници</a:t>
            </a:r>
            <a:r>
              <a:rPr lang="ru-RU" sz="2000" dirty="0">
                <a:solidFill>
                  <a:schemeClr val="tx2"/>
                </a:solidFill>
              </a:rPr>
              <a:t>) да стане </a:t>
            </a:r>
            <a:r>
              <a:rPr lang="ru-RU" sz="2000" dirty="0" err="1">
                <a:solidFill>
                  <a:schemeClr val="tx2"/>
                </a:solidFill>
              </a:rPr>
              <a:t>обичайно</a:t>
            </a:r>
            <a:r>
              <a:rPr lang="ru-RU" sz="2000" dirty="0">
                <a:solidFill>
                  <a:schemeClr val="tx2"/>
                </a:solidFill>
              </a:rPr>
              <a:t> и регулярно, а </a:t>
            </a:r>
            <a:r>
              <a:rPr lang="ru-RU" sz="2000" dirty="0" err="1">
                <a:solidFill>
                  <a:schemeClr val="tx2"/>
                </a:solidFill>
              </a:rPr>
              <a:t>хартиеното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общуване</a:t>
            </a:r>
            <a:r>
              <a:rPr lang="ru-RU" sz="2000" dirty="0">
                <a:solidFill>
                  <a:schemeClr val="tx2"/>
                </a:solidFill>
              </a:rPr>
              <a:t> да </a:t>
            </a:r>
            <a:r>
              <a:rPr lang="ru-RU" sz="2000" dirty="0" err="1">
                <a:solidFill>
                  <a:schemeClr val="tx2"/>
                </a:solidFill>
              </a:rPr>
              <a:t>бъде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изключение</a:t>
            </a:r>
            <a:endParaRPr lang="ru-RU" sz="2000" dirty="0">
              <a:solidFill>
                <a:schemeClr val="tx2"/>
              </a:solidFill>
            </a:endParaRPr>
          </a:p>
          <a:p>
            <a:pPr lvl="0" algn="just"/>
            <a:endParaRPr lang="ru-RU" sz="2000" dirty="0">
              <a:solidFill>
                <a:schemeClr val="tx2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bg-BG" sz="2000" dirty="0" smtClean="0">
                <a:solidFill>
                  <a:schemeClr val="tx2"/>
                </a:solidFill>
              </a:rPr>
              <a:t>В</a:t>
            </a:r>
            <a:r>
              <a:rPr lang="ru-RU" sz="2000" dirty="0" err="1" smtClean="0">
                <a:solidFill>
                  <a:schemeClr val="tx2"/>
                </a:solidFill>
              </a:rPr>
              <a:t>заимодействие</a:t>
            </a:r>
            <a:r>
              <a:rPr lang="ru-RU" sz="2000" dirty="0" smtClean="0">
                <a:solidFill>
                  <a:schemeClr val="tx2"/>
                </a:solidFill>
              </a:rPr>
              <a:t> </a:t>
            </a:r>
            <a:r>
              <a:rPr lang="ru-RU" sz="2000" dirty="0">
                <a:solidFill>
                  <a:schemeClr val="tx2"/>
                </a:solidFill>
              </a:rPr>
              <a:t>между </a:t>
            </a:r>
            <a:r>
              <a:rPr lang="ru-RU" sz="2000" dirty="0" err="1">
                <a:solidFill>
                  <a:schemeClr val="tx2"/>
                </a:solidFill>
              </a:rPr>
              <a:t>националните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компоненти</a:t>
            </a:r>
            <a:r>
              <a:rPr lang="ru-RU" sz="2000" dirty="0">
                <a:solidFill>
                  <a:schemeClr val="tx2"/>
                </a:solidFill>
              </a:rPr>
              <a:t> и </a:t>
            </a:r>
            <a:r>
              <a:rPr lang="ru-RU" sz="2000" dirty="0" err="1">
                <a:solidFill>
                  <a:schemeClr val="tx2"/>
                </a:solidFill>
              </a:rPr>
              <a:t>общите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компоненти</a:t>
            </a:r>
            <a:r>
              <a:rPr lang="ru-RU" sz="2000" dirty="0">
                <a:solidFill>
                  <a:schemeClr val="tx2"/>
                </a:solidFill>
              </a:rPr>
              <a:t> на </a:t>
            </a:r>
            <a:r>
              <a:rPr lang="ru-RU" sz="2000" dirty="0" err="1">
                <a:solidFill>
                  <a:schemeClr val="tx2"/>
                </a:solidFill>
              </a:rPr>
              <a:t>информационните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системи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</a:p>
          <a:p>
            <a:pPr lvl="0" algn="just"/>
            <a:endParaRPr lang="ru-RU" sz="2000" dirty="0">
              <a:solidFill>
                <a:schemeClr val="tx2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ru-RU" sz="2000" dirty="0" err="1" smtClean="0">
                <a:solidFill>
                  <a:schemeClr val="tx2"/>
                </a:solidFill>
              </a:rPr>
              <a:t>Изграждане</a:t>
            </a:r>
            <a:r>
              <a:rPr lang="ru-RU" sz="2000" dirty="0" smtClean="0">
                <a:solidFill>
                  <a:schemeClr val="tx2"/>
                </a:solidFill>
              </a:rPr>
              <a:t> </a:t>
            </a:r>
            <a:r>
              <a:rPr lang="ru-RU" sz="2000" dirty="0">
                <a:solidFill>
                  <a:schemeClr val="tx2"/>
                </a:solidFill>
              </a:rPr>
              <a:t>на </a:t>
            </a:r>
            <a:r>
              <a:rPr lang="ru-RU" sz="2000" dirty="0" err="1">
                <a:solidFill>
                  <a:schemeClr val="tx2"/>
                </a:solidFill>
              </a:rPr>
              <a:t>съвместими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информационни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системи</a:t>
            </a:r>
            <a:r>
              <a:rPr lang="ru-RU" sz="2000" dirty="0">
                <a:solidFill>
                  <a:schemeClr val="tx2"/>
                </a:solidFill>
              </a:rPr>
              <a:t> чрез общи </a:t>
            </a:r>
            <a:r>
              <a:rPr lang="ru-RU" sz="2000" dirty="0" err="1">
                <a:solidFill>
                  <a:schemeClr val="tx2"/>
                </a:solidFill>
              </a:rPr>
              <a:t>стандарти</a:t>
            </a:r>
            <a:endParaRPr lang="ru-RU" sz="2000" dirty="0">
              <a:solidFill>
                <a:schemeClr val="tx2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0008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>
          <a:xfrm>
            <a:off x="5076056" y="620688"/>
            <a:ext cx="3610744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/>
            <a:r>
              <a:rPr lang="bg-BG" sz="2000" b="1" dirty="0">
                <a:solidFill>
                  <a:schemeClr val="tx2"/>
                </a:solidFill>
              </a:rPr>
              <a:t>Подход за ИТ решение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051720" y="1418429"/>
            <a:ext cx="6635080" cy="388277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ru-RU" sz="2000" b="1" dirty="0">
                <a:solidFill>
                  <a:schemeClr val="tx2"/>
                </a:solidFill>
              </a:rPr>
              <a:t>Подход за ИТ решение</a:t>
            </a:r>
            <a:r>
              <a:rPr lang="ru-RU" sz="2000" dirty="0">
                <a:solidFill>
                  <a:schemeClr val="tx2"/>
                </a:solidFill>
              </a:rPr>
              <a:t>:</a:t>
            </a:r>
          </a:p>
          <a:p>
            <a:pPr lvl="0" algn="l"/>
            <a:endParaRPr lang="ru-RU" sz="400" dirty="0">
              <a:solidFill>
                <a:schemeClr val="tx2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tx2"/>
                </a:solidFill>
              </a:rPr>
              <a:t>Поетапно развитие и въвеждане на институционална архитектура на  Агенция „Митници“ по отношение на основни и спомагателни митнически процеси.</a:t>
            </a:r>
          </a:p>
          <a:p>
            <a:pPr lvl="0" algn="l"/>
            <a:endParaRPr lang="ru-RU" sz="2000" dirty="0">
              <a:solidFill>
                <a:schemeClr val="tx2"/>
              </a:solidFill>
            </a:endParaRPr>
          </a:p>
          <a:p>
            <a:pPr lvl="0" algn="l"/>
            <a:r>
              <a:rPr lang="ru-RU" sz="2000" b="1" dirty="0">
                <a:solidFill>
                  <a:schemeClr val="tx2"/>
                </a:solidFill>
              </a:rPr>
              <a:t>Компоненти на институционалната архитектура</a:t>
            </a:r>
            <a:r>
              <a:rPr lang="ru-RU" sz="2000" dirty="0">
                <a:solidFill>
                  <a:schemeClr val="tx2"/>
                </a:solidFill>
              </a:rPr>
              <a:t>:</a:t>
            </a:r>
          </a:p>
          <a:p>
            <a:pPr lvl="0" algn="l"/>
            <a:endParaRPr lang="ru-RU" sz="800" dirty="0">
              <a:solidFill>
                <a:schemeClr val="tx2"/>
              </a:solidFill>
            </a:endParaRP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tx2"/>
                </a:solidFill>
              </a:rPr>
              <a:t>	бизнес архитектура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tx2"/>
                </a:solidFill>
              </a:rPr>
              <a:t>	архитектура на данните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tx2"/>
                </a:solidFill>
              </a:rPr>
              <a:t>	архитектура на приложенията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tx2"/>
                </a:solidFill>
              </a:rPr>
              <a:t>	технологична архитектура</a:t>
            </a:r>
          </a:p>
        </p:txBody>
      </p:sp>
    </p:spTree>
    <p:extLst>
      <p:ext uri="{BB962C8B-B14F-4D97-AF65-F5344CB8AC3E}">
        <p14:creationId xmlns:p14="http://schemas.microsoft.com/office/powerpoint/2010/main" val="18925139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>
          <a:xfrm>
            <a:off x="5076056" y="620688"/>
            <a:ext cx="3610744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sz="2000" b="1" dirty="0" smtClean="0">
                <a:solidFill>
                  <a:srgbClr val="1F497D"/>
                </a:solidFill>
                <a:latin typeface="Calibri"/>
              </a:rPr>
              <a:t>Резултати от проекта</a:t>
            </a:r>
            <a:endParaRPr kumimoji="0" lang="bg-BG" sz="20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95536" y="1124745"/>
            <a:ext cx="8291264" cy="511256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bg-BG" sz="400" b="0" i="0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</a:endParaRP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endParaRPr lang="bg-BG" sz="2000" dirty="0" smtClean="0">
              <a:solidFill>
                <a:srgbClr val="1F497D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bg-BG" sz="2000" dirty="0" smtClean="0">
                <a:solidFill>
                  <a:srgbClr val="1F497D"/>
                </a:solidFill>
              </a:rPr>
              <a:t>разработване на модули към БИМИС</a:t>
            </a: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endParaRPr lang="bg-BG" sz="2000" dirty="0" smtClean="0">
              <a:solidFill>
                <a:srgbClr val="1F497D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bg-BG" sz="2000" dirty="0" smtClean="0">
                <a:solidFill>
                  <a:srgbClr val="1F497D"/>
                </a:solidFill>
              </a:rPr>
              <a:t>изграждане на регистри</a:t>
            </a: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endParaRPr lang="bg-BG" sz="2000" dirty="0" smtClean="0">
              <a:solidFill>
                <a:srgbClr val="1F497D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bg-BG" sz="2000" dirty="0" smtClean="0">
                <a:solidFill>
                  <a:srgbClr val="1F497D"/>
                </a:solidFill>
              </a:rPr>
              <a:t>подобряване на електронната среда за работа и комуникацията с гражданите и бизнеса</a:t>
            </a: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endParaRPr lang="bg-BG" sz="2000" dirty="0" smtClean="0">
              <a:solidFill>
                <a:srgbClr val="1F497D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bg-BG" sz="2000" dirty="0" smtClean="0">
                <a:solidFill>
                  <a:srgbClr val="1F497D"/>
                </a:solidFill>
              </a:rPr>
              <a:t>обмен на информация с други национални и международни контролни органи в митническата област, за целите на развитието на организационния и аналитичен капацитет на АМ, включително и за извършване на съвместни проверки</a:t>
            </a: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endParaRPr lang="bg-BG" sz="2000" dirty="0" smtClean="0">
              <a:solidFill>
                <a:srgbClr val="1F497D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bg-BG" sz="2000" dirty="0" smtClean="0">
                <a:solidFill>
                  <a:srgbClr val="1F497D"/>
                </a:solidFill>
              </a:rPr>
              <a:t>висока производителност на информационните системи на АМ</a:t>
            </a: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endParaRPr lang="bg-BG" sz="2000" dirty="0" smtClean="0">
              <a:solidFill>
                <a:srgbClr val="1F497D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bg-BG" sz="2000" dirty="0" smtClean="0">
                <a:solidFill>
                  <a:srgbClr val="1F497D"/>
                </a:solidFill>
              </a:rPr>
              <a:t>наличност, съгласно Споразумение за нивото на предоставяните услуги (Service </a:t>
            </a:r>
            <a:r>
              <a:rPr lang="bg-BG" sz="2000" dirty="0" err="1" smtClean="0">
                <a:solidFill>
                  <a:srgbClr val="1F497D"/>
                </a:solidFill>
              </a:rPr>
              <a:t>level</a:t>
            </a:r>
            <a:r>
              <a:rPr lang="bg-BG" sz="2000" dirty="0" smtClean="0">
                <a:solidFill>
                  <a:srgbClr val="1F497D"/>
                </a:solidFill>
              </a:rPr>
              <a:t> </a:t>
            </a:r>
            <a:r>
              <a:rPr lang="bg-BG" sz="2000" dirty="0" err="1" smtClean="0">
                <a:solidFill>
                  <a:srgbClr val="1F497D"/>
                </a:solidFill>
              </a:rPr>
              <a:t>Agreement</a:t>
            </a:r>
            <a:r>
              <a:rPr lang="bg-BG" sz="2000" dirty="0" smtClean="0">
                <a:solidFill>
                  <a:srgbClr val="1F497D"/>
                </a:solidFill>
              </a:rPr>
              <a:t> - SLA) на специализирания софтуер в АМ, дигитализиращ процесите по митническото и акцизно законодателство</a:t>
            </a: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endParaRPr lang="bg-BG" sz="2000" dirty="0" smtClean="0">
              <a:solidFill>
                <a:srgbClr val="1F497D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bg-BG" sz="2000" dirty="0" smtClean="0">
                <a:solidFill>
                  <a:srgbClr val="1F497D"/>
                </a:solidFill>
              </a:rPr>
              <a:t>високо ниво на мрежова и информационна сигурност на информационните системи на АМ</a:t>
            </a:r>
          </a:p>
          <a:p>
            <a:pPr lvl="1" algn="just"/>
            <a:endParaRPr kumimoji="0" lang="bg-BG" sz="2000" b="0" i="0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bg-BG" sz="2000" b="0" i="0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bg-BG" sz="2000" dirty="0" smtClean="0">
              <a:solidFill>
                <a:srgbClr val="1F497D"/>
              </a:solidFill>
              <a:latin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bg-BG" sz="2000" b="0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5003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600</Words>
  <Application>Microsoft Office PowerPoint</Application>
  <PresentationFormat>On-screen Show (4:3)</PresentationFormat>
  <Paragraphs>84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 New Roman</vt:lpstr>
      <vt:lpstr>Wingdings</vt:lpstr>
      <vt:lpstr>Office тема</vt:lpstr>
      <vt:lpstr>Съвременните технологии в дейността на Агенция „Митници“</vt:lpstr>
      <vt:lpstr>Административен договор № BG05SFOP001-1.007-0001-С02/15.04.2019 г  за предоставяне на безвъзмездна финансова помощ по Процедура BG05SFOP001-1.007 в съответствие с целите и приоритетите на Оперативна програма „Добро управление“ и по-конкретно с  Приоритетна ос №1 „Административно обслужване и е-управление“, Специфична цел №2 : Увеличаване на достъпните за гражданите и бизнеса услуги, предоставяни по електронен път. </vt:lpstr>
      <vt:lpstr>PowerPoint Presentation</vt:lpstr>
      <vt:lpstr>PowerPoint Presentation</vt:lpstr>
      <vt:lpstr>Дейности – първоначални</vt:lpstr>
      <vt:lpstr>Дейности – нови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MG DESIGN OFFICE</dc:creator>
  <cp:lastModifiedBy>Вяра Т.Генова</cp:lastModifiedBy>
  <cp:revision>25</cp:revision>
  <cp:lastPrinted>2023-09-26T10:25:49Z</cp:lastPrinted>
  <dcterms:created xsi:type="dcterms:W3CDTF">2020-05-12T09:06:58Z</dcterms:created>
  <dcterms:modified xsi:type="dcterms:W3CDTF">2023-09-27T12:16:10Z</dcterms:modified>
</cp:coreProperties>
</file>