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0" d="100"/>
          <a:sy n="60" d="100"/>
        </p:scale>
        <p:origin x="13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D6C4E3-D047-4B35-9B65-3ECBC1EC36A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E700B2-8EBC-4D96-BD88-0E289F048566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en-GB" sz="1600" b="1" dirty="0">
              <a:effectLst/>
            </a:rPr>
            <a:t>AI </a:t>
          </a:r>
          <a:endParaRPr lang="bg-BG" sz="1600" b="1" dirty="0">
            <a:effectLst/>
          </a:endParaRPr>
        </a:p>
        <a:p>
          <a:pPr>
            <a:spcAft>
              <a:spcPct val="35000"/>
            </a:spcAft>
          </a:pPr>
          <a:r>
            <a:rPr lang="en-GB" sz="1600" b="1" dirty="0">
              <a:effectLst/>
            </a:rPr>
            <a:t>Machine learning  </a:t>
          </a:r>
          <a:r>
            <a:rPr lang="bg-BG" sz="1600" b="1" dirty="0">
              <a:effectLst/>
            </a:rPr>
            <a:t>            </a:t>
          </a:r>
          <a:r>
            <a:rPr lang="en-GB" sz="1600" b="1" dirty="0">
              <a:effectLst/>
            </a:rPr>
            <a:t>     Big Data Analytics</a:t>
          </a:r>
          <a:endParaRPr lang="en-US" sz="1600" b="1" dirty="0">
            <a:effectLst/>
          </a:endParaRPr>
        </a:p>
      </dgm:t>
    </dgm:pt>
    <dgm:pt modelId="{ED7D87AD-FC08-44C8-B9C5-233A2A76C805}" type="parTrans" cxnId="{E0C8D75A-1FF0-4A35-9F09-DC68E86EE319}">
      <dgm:prSet/>
      <dgm:spPr/>
      <dgm:t>
        <a:bodyPr/>
        <a:lstStyle/>
        <a:p>
          <a:endParaRPr lang="en-US"/>
        </a:p>
      </dgm:t>
    </dgm:pt>
    <dgm:pt modelId="{C4CF5A76-EA25-47F2-9224-6F2D9B8BC684}" type="sibTrans" cxnId="{E0C8D75A-1FF0-4A35-9F09-DC68E86EE319}">
      <dgm:prSet/>
      <dgm:spPr/>
      <dgm:t>
        <a:bodyPr/>
        <a:lstStyle/>
        <a:p>
          <a:endParaRPr lang="en-US"/>
        </a:p>
      </dgm:t>
    </dgm:pt>
    <dgm:pt modelId="{CEB783C0-FBAE-4D97-9002-3AFC3A46FEAB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endParaRPr lang="en-US" sz="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ЦИС КТСРВ</a:t>
          </a:r>
          <a:endParaRPr lang="en-US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b="0" dirty="0">
              <a:effectLst/>
            </a:rPr>
            <a:t>Контрол на транспортните</a:t>
          </a:r>
          <a:endParaRPr lang="en-US" sz="1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b="0" dirty="0">
              <a:effectLst/>
            </a:rPr>
            <a:t>средства в реално време </a:t>
          </a:r>
          <a:endParaRPr lang="en-US" sz="1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endParaRPr lang="en-US" sz="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</a:t>
          </a:r>
          <a:r>
            <a:rPr lang="bg-BG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БИРИС</a:t>
          </a:r>
          <a:r>
            <a:rPr lang="bg-BG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1800" b="0" dirty="0">
              <a:effectLst/>
            </a:rPr>
            <a:t>– Българска Интегрирана Рентгенова Информационна Система</a:t>
          </a:r>
          <a:endParaRPr lang="en-US" sz="1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endParaRPr lang="en-GB" sz="800" b="0" dirty="0">
            <a:effectLst/>
          </a:endParaRPr>
        </a:p>
        <a:p>
          <a:pPr algn="ctr">
            <a:lnSpc>
              <a:spcPct val="90000"/>
            </a:lnSpc>
            <a:spcBef>
              <a:spcPts val="1200"/>
            </a:spcBef>
            <a:spcAft>
              <a:spcPts val="0"/>
            </a:spcAft>
          </a:pPr>
          <a:r>
            <a:rPr lang="bg-BG" sz="1800" b="1" dirty="0">
              <a:effectLst/>
            </a:rPr>
            <a:t>    </a:t>
          </a:r>
          <a:r>
            <a:rPr lang="bg-BG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БИСАС</a:t>
          </a:r>
          <a:r>
            <a:rPr lang="bg-BG" sz="1800" b="0" dirty="0">
              <a:effectLst/>
            </a:rPr>
            <a:t> – Българска Информационна Система за Анализ </a:t>
          </a:r>
          <a:r>
            <a:rPr lang="bg-BG" sz="2000" b="0" dirty="0">
              <a:effectLst/>
            </a:rPr>
            <a:t>и Селекция</a:t>
          </a:r>
          <a:endParaRPr lang="en-US" sz="2000" b="0" dirty="0">
            <a:effectLst/>
          </a:endParaRPr>
        </a:p>
      </dgm:t>
    </dgm:pt>
    <dgm:pt modelId="{9B35A6BB-E0D3-43DD-BAB1-111AA1084CA7}" type="parTrans" cxnId="{C52876AD-0F84-476C-ABBB-E575F5F136E3}">
      <dgm:prSet/>
      <dgm:spPr/>
      <dgm:t>
        <a:bodyPr/>
        <a:lstStyle/>
        <a:p>
          <a:endParaRPr lang="en-US"/>
        </a:p>
      </dgm:t>
    </dgm:pt>
    <dgm:pt modelId="{814B5EF2-31DE-4386-95F2-BA4D2BFDEEB9}" type="sibTrans" cxnId="{C52876AD-0F84-476C-ABBB-E575F5F136E3}">
      <dgm:prSet/>
      <dgm:spPr/>
      <dgm:t>
        <a:bodyPr/>
        <a:lstStyle/>
        <a:p>
          <a:endParaRPr lang="en-US"/>
        </a:p>
      </dgm:t>
    </dgm:pt>
    <dgm:pt modelId="{09269D2E-0339-4BE8-8D97-002D21DCEA17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marL="0" indent="0" algn="l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dirty="0"/>
            <a:t>БИМИС </a:t>
          </a:r>
          <a:r>
            <a:rPr lang="ru-RU" sz="1800" b="1" dirty="0"/>
            <a:t>Фаза 1 </a:t>
          </a:r>
          <a:r>
            <a:rPr lang="ru-RU" sz="1800" b="0" dirty="0"/>
            <a:t>(2016-2018) - етапи </a:t>
          </a:r>
          <a:r>
            <a:rPr lang="ru-RU" sz="1800" b="1" dirty="0"/>
            <a:t>1, 2 и 3 </a:t>
          </a:r>
          <a:r>
            <a:rPr lang="ru-RU" sz="1800" b="0" dirty="0"/>
            <a:t>на Проект</a:t>
          </a:r>
          <a:r>
            <a:rPr lang="en-US" sz="1800" b="0" dirty="0"/>
            <a:t> </a:t>
          </a:r>
          <a:r>
            <a:rPr lang="ru-RU" sz="1800" b="0" dirty="0"/>
            <a:t>БИМИС 2020  </a:t>
          </a:r>
        </a:p>
        <a:p>
          <a:pPr marL="0" algn="l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u="sng" dirty="0"/>
            <a:t>БИМИС </a:t>
          </a:r>
          <a:r>
            <a:rPr lang="ru-RU" sz="1800" b="1" u="sng" dirty="0"/>
            <a:t>Фаза 2 </a:t>
          </a:r>
          <a:r>
            <a:rPr lang="ru-RU" sz="1800" b="0" dirty="0"/>
            <a:t>(2019-2021) – етап </a:t>
          </a:r>
          <a:r>
            <a:rPr lang="ru-RU" sz="1800" b="1" dirty="0"/>
            <a:t>4</a:t>
          </a:r>
          <a:r>
            <a:rPr lang="ru-RU" sz="1800" b="0" dirty="0"/>
            <a:t> на Проект БИМИС 2020</a:t>
          </a:r>
          <a:endParaRPr lang="en-US" sz="1800" b="1" dirty="0"/>
        </a:p>
        <a:p>
          <a:pPr marL="0" algn="l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800" b="1" dirty="0"/>
            <a:t>БИМИС </a:t>
          </a:r>
          <a:r>
            <a:rPr lang="ru-RU" sz="1800" b="1" dirty="0"/>
            <a:t>Фаза 3 </a:t>
          </a:r>
          <a:r>
            <a:rPr lang="ru-RU" sz="1800" b="0" dirty="0"/>
            <a:t>(2026-2025) – етап </a:t>
          </a:r>
          <a:r>
            <a:rPr lang="ru-RU" sz="1800" b="1" dirty="0"/>
            <a:t>5</a:t>
          </a:r>
          <a:r>
            <a:rPr lang="ru-RU" sz="1800" b="0" dirty="0"/>
            <a:t> на Проект БИМИС 2020</a:t>
          </a:r>
          <a:endParaRPr lang="en-US" sz="1800" b="0" dirty="0"/>
        </a:p>
      </dgm:t>
    </dgm:pt>
    <dgm:pt modelId="{E81DB790-FF03-4333-BAE3-8E03CBA21B00}" type="parTrans" cxnId="{DAE6CCF9-1384-49DA-A3E9-8500F13AC92B}">
      <dgm:prSet/>
      <dgm:spPr/>
      <dgm:t>
        <a:bodyPr/>
        <a:lstStyle/>
        <a:p>
          <a:endParaRPr lang="en-US"/>
        </a:p>
      </dgm:t>
    </dgm:pt>
    <dgm:pt modelId="{DBF673E3-2D4C-4782-96D9-46638DEE9CB4}" type="sibTrans" cxnId="{DAE6CCF9-1384-49DA-A3E9-8500F13AC92B}">
      <dgm:prSet/>
      <dgm:spPr/>
      <dgm:t>
        <a:bodyPr/>
        <a:lstStyle/>
        <a:p>
          <a:endParaRPr lang="en-US"/>
        </a:p>
      </dgm:t>
    </dgm:pt>
    <dgm:pt modelId="{1778E9FD-1CDD-471D-B2EA-2BA8D51CA10B}" type="pres">
      <dgm:prSet presAssocID="{82D6C4E3-D047-4B35-9B65-3ECBC1EC36AD}" presName="Name0" presStyleCnt="0">
        <dgm:presLayoutVars>
          <dgm:dir/>
          <dgm:animLvl val="lvl"/>
          <dgm:resizeHandles val="exact"/>
        </dgm:presLayoutVars>
      </dgm:prSet>
      <dgm:spPr/>
    </dgm:pt>
    <dgm:pt modelId="{DB6520AB-5013-4A9C-923D-EBD324EA21BD}" type="pres">
      <dgm:prSet presAssocID="{42E700B2-8EBC-4D96-BD88-0E289F048566}" presName="Name8" presStyleCnt="0"/>
      <dgm:spPr/>
    </dgm:pt>
    <dgm:pt modelId="{ED48A4FC-5176-4DA5-AA22-64D938705795}" type="pres">
      <dgm:prSet presAssocID="{42E700B2-8EBC-4D96-BD88-0E289F048566}" presName="level" presStyleLbl="node1" presStyleIdx="0" presStyleCnt="3" custScaleX="93441" custScaleY="61613" custLinFactNeighborX="-1397" custLinFactNeighborY="-435">
        <dgm:presLayoutVars>
          <dgm:chMax val="1"/>
          <dgm:bulletEnabled val="1"/>
        </dgm:presLayoutVars>
      </dgm:prSet>
      <dgm:spPr/>
    </dgm:pt>
    <dgm:pt modelId="{17897672-17F5-4E66-BC0F-BF7D2CA518CD}" type="pres">
      <dgm:prSet presAssocID="{42E700B2-8EBC-4D96-BD88-0E289F04856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1DF6129-8F7A-4003-8E5C-C30AEED94662}" type="pres">
      <dgm:prSet presAssocID="{CEB783C0-FBAE-4D97-9002-3AFC3A46FEAB}" presName="Name8" presStyleCnt="0"/>
      <dgm:spPr/>
    </dgm:pt>
    <dgm:pt modelId="{7777DAA2-84A7-4322-B170-9D12D5947680}" type="pres">
      <dgm:prSet presAssocID="{CEB783C0-FBAE-4D97-9002-3AFC3A46FEAB}" presName="level" presStyleLbl="node1" presStyleIdx="1" presStyleCnt="3" custScaleX="96798" custScaleY="113440" custLinFactNeighborX="-542" custLinFactNeighborY="-1587">
        <dgm:presLayoutVars>
          <dgm:chMax val="1"/>
          <dgm:bulletEnabled val="1"/>
        </dgm:presLayoutVars>
      </dgm:prSet>
      <dgm:spPr/>
    </dgm:pt>
    <dgm:pt modelId="{1834E2C1-F5D0-439E-9E40-DE413AFDA861}" type="pres">
      <dgm:prSet presAssocID="{CEB783C0-FBAE-4D97-9002-3AFC3A46FEA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745B7B3-A9D9-4501-A412-3761BD142D80}" type="pres">
      <dgm:prSet presAssocID="{09269D2E-0339-4BE8-8D97-002D21DCEA17}" presName="Name8" presStyleCnt="0"/>
      <dgm:spPr/>
    </dgm:pt>
    <dgm:pt modelId="{AC7F4BE1-9494-46F8-80A7-2B9E3E6D2CD5}" type="pres">
      <dgm:prSet presAssocID="{09269D2E-0339-4BE8-8D97-002D21DCEA17}" presName="level" presStyleLbl="node1" presStyleIdx="2" presStyleCnt="3" custScaleX="98329" custScaleY="82843" custLinFactNeighborX="0" custLinFactNeighborY="241">
        <dgm:presLayoutVars>
          <dgm:chMax val="1"/>
          <dgm:bulletEnabled val="1"/>
        </dgm:presLayoutVars>
      </dgm:prSet>
      <dgm:spPr/>
    </dgm:pt>
    <dgm:pt modelId="{15139752-A479-4B40-8093-EC4ABDEE3A69}" type="pres">
      <dgm:prSet presAssocID="{09269D2E-0339-4BE8-8D97-002D21DCEA1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03CAE15-FD5C-4E45-872A-1EB8FAA9B3BC}" type="presOf" srcId="{CEB783C0-FBAE-4D97-9002-3AFC3A46FEAB}" destId="{7777DAA2-84A7-4322-B170-9D12D5947680}" srcOrd="0" destOrd="0" presId="urn:microsoft.com/office/officeart/2005/8/layout/pyramid1"/>
    <dgm:cxn modelId="{7B9A034B-CE25-4825-8C8F-C012B6E97D3A}" type="presOf" srcId="{42E700B2-8EBC-4D96-BD88-0E289F048566}" destId="{17897672-17F5-4E66-BC0F-BF7D2CA518CD}" srcOrd="1" destOrd="0" presId="urn:microsoft.com/office/officeart/2005/8/layout/pyramid1"/>
    <dgm:cxn modelId="{E0C8D75A-1FF0-4A35-9F09-DC68E86EE319}" srcId="{82D6C4E3-D047-4B35-9B65-3ECBC1EC36AD}" destId="{42E700B2-8EBC-4D96-BD88-0E289F048566}" srcOrd="0" destOrd="0" parTransId="{ED7D87AD-FC08-44C8-B9C5-233A2A76C805}" sibTransId="{C4CF5A76-EA25-47F2-9224-6F2D9B8BC684}"/>
    <dgm:cxn modelId="{C52876AD-0F84-476C-ABBB-E575F5F136E3}" srcId="{82D6C4E3-D047-4B35-9B65-3ECBC1EC36AD}" destId="{CEB783C0-FBAE-4D97-9002-3AFC3A46FEAB}" srcOrd="1" destOrd="0" parTransId="{9B35A6BB-E0D3-43DD-BAB1-111AA1084CA7}" sibTransId="{814B5EF2-31DE-4386-95F2-BA4D2BFDEEB9}"/>
    <dgm:cxn modelId="{CF3BB4AD-A3ED-41B4-84F2-E9DABEB69815}" type="presOf" srcId="{82D6C4E3-D047-4B35-9B65-3ECBC1EC36AD}" destId="{1778E9FD-1CDD-471D-B2EA-2BA8D51CA10B}" srcOrd="0" destOrd="0" presId="urn:microsoft.com/office/officeart/2005/8/layout/pyramid1"/>
    <dgm:cxn modelId="{CD4144C0-7112-4C2B-BC8D-C693B55F9601}" type="presOf" srcId="{09269D2E-0339-4BE8-8D97-002D21DCEA17}" destId="{15139752-A479-4B40-8093-EC4ABDEE3A69}" srcOrd="1" destOrd="0" presId="urn:microsoft.com/office/officeart/2005/8/layout/pyramid1"/>
    <dgm:cxn modelId="{E3B930C6-7DA8-473E-A660-F52F5CBAA780}" type="presOf" srcId="{CEB783C0-FBAE-4D97-9002-3AFC3A46FEAB}" destId="{1834E2C1-F5D0-439E-9E40-DE413AFDA861}" srcOrd="1" destOrd="0" presId="urn:microsoft.com/office/officeart/2005/8/layout/pyramid1"/>
    <dgm:cxn modelId="{D345AAF2-ED58-4BB6-BBE4-0BE1FEFD4438}" type="presOf" srcId="{42E700B2-8EBC-4D96-BD88-0E289F048566}" destId="{ED48A4FC-5176-4DA5-AA22-64D938705795}" srcOrd="0" destOrd="0" presId="urn:microsoft.com/office/officeart/2005/8/layout/pyramid1"/>
    <dgm:cxn modelId="{23E53FF4-5588-4941-ADD0-DDC2D19F4DA9}" type="presOf" srcId="{09269D2E-0339-4BE8-8D97-002D21DCEA17}" destId="{AC7F4BE1-9494-46F8-80A7-2B9E3E6D2CD5}" srcOrd="0" destOrd="0" presId="urn:microsoft.com/office/officeart/2005/8/layout/pyramid1"/>
    <dgm:cxn modelId="{DAE6CCF9-1384-49DA-A3E9-8500F13AC92B}" srcId="{82D6C4E3-D047-4B35-9B65-3ECBC1EC36AD}" destId="{09269D2E-0339-4BE8-8D97-002D21DCEA17}" srcOrd="2" destOrd="0" parTransId="{E81DB790-FF03-4333-BAE3-8E03CBA21B00}" sibTransId="{DBF673E3-2D4C-4782-96D9-46638DEE9CB4}"/>
    <dgm:cxn modelId="{C9A82276-01E0-4701-AC82-D6B0F6ED5640}" type="presParOf" srcId="{1778E9FD-1CDD-471D-B2EA-2BA8D51CA10B}" destId="{DB6520AB-5013-4A9C-923D-EBD324EA21BD}" srcOrd="0" destOrd="0" presId="urn:microsoft.com/office/officeart/2005/8/layout/pyramid1"/>
    <dgm:cxn modelId="{7DD02FF0-A665-4165-8CDA-98721F97A050}" type="presParOf" srcId="{DB6520AB-5013-4A9C-923D-EBD324EA21BD}" destId="{ED48A4FC-5176-4DA5-AA22-64D938705795}" srcOrd="0" destOrd="0" presId="urn:microsoft.com/office/officeart/2005/8/layout/pyramid1"/>
    <dgm:cxn modelId="{D05FD303-7A53-4C8B-A511-E034AD40B111}" type="presParOf" srcId="{DB6520AB-5013-4A9C-923D-EBD324EA21BD}" destId="{17897672-17F5-4E66-BC0F-BF7D2CA518CD}" srcOrd="1" destOrd="0" presId="urn:microsoft.com/office/officeart/2005/8/layout/pyramid1"/>
    <dgm:cxn modelId="{B64E632F-64F3-40EE-A9F2-1507030DEE7C}" type="presParOf" srcId="{1778E9FD-1CDD-471D-B2EA-2BA8D51CA10B}" destId="{31DF6129-8F7A-4003-8E5C-C30AEED94662}" srcOrd="1" destOrd="0" presId="urn:microsoft.com/office/officeart/2005/8/layout/pyramid1"/>
    <dgm:cxn modelId="{CCDA2DB2-7CF4-4A27-B223-DBF3E4AB6031}" type="presParOf" srcId="{31DF6129-8F7A-4003-8E5C-C30AEED94662}" destId="{7777DAA2-84A7-4322-B170-9D12D5947680}" srcOrd="0" destOrd="0" presId="urn:microsoft.com/office/officeart/2005/8/layout/pyramid1"/>
    <dgm:cxn modelId="{9CCBDA6E-D7CD-4350-966F-FDD4E0BF1142}" type="presParOf" srcId="{31DF6129-8F7A-4003-8E5C-C30AEED94662}" destId="{1834E2C1-F5D0-439E-9E40-DE413AFDA861}" srcOrd="1" destOrd="0" presId="urn:microsoft.com/office/officeart/2005/8/layout/pyramid1"/>
    <dgm:cxn modelId="{8F8EBABF-C7FE-4C78-8CE7-DD0B25D852F0}" type="presParOf" srcId="{1778E9FD-1CDD-471D-B2EA-2BA8D51CA10B}" destId="{2745B7B3-A9D9-4501-A412-3761BD142D80}" srcOrd="2" destOrd="0" presId="urn:microsoft.com/office/officeart/2005/8/layout/pyramid1"/>
    <dgm:cxn modelId="{85289D37-713D-464B-842F-1FAD1EB48C1F}" type="presParOf" srcId="{2745B7B3-A9D9-4501-A412-3761BD142D80}" destId="{AC7F4BE1-9494-46F8-80A7-2B9E3E6D2CD5}" srcOrd="0" destOrd="0" presId="urn:microsoft.com/office/officeart/2005/8/layout/pyramid1"/>
    <dgm:cxn modelId="{70CEE508-212A-4077-BB69-0346DFFEAC3E}" type="presParOf" srcId="{2745B7B3-A9D9-4501-A412-3761BD142D80}" destId="{15139752-A479-4B40-8093-EC4ABDEE3A6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8A4FC-5176-4DA5-AA22-64D938705795}">
      <dsp:nvSpPr>
        <dsp:cNvPr id="0" name=""/>
        <dsp:cNvSpPr/>
      </dsp:nvSpPr>
      <dsp:spPr>
        <a:xfrm>
          <a:off x="3562629" y="0"/>
          <a:ext cx="2065500" cy="1153811"/>
        </a:xfrm>
        <a:prstGeom prst="trapezoid">
          <a:avLst>
            <a:gd name="adj" fmla="val 95791"/>
          </a:avLst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GB" sz="1600" b="1" kern="1200" dirty="0">
              <a:effectLst/>
            </a:rPr>
            <a:t>AI </a:t>
          </a:r>
          <a:endParaRPr lang="bg-BG" sz="1600" b="1" kern="1200" dirty="0">
            <a:effectLst/>
          </a:endParaRP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>
              <a:effectLst/>
            </a:rPr>
            <a:t>Machine learning  </a:t>
          </a:r>
          <a:r>
            <a:rPr lang="bg-BG" sz="1600" b="1" kern="1200" dirty="0">
              <a:effectLst/>
            </a:rPr>
            <a:t>            </a:t>
          </a:r>
          <a:r>
            <a:rPr lang="en-GB" sz="1600" b="1" kern="1200" dirty="0">
              <a:effectLst/>
            </a:rPr>
            <a:t>     Big Data Analytics</a:t>
          </a:r>
          <a:endParaRPr lang="en-US" sz="1600" b="1" kern="1200" dirty="0">
            <a:effectLst/>
          </a:endParaRPr>
        </a:p>
      </dsp:txBody>
      <dsp:txXfrm>
        <a:off x="3562629" y="0"/>
        <a:ext cx="2065500" cy="1153811"/>
      </dsp:txXfrm>
    </dsp:sp>
    <dsp:sp modelId="{7777DAA2-84A7-4322-B170-9D12D5947680}">
      <dsp:nvSpPr>
        <dsp:cNvPr id="0" name=""/>
        <dsp:cNvSpPr/>
      </dsp:nvSpPr>
      <dsp:spPr>
        <a:xfrm>
          <a:off x="1552585" y="1124091"/>
          <a:ext cx="6079269" cy="2124362"/>
        </a:xfrm>
        <a:prstGeom prst="trapezoid">
          <a:avLst>
            <a:gd name="adj" fmla="val 95791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ЦИС КТСРВ</a:t>
          </a:r>
          <a:endParaRPr lang="en-US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b="0" kern="1200" dirty="0">
              <a:effectLst/>
            </a:rPr>
            <a:t>Контрол на транспортните</a:t>
          </a:r>
          <a:endParaRPr lang="en-US" sz="1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b="0" kern="1200" dirty="0">
              <a:effectLst/>
            </a:rPr>
            <a:t>средства в реално време </a:t>
          </a:r>
          <a:endParaRPr lang="en-US" sz="1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US" sz="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    </a:t>
          </a:r>
          <a:r>
            <a:rPr lang="bg-BG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БИРИС</a:t>
          </a:r>
          <a:r>
            <a:rPr lang="bg-BG" sz="18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bg-BG" sz="1800" b="0" kern="1200" dirty="0">
              <a:effectLst/>
            </a:rPr>
            <a:t>– Българска Интегрирана Рентгенова Информационна Система</a:t>
          </a:r>
          <a:endParaRPr lang="en-US" sz="1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endParaRPr lang="en-GB" sz="800" b="0" kern="1200" dirty="0">
            <a:effectLst/>
          </a:endParaRPr>
        </a:p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bg-BG" sz="1800" b="1" kern="1200" dirty="0">
              <a:effectLst/>
            </a:rPr>
            <a:t>    </a:t>
          </a:r>
          <a:r>
            <a:rPr lang="bg-BG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БИСАС</a:t>
          </a:r>
          <a:r>
            <a:rPr lang="bg-BG" sz="1800" b="0" kern="1200" dirty="0">
              <a:effectLst/>
            </a:rPr>
            <a:t> – Българска Информационна Система за Анализ </a:t>
          </a:r>
          <a:r>
            <a:rPr lang="bg-BG" sz="2000" b="0" kern="1200" dirty="0">
              <a:effectLst/>
            </a:rPr>
            <a:t>и Селекция</a:t>
          </a:r>
          <a:endParaRPr lang="en-US" sz="2000" b="0" kern="1200" dirty="0">
            <a:effectLst/>
          </a:endParaRPr>
        </a:p>
      </dsp:txBody>
      <dsp:txXfrm>
        <a:off x="2616457" y="1124091"/>
        <a:ext cx="3951524" cy="2124362"/>
      </dsp:txXfrm>
    </dsp:sp>
    <dsp:sp modelId="{AC7F4BE1-9494-46F8-80A7-2B9E3E6D2CD5}">
      <dsp:nvSpPr>
        <dsp:cNvPr id="0" name=""/>
        <dsp:cNvSpPr/>
      </dsp:nvSpPr>
      <dsp:spPr>
        <a:xfrm>
          <a:off x="77304" y="3278173"/>
          <a:ext cx="9097910" cy="1551380"/>
        </a:xfrm>
        <a:prstGeom prst="trapezoid">
          <a:avLst>
            <a:gd name="adj" fmla="val 95791"/>
          </a:avLst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b="1" kern="1200" dirty="0"/>
            <a:t>БИМИС </a:t>
          </a:r>
          <a:r>
            <a:rPr lang="ru-RU" sz="1800" b="1" kern="1200" dirty="0"/>
            <a:t>Фаза 1 </a:t>
          </a:r>
          <a:r>
            <a:rPr lang="ru-RU" sz="1800" b="0" kern="1200" dirty="0"/>
            <a:t>(2016-2018) - етапи </a:t>
          </a:r>
          <a:r>
            <a:rPr lang="ru-RU" sz="1800" b="1" kern="1200" dirty="0"/>
            <a:t>1, 2 и 3 </a:t>
          </a:r>
          <a:r>
            <a:rPr lang="ru-RU" sz="1800" b="0" kern="1200" dirty="0"/>
            <a:t>на Проект</a:t>
          </a:r>
          <a:r>
            <a:rPr lang="en-US" sz="1800" b="0" kern="1200" dirty="0"/>
            <a:t> </a:t>
          </a:r>
          <a:r>
            <a:rPr lang="ru-RU" sz="1800" b="0" kern="1200" dirty="0"/>
            <a:t>БИМИС 2020  </a:t>
          </a:r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b="1" u="sng" kern="1200" dirty="0"/>
            <a:t>БИМИС </a:t>
          </a:r>
          <a:r>
            <a:rPr lang="ru-RU" sz="1800" b="1" u="sng" kern="1200" dirty="0"/>
            <a:t>Фаза 2 </a:t>
          </a:r>
          <a:r>
            <a:rPr lang="ru-RU" sz="1800" b="0" kern="1200" dirty="0"/>
            <a:t>(2019-2021) – етап </a:t>
          </a:r>
          <a:r>
            <a:rPr lang="ru-RU" sz="1800" b="1" kern="1200" dirty="0"/>
            <a:t>4</a:t>
          </a:r>
          <a:r>
            <a:rPr lang="ru-RU" sz="1800" b="0" kern="1200" dirty="0"/>
            <a:t> на Проект БИМИС 2020</a:t>
          </a:r>
          <a:endParaRPr lang="en-US" sz="1800" b="1" kern="1200" dirty="0"/>
        </a:p>
        <a:p>
          <a:pPr marL="0"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1800" b="1" kern="1200" dirty="0"/>
            <a:t>БИМИС </a:t>
          </a:r>
          <a:r>
            <a:rPr lang="ru-RU" sz="1800" b="1" kern="1200" dirty="0"/>
            <a:t>Фаза 3 </a:t>
          </a:r>
          <a:r>
            <a:rPr lang="ru-RU" sz="1800" b="0" kern="1200" dirty="0"/>
            <a:t>(2026-2025) – етап </a:t>
          </a:r>
          <a:r>
            <a:rPr lang="ru-RU" sz="1800" b="1" kern="1200" dirty="0"/>
            <a:t>5</a:t>
          </a:r>
          <a:r>
            <a:rPr lang="ru-RU" sz="1800" b="0" kern="1200" dirty="0"/>
            <a:t> на Проект БИМИС 2020</a:t>
          </a:r>
          <a:endParaRPr lang="en-US" sz="1800" b="0" kern="1200" dirty="0"/>
        </a:p>
      </dsp:txBody>
      <dsp:txXfrm>
        <a:off x="1669439" y="3278173"/>
        <a:ext cx="5913641" cy="1551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/>
              <a:t>Щракнете, за да редактирате стила на подзаглавията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20.9.2023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1190650"/>
            <a:ext cx="7772400" cy="3102446"/>
          </a:xfrm>
        </p:spPr>
        <p:txBody>
          <a:bodyPr>
            <a:normAutofit fontScale="90000"/>
          </a:bodyPr>
          <a:lstStyle/>
          <a:p>
            <a:pPr>
              <a:spcBef>
                <a:spcPts val="1800"/>
              </a:spcBef>
            </a:pP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Съвременните технологии в митническата дейност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Заключително събитие по проект </a:t>
            </a:r>
            <a:r>
              <a:rPr lang="en-US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Надграждане на основните системи на Агенция "Митници" за предоставяне на данни и услуги – БИМИС (фаза 2)</a:t>
            </a:r>
            <a:r>
              <a:rPr lang="en-US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br>
              <a:rPr lang="en-US" sz="31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sz="2200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475656" y="5013176"/>
            <a:ext cx="6400800" cy="1164332"/>
          </a:xfrm>
        </p:spPr>
        <p:txBody>
          <a:bodyPr>
            <a:normAutofit fontScale="77500" lnSpcReduction="20000"/>
          </a:bodyPr>
          <a:lstStyle/>
          <a:p>
            <a:r>
              <a:rPr lang="bg-BG" sz="3200" b="1" dirty="0">
                <a:solidFill>
                  <a:schemeClr val="tx1"/>
                </a:solidFill>
              </a:rPr>
              <a:t>Георги Григоров</a:t>
            </a:r>
          </a:p>
          <a:p>
            <a:r>
              <a:rPr lang="bg-BG" sz="3200" dirty="0">
                <a:solidFill>
                  <a:schemeClr val="tx1"/>
                </a:solidFill>
              </a:rPr>
              <a:t>Основател и Изпълнителен директор</a:t>
            </a:r>
          </a:p>
          <a:p>
            <a:r>
              <a:rPr lang="bg-BG" sz="3200" dirty="0">
                <a:solidFill>
                  <a:schemeClr val="tx1"/>
                </a:solidFill>
              </a:rPr>
              <a:t>Гравис България АД </a:t>
            </a:r>
            <a:endParaRPr lang="en-US" sz="3200" dirty="0">
              <a:solidFill>
                <a:schemeClr val="tx1"/>
              </a:solidFill>
            </a:endParaRPr>
          </a:p>
          <a:p>
            <a:endParaRPr lang="bg-BG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C6189B04-1753-6A61-E587-B1E9F4503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0084"/>
            <a:ext cx="1520766" cy="530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AA16D-17CD-5CE6-3800-DF7794A4E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796950"/>
          </a:xfrm>
        </p:spPr>
        <p:txBody>
          <a:bodyPr>
            <a:noAutofit/>
          </a:bodyPr>
          <a:lstStyle/>
          <a:p>
            <a:r>
              <a:rPr lang="bg-BG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роект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“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Надграждане на основните системи на Агенция "Митници" за предоставяне на данни и услуги – БИМИС (фаза 2)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”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6ACFA-C28B-0E83-89D2-E0E2F53AE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600200"/>
            <a:ext cx="8352928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bg-BG" sz="2800" u="sng" dirty="0"/>
              <a:t>Дейности, изпълнени от „Гравис България“ АД</a:t>
            </a:r>
            <a:r>
              <a:rPr lang="en-US" sz="2800" dirty="0"/>
              <a:t>:</a:t>
            </a:r>
            <a:endParaRPr lang="bg-BG" sz="2800" dirty="0"/>
          </a:p>
          <a:p>
            <a:pPr marL="0" indent="0">
              <a:buNone/>
            </a:pPr>
            <a:endParaRPr lang="ru-RU" sz="1500" b="1" dirty="0"/>
          </a:p>
          <a:p>
            <a:pPr marL="0" indent="0">
              <a:buNone/>
            </a:pPr>
            <a:r>
              <a:rPr lang="ru-RU" sz="2800" b="1" dirty="0"/>
              <a:t>Дейност 1 </a:t>
            </a:r>
            <a:r>
              <a:rPr lang="en-US" sz="2800" b="1" dirty="0"/>
              <a:t>-</a:t>
            </a:r>
            <a:r>
              <a:rPr lang="ru-RU" sz="2800" dirty="0"/>
              <a:t> </a:t>
            </a:r>
            <a:r>
              <a:rPr lang="en-US" sz="2800" dirty="0"/>
              <a:t>“</a:t>
            </a:r>
            <a:r>
              <a:rPr lang="ru-RU" sz="2800" dirty="0"/>
              <a:t>Развитие и въвеждане на Институционалната архитектура на АМ по отношение на Системата за директен достъп на търговците до европейските ИС - </a:t>
            </a:r>
            <a:r>
              <a:rPr lang="ru-RU" sz="2800" b="1" dirty="0"/>
              <a:t>UUM&amp;DS, Release 2</a:t>
            </a:r>
            <a:r>
              <a:rPr lang="en-US" sz="2800" b="1" dirty="0"/>
              <a:t>.1 &amp; 2.2</a:t>
            </a:r>
            <a:r>
              <a:rPr lang="en-US" sz="2800" dirty="0"/>
              <a:t>”</a:t>
            </a:r>
            <a:endParaRPr lang="ru-RU" sz="2800" dirty="0"/>
          </a:p>
          <a:p>
            <a:pPr marL="0" indent="0">
              <a:buNone/>
            </a:pPr>
            <a:endParaRPr lang="ru-RU" sz="1500" b="1" dirty="0"/>
          </a:p>
          <a:p>
            <a:pPr marL="0" indent="0">
              <a:buNone/>
            </a:pPr>
            <a:r>
              <a:rPr lang="ru-RU" sz="2800" b="1" dirty="0"/>
              <a:t>Дейност 2</a:t>
            </a:r>
            <a:r>
              <a:rPr lang="en-US" sz="2800" b="1" dirty="0"/>
              <a:t> - </a:t>
            </a:r>
            <a:r>
              <a:rPr lang="ru-RU" sz="2800" dirty="0"/>
              <a:t>„Развитие и въвеждане на Институционалната архитектура на АМ по отношение на Модул </a:t>
            </a:r>
            <a:r>
              <a:rPr lang="ru-RU" sz="2800" b="1" dirty="0"/>
              <a:t>ICS 2 - Release 1 </a:t>
            </a:r>
            <a:r>
              <a:rPr lang="ru-RU" sz="2800" dirty="0"/>
              <a:t>(postal and express consignments) и по отношение на Универсалния </a:t>
            </a:r>
            <a:r>
              <a:rPr lang="ru-RU" sz="2800" b="1" dirty="0"/>
              <a:t>CCN 1/2 шлюз</a:t>
            </a:r>
            <a:r>
              <a:rPr lang="ru-RU" sz="2800" dirty="0"/>
              <a:t> за интеграция на националния домейн на Транс-европейските системи на Агенция „Митници“ с Общия домейн“</a:t>
            </a:r>
            <a:endParaRPr lang="en-US" sz="2800" dirty="0"/>
          </a:p>
          <a:p>
            <a:pPr marL="0" indent="0">
              <a:buNone/>
            </a:pPr>
            <a:endParaRPr lang="ru-RU" sz="1500" b="1" dirty="0"/>
          </a:p>
          <a:p>
            <a:pPr marL="0" indent="0">
              <a:buNone/>
            </a:pPr>
            <a:r>
              <a:rPr lang="ru-RU" sz="2800" b="1" dirty="0"/>
              <a:t>Дейност </a:t>
            </a:r>
            <a:r>
              <a:rPr lang="en-US" sz="2800" b="1" dirty="0"/>
              <a:t>5</a:t>
            </a:r>
            <a:r>
              <a:rPr lang="ru-RU" sz="2800" b="1" dirty="0"/>
              <a:t> </a:t>
            </a:r>
            <a:r>
              <a:rPr lang="en-US" sz="2800" b="1" dirty="0"/>
              <a:t>-</a:t>
            </a:r>
            <a:r>
              <a:rPr lang="ru-RU" sz="2800" dirty="0"/>
              <a:t> </a:t>
            </a:r>
            <a:r>
              <a:rPr lang="en-US" sz="2800" dirty="0"/>
              <a:t>“</a:t>
            </a:r>
            <a:r>
              <a:rPr lang="ru-RU" sz="2800" dirty="0"/>
              <a:t>Развитие и въвеждане на Институционалната архитектура на АМ по отношение на Системата за директен достъп на търговците до европейските ИС - </a:t>
            </a:r>
            <a:r>
              <a:rPr lang="ru-RU" sz="2800" b="1" dirty="0"/>
              <a:t>UUM&amp;DS, Release 2</a:t>
            </a:r>
            <a:r>
              <a:rPr lang="en-US" sz="2800" b="1" dirty="0"/>
              <a:t>.3 &amp; 2.4</a:t>
            </a:r>
            <a:r>
              <a:rPr lang="en-US" sz="2800" dirty="0"/>
              <a:t>”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99279461-AA7C-C9F8-6012-77375ACC5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0084"/>
            <a:ext cx="1520766" cy="530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9881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69931-FA25-9381-26C2-179CC70D9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2697"/>
            <a:ext cx="8229600" cy="57606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Съвременните технологии в митническата дейност</a:t>
            </a:r>
            <a:b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Движещи фактори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724E2-0CAA-10FA-D21B-238EAC8C2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340768"/>
            <a:ext cx="8964488" cy="4968552"/>
          </a:xfrm>
        </p:spPr>
        <p:txBody>
          <a:bodyPr>
            <a:no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bg-BG" sz="1800" b="1" u="sng" dirty="0">
                <a:solidFill>
                  <a:schemeClr val="tx1"/>
                </a:solidFill>
              </a:rPr>
              <a:t>Ниво СМО</a:t>
            </a:r>
            <a:r>
              <a:rPr lang="en-US" sz="1800" b="1" u="sng" dirty="0">
                <a:solidFill>
                  <a:schemeClr val="tx1"/>
                </a:solidFill>
              </a:rPr>
              <a:t> </a:t>
            </a:r>
            <a:r>
              <a:rPr lang="bg-BG" sz="1800" b="1" dirty="0">
                <a:solidFill>
                  <a:schemeClr val="tx1"/>
                </a:solidFill>
              </a:rPr>
              <a:t>(</a:t>
            </a:r>
            <a:r>
              <a:rPr lang="en-US" sz="1800" b="1" dirty="0">
                <a:solidFill>
                  <a:schemeClr val="tx1"/>
                </a:solidFill>
              </a:rPr>
              <a:t>WCO Technology Conferences</a:t>
            </a:r>
            <a:r>
              <a:rPr lang="bg-BG" sz="1800" b="1" dirty="0">
                <a:solidFill>
                  <a:schemeClr val="tx1"/>
                </a:solidFill>
              </a:rPr>
              <a:t>)</a:t>
            </a:r>
            <a:endParaRPr lang="en-US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</a:rPr>
              <a:t>•2023</a:t>
            </a:r>
            <a:r>
              <a:rPr lang="en-US" sz="1800" dirty="0">
                <a:solidFill>
                  <a:schemeClr val="tx1"/>
                </a:solidFill>
              </a:rPr>
              <a:t>: “Embracing the Digital Age: Leveraging Technology, Fostering Innovation, and Nurturing the Next Generation of Customs Professionals”</a:t>
            </a:r>
          </a:p>
          <a:p>
            <a:pPr marL="0" indent="0" algn="just">
              <a:buNone/>
            </a:pPr>
            <a:r>
              <a:rPr lang="en-US" sz="1800" b="1" dirty="0">
                <a:solidFill>
                  <a:schemeClr val="tx1"/>
                </a:solidFill>
              </a:rPr>
              <a:t>•2022</a:t>
            </a:r>
            <a:r>
              <a:rPr lang="en-US" sz="1800" dirty="0">
                <a:solidFill>
                  <a:schemeClr val="tx1"/>
                </a:solidFill>
              </a:rPr>
              <a:t>: “Driving Customs performance with data and technology in the changing landscape of global trade”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800" b="1" u="sng" dirty="0">
                <a:solidFill>
                  <a:schemeClr val="tx1"/>
                </a:solidFill>
              </a:rPr>
              <a:t>Ниво ЕС</a:t>
            </a:r>
            <a:r>
              <a:rPr lang="en-US" sz="1800" b="1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en-GB" sz="1800" dirty="0">
                <a:solidFill>
                  <a:schemeClr val="tx1"/>
                </a:solidFill>
              </a:rPr>
              <a:t>•</a:t>
            </a:r>
            <a:r>
              <a:rPr lang="ru-RU" sz="1800" dirty="0">
                <a:solidFill>
                  <a:schemeClr val="tx1"/>
                </a:solidFill>
              </a:rPr>
              <a:t>Решение № 70/2008/ЕО на Европейския парламент и на Съвета относно безкнижна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среда в митниците и търговията</a:t>
            </a:r>
            <a:endParaRPr lang="en-GB" sz="18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1800" dirty="0">
                <a:solidFill>
                  <a:schemeClr val="tx1"/>
                </a:solidFill>
              </a:rPr>
              <a:t>•Работна програма относно разработването и въвеждането на електронните системи, предвидени в Митническия кодекс на Съюза</a:t>
            </a:r>
            <a:endParaRPr lang="en-GB" sz="18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n-GB" sz="1800" dirty="0">
                <a:solidFill>
                  <a:schemeClr val="tx1"/>
                </a:solidFill>
              </a:rPr>
              <a:t>•</a:t>
            </a:r>
            <a:r>
              <a:rPr lang="ru-RU" sz="1800" dirty="0">
                <a:solidFill>
                  <a:schemeClr val="tx1"/>
                </a:solidFill>
              </a:rPr>
              <a:t>Многогодишен стратегически план (MASP - Multi-Annual Strategic Plan) на Е</a:t>
            </a:r>
            <a:r>
              <a:rPr lang="en-GB" sz="1800" dirty="0">
                <a:solidFill>
                  <a:schemeClr val="tx1"/>
                </a:solidFill>
              </a:rPr>
              <a:t>K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bg-BG" sz="1800" b="1" u="sng" dirty="0">
                <a:solidFill>
                  <a:schemeClr val="tx1"/>
                </a:solidFill>
              </a:rPr>
              <a:t>Национално ниво</a:t>
            </a:r>
            <a:r>
              <a:rPr lang="en-GB" sz="1800" dirty="0">
                <a:solidFill>
                  <a:schemeClr val="tx1"/>
                </a:solidFill>
              </a:rPr>
              <a:t>: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chemeClr val="tx1"/>
                </a:solidFill>
              </a:rPr>
              <a:t>•Актуализирана </a:t>
            </a:r>
            <a:r>
              <a:rPr lang="bg-BG" sz="1800" dirty="0">
                <a:solidFill>
                  <a:schemeClr val="tx1"/>
                </a:solidFill>
              </a:rPr>
              <a:t>С</a:t>
            </a:r>
            <a:r>
              <a:rPr lang="ru-RU" sz="1800" dirty="0">
                <a:solidFill>
                  <a:schemeClr val="tx1"/>
                </a:solidFill>
              </a:rPr>
              <a:t>тратегия за развитие на електронното управление в Република България 2019-2025 г. и Пътна карта за нейното изпълнение</a:t>
            </a:r>
          </a:p>
          <a:p>
            <a:pPr marL="0" indent="0" algn="just">
              <a:buNone/>
            </a:pPr>
            <a:r>
              <a:rPr lang="en-GB" sz="1800" dirty="0">
                <a:solidFill>
                  <a:schemeClr val="tx1"/>
                </a:solidFill>
              </a:rPr>
              <a:t>•</a:t>
            </a:r>
            <a:r>
              <a:rPr lang="bg-BG" sz="1800" dirty="0">
                <a:solidFill>
                  <a:schemeClr val="tx1"/>
                </a:solidFill>
              </a:rPr>
              <a:t>Секторна стратегия за развитие на електронното управление в Агенция </a:t>
            </a:r>
            <a:r>
              <a:rPr lang="en-GB" sz="1800" dirty="0">
                <a:solidFill>
                  <a:schemeClr val="tx1"/>
                </a:solidFill>
              </a:rPr>
              <a:t>“</a:t>
            </a:r>
            <a:r>
              <a:rPr lang="bg-BG" sz="1800" dirty="0">
                <a:solidFill>
                  <a:schemeClr val="tx1"/>
                </a:solidFill>
              </a:rPr>
              <a:t>Митници</a:t>
            </a:r>
            <a:r>
              <a:rPr lang="en-GB" sz="1800" dirty="0">
                <a:solidFill>
                  <a:schemeClr val="tx1"/>
                </a:solidFill>
              </a:rPr>
              <a:t>”       (</a:t>
            </a:r>
            <a:r>
              <a:rPr lang="bg-BG" sz="1800" dirty="0">
                <a:solidFill>
                  <a:schemeClr val="tx1"/>
                </a:solidFill>
              </a:rPr>
              <a:t>е-Митници) 2021 – 2027 и </a:t>
            </a:r>
            <a:r>
              <a:rPr lang="ru-RU" sz="1800" dirty="0">
                <a:solidFill>
                  <a:schemeClr val="tx1"/>
                </a:solidFill>
              </a:rPr>
              <a:t>Пътна к</a:t>
            </a:r>
            <a:r>
              <a:rPr lang="en-US" sz="1800" dirty="0">
                <a:solidFill>
                  <a:schemeClr val="tx1"/>
                </a:solidFill>
              </a:rPr>
              <a:t>a</a:t>
            </a:r>
            <a:r>
              <a:rPr lang="ru-RU" sz="1800" dirty="0">
                <a:solidFill>
                  <a:schemeClr val="tx1"/>
                </a:solidFill>
              </a:rPr>
              <a:t>рта за нейното изпълнение</a:t>
            </a:r>
            <a:endParaRPr lang="en-US" sz="1800" dirty="0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4CA68907-2179-E87A-F1A4-1365F85DA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0084"/>
            <a:ext cx="1520766" cy="530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931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BB171-36DF-1D0B-BB56-776509881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15670"/>
            <a:ext cx="8229600" cy="778098"/>
          </a:xfrm>
        </p:spPr>
        <p:txBody>
          <a:bodyPr>
            <a:no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Съвременните технологии в митническата дейност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Развитие във времето</a:t>
            </a:r>
            <a:endParaRPr lang="en-US" sz="24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D50683F-3C47-AA97-4A65-DBDACC28F3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91843"/>
              </p:ext>
            </p:extLst>
          </p:nvPr>
        </p:nvGraphicFramePr>
        <p:xfrm>
          <a:off x="-108520" y="1412776"/>
          <a:ext cx="9252520" cy="4829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6C79AAA-BED7-3948-101C-BA4036D71D21}"/>
              </a:ext>
            </a:extLst>
          </p:cNvPr>
          <p:cNvSpPr/>
          <p:nvPr/>
        </p:nvSpPr>
        <p:spPr>
          <a:xfrm>
            <a:off x="7531575" y="4802170"/>
            <a:ext cx="1512168" cy="14401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Процесни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bg-BG" sz="1600" dirty="0">
                <a:solidFill>
                  <a:schemeClr val="tx1"/>
                </a:solidFill>
              </a:rPr>
              <a:t>основни и спомагателни митнически и акцизни процеси) 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6D6D25-9DF2-AE6E-3165-BCCFDE6E9E17}"/>
              </a:ext>
            </a:extLst>
          </p:cNvPr>
          <p:cNvSpPr/>
          <p:nvPr/>
        </p:nvSpPr>
        <p:spPr>
          <a:xfrm>
            <a:off x="6379447" y="2659762"/>
            <a:ext cx="2664296" cy="8954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Контролно- Аналитични ИС </a:t>
            </a:r>
            <a:r>
              <a:rPr lang="ru-RU" sz="1600" dirty="0">
                <a:solidFill>
                  <a:schemeClr val="tx1"/>
                </a:solidFill>
              </a:rPr>
              <a:t>(с  елементи на </a:t>
            </a:r>
            <a:r>
              <a:rPr lang="en-GB" sz="1600" dirty="0">
                <a:solidFill>
                  <a:schemeClr val="tx1"/>
                </a:solidFill>
              </a:rPr>
              <a:t>AI, Machine learning</a:t>
            </a:r>
            <a:r>
              <a:rPr lang="bg-BG" sz="1600" dirty="0">
                <a:solidFill>
                  <a:schemeClr val="tx1"/>
                </a:solidFill>
              </a:rPr>
              <a:t>,</a:t>
            </a:r>
            <a:r>
              <a:rPr lang="en-GB" sz="1600" dirty="0">
                <a:solidFill>
                  <a:schemeClr val="tx1"/>
                </a:solidFill>
              </a:rPr>
              <a:t> Big Data Analytics</a:t>
            </a:r>
            <a:r>
              <a:rPr lang="bg-BG" sz="1600" dirty="0">
                <a:solidFill>
                  <a:schemeClr val="tx1"/>
                </a:solidFill>
              </a:rPr>
              <a:t>)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30AE3E-F45F-F192-6076-1CE5B7C4388F}"/>
              </a:ext>
            </a:extLst>
          </p:cNvPr>
          <p:cNvSpPr/>
          <p:nvPr/>
        </p:nvSpPr>
        <p:spPr>
          <a:xfrm>
            <a:off x="5340921" y="1479767"/>
            <a:ext cx="2889029" cy="8954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Прилагане на </a:t>
            </a:r>
            <a:r>
              <a:rPr lang="en-GB" sz="1600" b="1" dirty="0">
                <a:solidFill>
                  <a:schemeClr val="tx1"/>
                </a:solidFill>
              </a:rPr>
              <a:t>AI, Machine learning </a:t>
            </a:r>
            <a:r>
              <a:rPr lang="bg-BG" sz="1600" b="1" dirty="0">
                <a:solidFill>
                  <a:schemeClr val="tx1"/>
                </a:solidFill>
              </a:rPr>
              <a:t>и</a:t>
            </a:r>
            <a:r>
              <a:rPr lang="en-GB" sz="1600" b="1" dirty="0">
                <a:solidFill>
                  <a:schemeClr val="tx1"/>
                </a:solidFill>
              </a:rPr>
              <a:t> Big Data Analytics</a:t>
            </a:r>
            <a:r>
              <a:rPr lang="bg-BG" sz="1600" b="1" dirty="0">
                <a:solidFill>
                  <a:schemeClr val="tx1"/>
                </a:solidFill>
              </a:rPr>
              <a:t> във всички ИС на АМ</a:t>
            </a:r>
            <a:r>
              <a:rPr lang="ru-RU" sz="1600" b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74FC9D58-7A51-E6E4-0AA8-C48FC8CFE1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0084"/>
            <a:ext cx="1520766" cy="530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699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492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тема</vt:lpstr>
      <vt:lpstr> Съвременните технологии в митническата дейност  Заключително събитие по проект “Надграждане на основните системи на Агенция "Митници" за предоставяне на данни и услуги – БИМИС (фаза 2)”  </vt:lpstr>
      <vt:lpstr>Проект “Надграждане на основните системи на Агенция "Митници" за предоставяне на данни и услуги – БИМИС (фаза 2)”</vt:lpstr>
      <vt:lpstr>Съвременните технологии в митническата дейност Движещи фактори</vt:lpstr>
      <vt:lpstr>Съвременните технологии в митническата дейност Развитие във времето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User</cp:lastModifiedBy>
  <cp:revision>13</cp:revision>
  <dcterms:created xsi:type="dcterms:W3CDTF">2020-05-12T09:06:58Z</dcterms:created>
  <dcterms:modified xsi:type="dcterms:W3CDTF">2023-09-20T08:28:51Z</dcterms:modified>
</cp:coreProperties>
</file>