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0" r:id="rId3"/>
    <p:sldId id="268" r:id="rId4"/>
    <p:sldId id="258" r:id="rId5"/>
    <p:sldId id="264" r:id="rId6"/>
    <p:sldId id="263" r:id="rId7"/>
    <p:sldId id="259" r:id="rId8"/>
    <p:sldId id="260" r:id="rId9"/>
    <p:sldId id="261" r:id="rId10"/>
    <p:sldId id="266" r:id="rId11"/>
    <p:sldId id="273" r:id="rId12"/>
    <p:sldId id="272" r:id="rId13"/>
    <p:sldId id="274" r:id="rId14"/>
  </p:sldIdLst>
  <p:sldSz cx="9144000" cy="6858000" type="screen4x3"/>
  <p:notesSz cx="6858000" cy="9144000"/>
  <p:defaultTextStyle>
    <a:defPPr>
      <a:defRPr lang="bg-B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109" d="100"/>
          <a:sy n="109" d="100"/>
        </p:scale>
        <p:origin x="167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Заглавен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Подзаглавие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bg-BG" smtClean="0"/>
              <a:t>Щракнете, за да редактирате стила на подзаглавията в образеца</a:t>
            </a:r>
            <a:endParaRPr lang="bg-BG"/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t>27.9.2023 г.</a:t>
            </a:fld>
            <a:endParaRPr lang="bg-BG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лавие и вертикален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Контейнер за вертикален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t>27.9.2023 г.</a:t>
            </a:fld>
            <a:endParaRPr lang="bg-BG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но заглавие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но заглавие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Контейнер за вертикален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t>27.9.2023 г.</a:t>
            </a:fld>
            <a:endParaRPr lang="bg-BG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лавие и съдържа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Контейнер за съдържани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t>27.9.2023 г.</a:t>
            </a:fld>
            <a:endParaRPr lang="bg-BG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лавка на секц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Текстов контейне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t>27.9.2023 г.</a:t>
            </a:fld>
            <a:endParaRPr lang="bg-BG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е съдържа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Контейнер за съдържани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4" name="Контейнер за съдържани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5" name="Контейнер за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t>27.9.2023 г.</a:t>
            </a:fld>
            <a:endParaRPr lang="bg-BG"/>
          </a:p>
        </p:txBody>
      </p:sp>
      <p:sp>
        <p:nvSpPr>
          <p:cNvPr id="6" name="Контейнер за долния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Контейнер за номер н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Текстов контейне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</p:txBody>
      </p:sp>
      <p:sp>
        <p:nvSpPr>
          <p:cNvPr id="4" name="Контейнер за съдържани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5" name="Текстов контейне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</p:txBody>
      </p:sp>
      <p:sp>
        <p:nvSpPr>
          <p:cNvPr id="6" name="Контейнер за съдържани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7" name="Контейнер за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t>27.9.2023 г.</a:t>
            </a:fld>
            <a:endParaRPr lang="bg-BG"/>
          </a:p>
        </p:txBody>
      </p:sp>
      <p:sp>
        <p:nvSpPr>
          <p:cNvPr id="8" name="Контейнер за долния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9" name="Контейнер за номер на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Само заглав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Контейнер за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t>27.9.2023 г.</a:t>
            </a:fld>
            <a:endParaRPr lang="bg-BG"/>
          </a:p>
        </p:txBody>
      </p:sp>
      <p:sp>
        <p:nvSpPr>
          <p:cNvPr id="4" name="Контейнер за долния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5" name="Контейнер за номер на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разе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Контейнер за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t>27.9.2023 г.</a:t>
            </a:fld>
            <a:endParaRPr lang="bg-BG"/>
          </a:p>
        </p:txBody>
      </p:sp>
      <p:sp>
        <p:nvSpPr>
          <p:cNvPr id="3" name="Контейнер за долния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4" name="Контейнер за номер н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Съдържание с на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Контейнер за съдържани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4" name="Текстов контейне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</p:txBody>
      </p:sp>
      <p:sp>
        <p:nvSpPr>
          <p:cNvPr id="5" name="Контейнер за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t>27.9.2023 г.</a:t>
            </a:fld>
            <a:endParaRPr lang="bg-BG"/>
          </a:p>
        </p:txBody>
      </p:sp>
      <p:sp>
        <p:nvSpPr>
          <p:cNvPr id="6" name="Контейнер за долния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Контейнер за номер н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Картина с на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Контейнер за картина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bg-BG"/>
          </a:p>
        </p:txBody>
      </p:sp>
      <p:sp>
        <p:nvSpPr>
          <p:cNvPr id="4" name="Текстов контейне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</p:txBody>
      </p:sp>
      <p:sp>
        <p:nvSpPr>
          <p:cNvPr id="5" name="Контейнер за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t>27.9.2023 г.</a:t>
            </a:fld>
            <a:endParaRPr lang="bg-BG"/>
          </a:p>
        </p:txBody>
      </p:sp>
      <p:sp>
        <p:nvSpPr>
          <p:cNvPr id="6" name="Контейнер за долния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Контейнер за номер н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5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Контейнер за заглавие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Текстов контейне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A07FD3-AFD6-4521-9186-4E6D1AC7155E}" type="datetimeFigureOut">
              <a:rPr lang="bg-BG" smtClean="0"/>
              <a:t>27.9.2023 г.</a:t>
            </a:fld>
            <a:endParaRPr lang="bg-BG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bg-BG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9E9CCA-937B-4AC0-A9F3-FE6F26F9796F}" type="slidenum">
              <a:rPr lang="bg-BG" smtClean="0"/>
              <a:t>‹#›</a:t>
            </a:fld>
            <a:endParaRPr lang="bg-BG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bg-B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10" Type="http://schemas.openxmlformats.org/officeDocument/2006/relationships/image" Target="../media/image9.svg"/></Relationships>
</file>

<file path=ppt/slides/_rels/slide12.xml.rels><?xml version="1.0" encoding="UTF-8" standalone="yes"?>
<Relationships xmlns="http://schemas.openxmlformats.org/package/2006/relationships"><Relationship Id="rId13" Type="http://schemas.microsoft.com/office/2007/relationships/hdphoto" Target="../media/hdphoto2.wdp"/><Relationship Id="rId3" Type="http://schemas.microsoft.com/office/2007/relationships/hdphoto" Target="../media/hdphoto1.wdp"/><Relationship Id="rId12" Type="http://schemas.openxmlformats.org/officeDocument/2006/relationships/image" Target="../media/image8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11" Type="http://schemas.openxmlformats.org/officeDocument/2006/relationships/image" Target="../media/image7.png"/><Relationship Id="rId5" Type="http://schemas.openxmlformats.org/officeDocument/2006/relationships/image" Target="../media/image50.svg"/><Relationship Id="rId10" Type="http://schemas.openxmlformats.org/officeDocument/2006/relationships/image" Target="../media/image10.sv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ctrTitle"/>
          </p:nvPr>
        </p:nvSpPr>
        <p:spPr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>
            <a:normAutofit fontScale="90000"/>
          </a:bodyPr>
          <a:lstStyle/>
          <a:p>
            <a:r>
              <a:rPr lang="bg-BG" b="1" dirty="0" smtClean="0">
                <a:latin typeface="Georgia" panose="02040502050405020303" pitchFamily="18" charset="0"/>
              </a:rPr>
              <a:t>Съвременни технологии при обработката на данни</a:t>
            </a:r>
            <a:endParaRPr lang="bg-BG" dirty="0">
              <a:latin typeface="Georgia" panose="02040502050405020303" pitchFamily="18" charset="0"/>
            </a:endParaRPr>
          </a:p>
        </p:txBody>
      </p:sp>
      <p:sp>
        <p:nvSpPr>
          <p:cNvPr id="3" name="Подзаглавие 2"/>
          <p:cNvSpPr>
            <a:spLocks noGrp="1"/>
          </p:cNvSpPr>
          <p:nvPr>
            <p:ph type="subTitle" idx="1"/>
          </p:nvPr>
        </p:nvSpPr>
        <p:spPr>
          <a:xfrm>
            <a:off x="1475656" y="4941168"/>
            <a:ext cx="6400800" cy="720080"/>
          </a:xfrm>
        </p:spPr>
        <p:txBody>
          <a:bodyPr>
            <a:normAutofit fontScale="92500" lnSpcReduction="10000"/>
          </a:bodyPr>
          <a:lstStyle/>
          <a:p>
            <a:r>
              <a:rPr lang="bg-BG" sz="1400" b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Дирекция „Информационни системи и аналитична дейност“</a:t>
            </a:r>
          </a:p>
          <a:p>
            <a:r>
              <a:rPr lang="bg-BG" sz="1400" b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Агенция „Митници“</a:t>
            </a:r>
          </a:p>
          <a:p>
            <a:r>
              <a:rPr lang="bg-BG" sz="1400" b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2023 г.</a:t>
            </a:r>
            <a:endParaRPr lang="bg-BG" sz="1400" b="1" dirty="0">
              <a:solidFill>
                <a:schemeClr val="tx1"/>
              </a:solidFill>
              <a:latin typeface="Georgia" panose="02040502050405020303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bg-BG" sz="3600" dirty="0" smtClean="0">
                <a:latin typeface="Georgia" panose="02040502050405020303" pitchFamily="18" charset="0"/>
              </a:rPr>
              <a:t>Изкуствен интелект (</a:t>
            </a:r>
            <a:r>
              <a:rPr lang="en-US" sz="3600" dirty="0" smtClean="0">
                <a:latin typeface="Georgia" panose="02040502050405020303" pitchFamily="18" charset="0"/>
              </a:rPr>
              <a:t>AI</a:t>
            </a:r>
            <a:r>
              <a:rPr lang="bg-BG" sz="3600" dirty="0" smtClean="0">
                <a:latin typeface="Georgia" panose="02040502050405020303" pitchFamily="18" charset="0"/>
              </a:rPr>
              <a:t>)</a:t>
            </a:r>
            <a:endParaRPr lang="en-US" sz="3600" dirty="0">
              <a:latin typeface="Georgia" panose="020405020504050203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bg-BG" sz="2000" b="1" dirty="0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</a:rPr>
              <a:t>Необходимост:</a:t>
            </a:r>
          </a:p>
          <a:p>
            <a:pPr algn="just">
              <a:buFont typeface="Wingdings" panose="05000000000000000000" pitchFamily="2" charset="2"/>
              <a:buChar char="v"/>
            </a:pPr>
            <a:endParaRPr lang="bg-BG" sz="1400" dirty="0">
              <a:latin typeface="Georgia" panose="02040502050405020303" pitchFamily="18" charset="0"/>
            </a:endParaRPr>
          </a:p>
          <a:p>
            <a:pPr marL="0" indent="0" algn="just">
              <a:buNone/>
            </a:pPr>
            <a:r>
              <a:rPr lang="bg-BG" sz="1400" dirty="0" smtClean="0">
                <a:latin typeface="Georgia" panose="02040502050405020303" pitchFamily="18" charset="0"/>
              </a:rPr>
              <a:t>Развитието </a:t>
            </a:r>
            <a:r>
              <a:rPr lang="bg-BG" sz="1400" dirty="0">
                <a:latin typeface="Georgia" panose="02040502050405020303" pitchFamily="18" charset="0"/>
              </a:rPr>
              <a:t>на аналитичната дейност в Агенция „Митници“ предполага осигуряване на ресурс за </a:t>
            </a:r>
            <a:r>
              <a:rPr lang="bg-BG" sz="1400" dirty="0" smtClean="0">
                <a:latin typeface="Georgia" panose="02040502050405020303" pitchFamily="18" charset="0"/>
              </a:rPr>
              <a:t>оптимално използване </a:t>
            </a:r>
            <a:r>
              <a:rPr lang="bg-BG" sz="1400" dirty="0">
                <a:latin typeface="Georgia" panose="02040502050405020303" pitchFamily="18" charset="0"/>
              </a:rPr>
              <a:t>на масивите от налична </a:t>
            </a:r>
            <a:r>
              <a:rPr lang="bg-BG" sz="1400" dirty="0" smtClean="0">
                <a:latin typeface="Georgia" panose="02040502050405020303" pitchFamily="18" charset="0"/>
              </a:rPr>
              <a:t>информация</a:t>
            </a:r>
          </a:p>
          <a:p>
            <a:pPr algn="just">
              <a:buFont typeface="Wingdings" panose="05000000000000000000" pitchFamily="2" charset="2"/>
              <a:buChar char="v"/>
            </a:pPr>
            <a:endParaRPr lang="bg-BG" sz="1400" dirty="0">
              <a:latin typeface="Georgia" panose="02040502050405020303" pitchFamily="18" charset="0"/>
            </a:endParaRPr>
          </a:p>
          <a:p>
            <a:pPr marL="0" indent="0" algn="just">
              <a:buNone/>
            </a:pPr>
            <a:r>
              <a:rPr lang="bg-BG" sz="1400" dirty="0" smtClean="0">
                <a:latin typeface="Georgia" panose="02040502050405020303" pitchFamily="18" charset="0"/>
              </a:rPr>
              <a:t>Поетапното изпълнение на ангажиментите за прилагане на европейското законодателство и хармонизиране на процесите и информационните системи, в съответствие с изискванията на ЕС, налага модернизация чрез надграждане на информационните системи на Агенция „Митници“ за подобряване на дейностите и процесите по извършване на ефективен и качествен анализ на данните и включването им в единния процес на електронно управление</a:t>
            </a:r>
          </a:p>
          <a:p>
            <a:pPr algn="just">
              <a:buFont typeface="Wingdings" panose="05000000000000000000" pitchFamily="2" charset="2"/>
              <a:buChar char="v"/>
            </a:pPr>
            <a:endParaRPr lang="bg-BG" sz="1400" dirty="0">
              <a:latin typeface="Georgia" panose="02040502050405020303" pitchFamily="18" charset="0"/>
            </a:endParaRPr>
          </a:p>
          <a:p>
            <a:pPr marL="0" indent="0" algn="just">
              <a:buNone/>
            </a:pPr>
            <a:r>
              <a:rPr lang="bg-BG" sz="1500" dirty="0" smtClean="0">
                <a:latin typeface="Georgia" panose="02040502050405020303" pitchFamily="18" charset="0"/>
              </a:rPr>
              <a:t>Изпълнението на глобалната законодателна реформа в митническата област и въвеждането на изцяло електронно общуване между митниците и бизнеса в ЕС представлява трансформация към качествено нов начин, както на организация на бизнес процесите в митническите администрации, така и на функционирането на Митническия съюз като цяло. Промените в бизнес процесите съответно пораждат и промени в свързаните с тях информационни системи</a:t>
            </a:r>
          </a:p>
          <a:p>
            <a:pPr algn="just">
              <a:buFont typeface="Wingdings" panose="05000000000000000000" pitchFamily="2" charset="2"/>
              <a:buChar char="v"/>
            </a:pPr>
            <a:endParaRPr lang="bg-BG" sz="1500" dirty="0" smtClean="0">
              <a:latin typeface="Georgia" panose="02040502050405020303" pitchFamily="18" charset="0"/>
            </a:endParaRPr>
          </a:p>
          <a:p>
            <a:pPr marL="0" indent="0" algn="just">
              <a:buNone/>
            </a:pPr>
            <a:r>
              <a:rPr lang="bg-BG" sz="1500" dirty="0" smtClean="0">
                <a:latin typeface="Georgia" panose="02040502050405020303" pitchFamily="18" charset="0"/>
              </a:rPr>
              <a:t>Осигуряване на бърза и надеждна справочно-аналитичната </a:t>
            </a:r>
            <a:r>
              <a:rPr lang="bg-BG" sz="1500" dirty="0">
                <a:latin typeface="Georgia" panose="02040502050405020303" pitchFamily="18" charset="0"/>
              </a:rPr>
              <a:t>информация, необходима в процеса по вземането на управленски решения, осъществяването на оперативен и последващ контрол, и повишаване на събираемостта на администрираните от АМ публични </a:t>
            </a:r>
            <a:r>
              <a:rPr lang="bg-BG" sz="1500" dirty="0" smtClean="0">
                <a:latin typeface="Georgia" panose="02040502050405020303" pitchFamily="18" charset="0"/>
              </a:rPr>
              <a:t>вземания</a:t>
            </a:r>
          </a:p>
          <a:p>
            <a:pPr algn="just">
              <a:buFont typeface="Wingdings" panose="05000000000000000000" pitchFamily="2" charset="2"/>
              <a:buChar char="v"/>
            </a:pPr>
            <a:endParaRPr lang="en-US" sz="1500" dirty="0">
              <a:latin typeface="Georgia" panose="02040502050405020303" pitchFamily="18" charset="0"/>
            </a:endParaRPr>
          </a:p>
          <a:p>
            <a:pPr marL="0" indent="0" algn="just">
              <a:buNone/>
            </a:pPr>
            <a:r>
              <a:rPr lang="bg-BG" sz="1500" dirty="0" smtClean="0">
                <a:latin typeface="Georgia" panose="02040502050405020303" pitchFamily="18" charset="0"/>
              </a:rPr>
              <a:t>Необходим е нов архитектурен подход, който да включва централизирано управление на данни, интеграция, гъвкавост, мащабност и по-високо качество на данните</a:t>
            </a:r>
          </a:p>
          <a:p>
            <a:pPr algn="just">
              <a:buFont typeface="Wingdings" panose="05000000000000000000" pitchFamily="2" charset="2"/>
              <a:buChar char="v"/>
            </a:pPr>
            <a:endParaRPr lang="bg-BG" sz="1500" dirty="0">
              <a:latin typeface="Georgia" panose="02040502050405020303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3667" y="3663758"/>
            <a:ext cx="463336" cy="46333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102" y="2636912"/>
            <a:ext cx="463336" cy="46333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918" y="5517232"/>
            <a:ext cx="463336" cy="46333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918" y="4795252"/>
            <a:ext cx="463336" cy="46333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3667" y="2082295"/>
            <a:ext cx="463336" cy="463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8431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bg-BG" sz="3600" dirty="0">
                <a:latin typeface="Georgia" panose="02040502050405020303" pitchFamily="18" charset="0"/>
              </a:rPr>
              <a:t>Изкуствен интелект (</a:t>
            </a:r>
            <a:r>
              <a:rPr lang="en-US" sz="3600" dirty="0">
                <a:latin typeface="Georgia" panose="02040502050405020303" pitchFamily="18" charset="0"/>
              </a:rPr>
              <a:t>AI</a:t>
            </a:r>
            <a:r>
              <a:rPr lang="bg-BG" sz="3600" dirty="0">
                <a:latin typeface="Georgia" panose="02040502050405020303" pitchFamily="18" charset="0"/>
              </a:rPr>
              <a:t>)</a:t>
            </a:r>
            <a:endParaRPr lang="en-US" sz="3600" dirty="0">
              <a:latin typeface="Georgia" panose="020405020504050203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bg-BG" sz="2000" b="1" dirty="0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</a:rPr>
              <a:t>Предимства:</a:t>
            </a:r>
          </a:p>
          <a:p>
            <a:pPr algn="just">
              <a:buFont typeface="Wingdings" panose="05000000000000000000" pitchFamily="2" charset="2"/>
              <a:buChar char="v"/>
            </a:pPr>
            <a:endParaRPr lang="en-US" sz="1400" dirty="0">
              <a:latin typeface="Georgia" panose="02040502050405020303" pitchFamily="18" charset="0"/>
            </a:endParaRPr>
          </a:p>
          <a:p>
            <a:pPr marL="0" indent="0" algn="just">
              <a:buNone/>
            </a:pPr>
            <a:r>
              <a:rPr lang="bg-BG" sz="1400" dirty="0">
                <a:latin typeface="Georgia" panose="02040502050405020303" pitchFamily="18" charset="0"/>
              </a:rPr>
              <a:t>Изкуственият интелект предоставя възможности, които ще доведат до нов етап в автоматизацията на анализа, контрола, управлението на риска и цялостната дейност по митнически контрол и събираемост на приходите </a:t>
            </a:r>
          </a:p>
          <a:p>
            <a:pPr algn="just">
              <a:buFont typeface="Wingdings" panose="05000000000000000000" pitchFamily="2" charset="2"/>
              <a:buChar char="v"/>
            </a:pPr>
            <a:endParaRPr lang="en-US" sz="1400" dirty="0">
              <a:latin typeface="Georgia" panose="02040502050405020303" pitchFamily="18" charset="0"/>
            </a:endParaRPr>
          </a:p>
          <a:p>
            <a:pPr marL="0" indent="0" algn="just">
              <a:buNone/>
            </a:pPr>
            <a:r>
              <a:rPr lang="bg-BG" sz="1400" dirty="0">
                <a:latin typeface="Georgia" panose="02040502050405020303" pitchFamily="18" charset="0"/>
              </a:rPr>
              <a:t>Изкуственият интелект осигурява гъвкавост и бърза реакция при динамично променящата се икономическа, политическа, нормативна и бизнес среда</a:t>
            </a:r>
          </a:p>
          <a:p>
            <a:pPr marL="0" indent="0" algn="just">
              <a:buNone/>
            </a:pPr>
            <a:endParaRPr lang="bg-BG" sz="1400" dirty="0" smtClean="0">
              <a:latin typeface="Georgia" panose="02040502050405020303" pitchFamily="18" charset="0"/>
            </a:endParaRPr>
          </a:p>
          <a:p>
            <a:pPr marL="0" indent="0" algn="just">
              <a:buNone/>
            </a:pPr>
            <a:r>
              <a:rPr lang="bg-BG" sz="1400" dirty="0" smtClean="0">
                <a:latin typeface="Georgia" panose="02040502050405020303" pitchFamily="18" charset="0"/>
              </a:rPr>
              <a:t>Въвеждането </a:t>
            </a:r>
            <a:r>
              <a:rPr lang="bg-BG" sz="1400" dirty="0">
                <a:latin typeface="Georgia" panose="02040502050405020303" pitchFamily="18" charset="0"/>
              </a:rPr>
              <a:t>на Изкуствен интелект в Агенция „Митници“ ще доведе до изключително висока ефективност на анализа и разкриваемостта на митниците като автоматизира анализа на информацията от митническите декларации и съответствието им с нормативните изисквания, подобри </a:t>
            </a:r>
            <a:r>
              <a:rPr lang="bg-BG" sz="1400" dirty="0" err="1">
                <a:latin typeface="Georgia" panose="02040502050405020303" pitchFamily="18" charset="0"/>
              </a:rPr>
              <a:t>неинтрузивния</a:t>
            </a:r>
            <a:r>
              <a:rPr lang="bg-BG" sz="1400" dirty="0">
                <a:latin typeface="Georgia" panose="02040502050405020303" pitchFamily="18" charset="0"/>
              </a:rPr>
              <a:t> контрол на стоките, подпомогне бързото идентифициране на отклонения от нормалните обекти и показатели, разпознаването на заплахи и нерегламентирани дейности, и др.</a:t>
            </a:r>
          </a:p>
          <a:p>
            <a:pPr algn="just">
              <a:buFont typeface="Wingdings" panose="05000000000000000000" pitchFamily="2" charset="2"/>
              <a:buChar char="v"/>
            </a:pPr>
            <a:endParaRPr lang="bg-BG" sz="1400" dirty="0">
              <a:latin typeface="Georgia" panose="02040502050405020303" pitchFamily="18" charset="0"/>
            </a:endParaRPr>
          </a:p>
          <a:p>
            <a:pPr marL="0" indent="0" algn="just">
              <a:buNone/>
            </a:pPr>
            <a:r>
              <a:rPr lang="bg-BG" sz="1400" dirty="0">
                <a:latin typeface="Georgia" panose="02040502050405020303" pitchFamily="18" charset="0"/>
              </a:rPr>
              <a:t>Автоматизацията ще ускорява митническото освобождаване, ще намалява грешките и ще рационализира търговските процеси, ще повишава точността и сигурността на работата на митниците</a:t>
            </a:r>
          </a:p>
          <a:p>
            <a:pPr algn="just">
              <a:buFont typeface="Wingdings" panose="05000000000000000000" pitchFamily="2" charset="2"/>
              <a:buChar char="v"/>
            </a:pPr>
            <a:endParaRPr lang="en-US" sz="1400" dirty="0">
              <a:latin typeface="Georgia" panose="02040502050405020303" pitchFamily="18" charset="0"/>
            </a:endParaRPr>
          </a:p>
          <a:p>
            <a:pPr algn="just">
              <a:buFont typeface="Wingdings" panose="05000000000000000000" pitchFamily="2" charset="2"/>
              <a:buChar char="v"/>
            </a:pPr>
            <a:endParaRPr lang="en-US" sz="1400" dirty="0">
              <a:latin typeface="Georgia" panose="02040502050405020303" pitchFamily="18" charset="0"/>
            </a:endParaRPr>
          </a:p>
        </p:txBody>
      </p:sp>
      <p:pic>
        <p:nvPicPr>
          <p:cNvPr id="4" name="Graphic 17" descr="Rocket">
            <a:extLst>
              <a:ext uri="{FF2B5EF4-FFF2-40B4-BE49-F238E27FC236}">
                <a16:creationId xmlns:a16="http://schemas.microsoft.com/office/drawing/2014/main" id="{201A2CC0-87F9-0F07-E12A-F7B8AD48D96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0"/>
              </a:ext>
            </a:extLst>
          </a:blip>
          <a:stretch>
            <a:fillRect/>
          </a:stretch>
        </p:blipFill>
        <p:spPr>
          <a:xfrm>
            <a:off x="107504" y="2204864"/>
            <a:ext cx="467874" cy="467874"/>
          </a:xfrm>
          <a:prstGeom prst="rect">
            <a:avLst/>
          </a:prstGeom>
        </p:spPr>
      </p:pic>
      <p:pic>
        <p:nvPicPr>
          <p:cNvPr id="5" name="Graphic 17" descr="Rocket">
            <a:extLst>
              <a:ext uri="{FF2B5EF4-FFF2-40B4-BE49-F238E27FC236}">
                <a16:creationId xmlns:a16="http://schemas.microsoft.com/office/drawing/2014/main" id="{201A2CC0-87F9-0F07-E12A-F7B8AD48D96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0"/>
              </a:ext>
            </a:extLst>
          </a:blip>
          <a:stretch>
            <a:fillRect/>
          </a:stretch>
        </p:blipFill>
        <p:spPr>
          <a:xfrm>
            <a:off x="78117" y="3771562"/>
            <a:ext cx="467874" cy="467874"/>
          </a:xfrm>
          <a:prstGeom prst="rect">
            <a:avLst/>
          </a:prstGeom>
        </p:spPr>
      </p:pic>
      <p:pic>
        <p:nvPicPr>
          <p:cNvPr id="6" name="Graphic 17" descr="Rocket">
            <a:extLst>
              <a:ext uri="{FF2B5EF4-FFF2-40B4-BE49-F238E27FC236}">
                <a16:creationId xmlns:a16="http://schemas.microsoft.com/office/drawing/2014/main" id="{201A2CC0-87F9-0F07-E12A-F7B8AD48D96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0"/>
              </a:ext>
            </a:extLst>
          </a:blip>
          <a:stretch>
            <a:fillRect/>
          </a:stretch>
        </p:blipFill>
        <p:spPr>
          <a:xfrm>
            <a:off x="78117" y="3043465"/>
            <a:ext cx="467874" cy="467874"/>
          </a:xfrm>
          <a:prstGeom prst="rect">
            <a:avLst/>
          </a:prstGeom>
        </p:spPr>
      </p:pic>
      <p:pic>
        <p:nvPicPr>
          <p:cNvPr id="7" name="Graphic 17" descr="Rocket">
            <a:extLst>
              <a:ext uri="{FF2B5EF4-FFF2-40B4-BE49-F238E27FC236}">
                <a16:creationId xmlns:a16="http://schemas.microsoft.com/office/drawing/2014/main" id="{201A2CC0-87F9-0F07-E12A-F7B8AD48D96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0"/>
              </a:ext>
            </a:extLst>
          </a:blip>
          <a:stretch>
            <a:fillRect/>
          </a:stretch>
        </p:blipFill>
        <p:spPr>
          <a:xfrm>
            <a:off x="78117" y="5229200"/>
            <a:ext cx="467874" cy="4678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0314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bg-BG" sz="3600" dirty="0">
                <a:latin typeface="Georgia" panose="02040502050405020303" pitchFamily="18" charset="0"/>
              </a:rPr>
              <a:t>Изкуствен интелект (</a:t>
            </a:r>
            <a:r>
              <a:rPr lang="en-US" sz="3600" dirty="0">
                <a:latin typeface="Georgia" panose="02040502050405020303" pitchFamily="18" charset="0"/>
              </a:rPr>
              <a:t>AI</a:t>
            </a:r>
            <a:r>
              <a:rPr lang="bg-BG" sz="3600" dirty="0">
                <a:latin typeface="Georgia" panose="02040502050405020303" pitchFamily="18" charset="0"/>
              </a:rPr>
              <a:t>)</a:t>
            </a:r>
            <a:endParaRPr lang="en-US" sz="3600" dirty="0">
              <a:latin typeface="Georgia" panose="020405020504050203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8" y="1583832"/>
            <a:ext cx="8229600" cy="4525963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bg-BG" sz="2000" b="1" dirty="0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</a:rPr>
              <a:t>Предприети дейности</a:t>
            </a:r>
          </a:p>
          <a:p>
            <a:pPr algn="just">
              <a:buFont typeface="Wingdings" panose="05000000000000000000" pitchFamily="2" charset="2"/>
              <a:buChar char="v"/>
            </a:pPr>
            <a:endParaRPr lang="bg-BG" sz="1400" dirty="0">
              <a:latin typeface="Georgia" panose="02040502050405020303" pitchFamily="18" charset="0"/>
            </a:endParaRPr>
          </a:p>
          <a:p>
            <a:pPr marL="0" lvl="0" indent="0" algn="just">
              <a:buNone/>
            </a:pPr>
            <a:r>
              <a:rPr lang="bg-BG" sz="1400" dirty="0" smtClean="0">
                <a:latin typeface="Georgia" panose="02040502050405020303" pitchFamily="18" charset="0"/>
              </a:rPr>
              <a:t>На 27 юни 2023 г. стартира </a:t>
            </a:r>
            <a:r>
              <a:rPr lang="bg-BG" sz="1400" dirty="0">
                <a:latin typeface="Georgia" panose="02040502050405020303" pitchFamily="18" charset="0"/>
              </a:rPr>
              <a:t>пилотен </a:t>
            </a:r>
            <a:r>
              <a:rPr lang="bg-BG" sz="1400" dirty="0" smtClean="0">
                <a:latin typeface="Georgia" panose="02040502050405020303" pitchFamily="18" charset="0"/>
              </a:rPr>
              <a:t>проект </a:t>
            </a:r>
            <a:r>
              <a:rPr lang="en-US" sz="1400" dirty="0">
                <a:latin typeface="Georgia" panose="02040502050405020303" pitchFamily="18" charset="0"/>
              </a:rPr>
              <a:t>Client </a:t>
            </a:r>
            <a:r>
              <a:rPr lang="en-US" sz="1400" dirty="0" smtClean="0">
                <a:latin typeface="Georgia" panose="02040502050405020303" pitchFamily="18" charset="0"/>
              </a:rPr>
              <a:t>Engineering</a:t>
            </a:r>
            <a:r>
              <a:rPr lang="bg-BG" sz="1400" dirty="0">
                <a:latin typeface="Georgia" panose="02040502050405020303" pitchFamily="18" charset="0"/>
              </a:rPr>
              <a:t> </a:t>
            </a:r>
            <a:r>
              <a:rPr lang="bg-BG" sz="1400" dirty="0" smtClean="0">
                <a:latin typeface="Georgia" panose="02040502050405020303" pitchFamily="18" charset="0"/>
              </a:rPr>
              <a:t>съвместно с </a:t>
            </a:r>
            <a:r>
              <a:rPr lang="en-US" sz="1400" dirty="0" smtClean="0">
                <a:latin typeface="Georgia" panose="02040502050405020303" pitchFamily="18" charset="0"/>
              </a:rPr>
              <a:t>IBM </a:t>
            </a:r>
            <a:r>
              <a:rPr lang="bg-BG" sz="1400" dirty="0" smtClean="0">
                <a:latin typeface="Georgia" panose="02040502050405020303" pitchFamily="18" charset="0"/>
              </a:rPr>
              <a:t>България за управление </a:t>
            </a:r>
            <a:r>
              <a:rPr lang="bg-BG" sz="1400" dirty="0">
                <a:latin typeface="Georgia" panose="02040502050405020303" pitchFamily="18" charset="0"/>
              </a:rPr>
              <a:t>на данни, изграждане на стратегия за използването им и разширяване на аналитичните способности на Агенция „Митници</a:t>
            </a:r>
            <a:r>
              <a:rPr lang="bg-BG" sz="1400" dirty="0" smtClean="0">
                <a:latin typeface="Georgia" panose="02040502050405020303" pitchFamily="18" charset="0"/>
              </a:rPr>
              <a:t>“ и по конкретно създаването </a:t>
            </a:r>
            <a:r>
              <a:rPr lang="bg-BG" sz="1400" dirty="0">
                <a:latin typeface="Georgia" panose="02040502050405020303" pitchFamily="18" charset="0"/>
              </a:rPr>
              <a:t>на автоматизирани модели за анализ на риска </a:t>
            </a:r>
            <a:r>
              <a:rPr lang="bg-BG" sz="1400" dirty="0" smtClean="0">
                <a:latin typeface="Georgia" panose="02040502050405020303" pitchFamily="18" charset="0"/>
              </a:rPr>
              <a:t>чрез </a:t>
            </a:r>
            <a:r>
              <a:rPr lang="bg-BG" sz="1400" dirty="0">
                <a:latin typeface="Georgia" panose="02040502050405020303" pitchFamily="18" charset="0"/>
              </a:rPr>
              <a:t>прилагане на дигиталните </a:t>
            </a:r>
            <a:r>
              <a:rPr lang="bg-BG" sz="1400" dirty="0" smtClean="0">
                <a:latin typeface="Georgia" panose="02040502050405020303" pitchFamily="18" charset="0"/>
              </a:rPr>
              <a:t>технологии</a:t>
            </a:r>
            <a:endParaRPr lang="en-US" sz="1400" dirty="0">
              <a:latin typeface="Georgia" panose="02040502050405020303" pitchFamily="18" charset="0"/>
            </a:endParaRPr>
          </a:p>
          <a:p>
            <a:pPr marL="0" indent="0" algn="just">
              <a:buNone/>
            </a:pPr>
            <a:endParaRPr lang="bg-BG" sz="1400" dirty="0" smtClean="0">
              <a:latin typeface="Georgia" panose="02040502050405020303" pitchFamily="18" charset="0"/>
            </a:endParaRPr>
          </a:p>
          <a:p>
            <a:pPr marL="0" indent="0" algn="just">
              <a:buNone/>
            </a:pPr>
            <a:r>
              <a:rPr lang="en-US" sz="1400" dirty="0" smtClean="0">
                <a:latin typeface="Georgia" panose="02040502050405020303" pitchFamily="18" charset="0"/>
              </a:rPr>
              <a:t>           </a:t>
            </a:r>
            <a:r>
              <a:rPr lang="bg-BG" sz="1400" dirty="0" smtClean="0">
                <a:latin typeface="Georgia" panose="02040502050405020303" pitchFamily="18" charset="0"/>
              </a:rPr>
              <a:t>Обмен на знания и умения за бизнес процесите в Агенция „Митници“ и обработката на данни</a:t>
            </a:r>
          </a:p>
          <a:p>
            <a:pPr marL="0" indent="0" algn="just">
              <a:buNone/>
            </a:pPr>
            <a:r>
              <a:rPr lang="en-US" sz="1400" dirty="0" smtClean="0">
                <a:latin typeface="Georgia" panose="02040502050405020303" pitchFamily="18" charset="0"/>
              </a:rPr>
              <a:t>            </a:t>
            </a:r>
            <a:r>
              <a:rPr lang="bg-BG" sz="1400" dirty="0" smtClean="0">
                <a:latin typeface="Georgia" panose="02040502050405020303" pitchFamily="18" charset="0"/>
              </a:rPr>
              <a:t>Подбран е модел за </a:t>
            </a:r>
            <a:r>
              <a:rPr lang="ru-RU" sz="1400" dirty="0" smtClean="0">
                <a:latin typeface="Georgia" panose="02040502050405020303" pitchFamily="18" charset="0"/>
              </a:rPr>
              <a:t>анализ </a:t>
            </a:r>
            <a:r>
              <a:rPr lang="ru-RU" sz="1400" dirty="0">
                <a:latin typeface="Georgia" panose="02040502050405020303" pitchFamily="18" charset="0"/>
              </a:rPr>
              <a:t>на риска </a:t>
            </a:r>
            <a:r>
              <a:rPr lang="ru-RU" sz="1400" dirty="0" smtClean="0">
                <a:latin typeface="Georgia" panose="02040502050405020303" pitchFamily="18" charset="0"/>
              </a:rPr>
              <a:t>по </a:t>
            </a:r>
            <a:r>
              <a:rPr lang="ru-RU" sz="1400" dirty="0">
                <a:latin typeface="Georgia" panose="02040502050405020303" pitchFamily="18" charset="0"/>
              </a:rPr>
              <a:t>отношение на </a:t>
            </a:r>
            <a:r>
              <a:rPr lang="ru-RU" sz="1400" dirty="0" smtClean="0">
                <a:latin typeface="Georgia" panose="02040502050405020303" pitchFamily="18" charset="0"/>
              </a:rPr>
              <a:t>прилагането на антидъмпингови мерки - </a:t>
            </a:r>
            <a:r>
              <a:rPr lang="ru-RU" sz="1400" dirty="0">
                <a:latin typeface="Georgia" panose="02040502050405020303" pitchFamily="18" charset="0"/>
              </a:rPr>
              <a:t>следене за промяна на търговското поведение на дружества след въвеждане на </a:t>
            </a:r>
            <a:r>
              <a:rPr lang="ru-RU" sz="1400" dirty="0" smtClean="0">
                <a:latin typeface="Georgia" panose="02040502050405020303" pitchFamily="18" charset="0"/>
              </a:rPr>
              <a:t>мярката, извеждане на комбинирани данни, следене за нарастване на търговския поток по кодове, по държави, идентифициране на тарифни кодове със занижени митнически стойности и т.н.</a:t>
            </a:r>
            <a:endParaRPr lang="bg-BG" sz="1400" dirty="0">
              <a:latin typeface="Georgia" panose="02040502050405020303" pitchFamily="18" charset="0"/>
            </a:endParaRPr>
          </a:p>
          <a:p>
            <a:pPr algn="just">
              <a:buFont typeface="Wingdings" panose="05000000000000000000" pitchFamily="2" charset="2"/>
              <a:buChar char="v"/>
            </a:pPr>
            <a:endParaRPr lang="bg-BG" sz="1400" dirty="0" smtClean="0">
              <a:latin typeface="Georgia" panose="02040502050405020303" pitchFamily="18" charset="0"/>
            </a:endParaRPr>
          </a:p>
          <a:p>
            <a:pPr marL="0" indent="0" algn="just">
              <a:buNone/>
            </a:pPr>
            <a:r>
              <a:rPr lang="bg-BG" sz="1400" dirty="0" smtClean="0">
                <a:latin typeface="Georgia" panose="02040502050405020303" pitchFamily="18" charset="0"/>
              </a:rPr>
              <a:t>Подадено </a:t>
            </a:r>
            <a:r>
              <a:rPr lang="en-US" sz="1400" dirty="0" smtClean="0">
                <a:latin typeface="Georgia" panose="02040502050405020303" pitchFamily="18" charset="0"/>
              </a:rPr>
              <a:t>e </a:t>
            </a:r>
            <a:r>
              <a:rPr lang="bg-BG" sz="1400" dirty="0" smtClean="0">
                <a:latin typeface="Georgia" panose="02040502050405020303" pitchFamily="18" charset="0"/>
              </a:rPr>
              <a:t>искане за подкрепа по линия на Инструмента за техническа подкрепа в рамките на цикъла за 2024 г. по</a:t>
            </a:r>
            <a:r>
              <a:rPr lang="en-US" sz="1400" dirty="0" smtClean="0">
                <a:latin typeface="Georgia" panose="02040502050405020303" pitchFamily="18" charset="0"/>
              </a:rPr>
              <a:t> </a:t>
            </a:r>
            <a:r>
              <a:rPr lang="bg-BG" sz="1400" dirty="0" smtClean="0">
                <a:latin typeface="Georgia" panose="02040502050405020303" pitchFamily="18" charset="0"/>
              </a:rPr>
              <a:t>проект „Разработване на концепция и техническа спецификация за реализация на проект „Внедряване на изкуствен интелект и машинно обучение за подобряване капацитета на Агенция „Митници“ и усъвършенстване на инструментите за анализ на приходите и защита на фискалния риск“</a:t>
            </a:r>
          </a:p>
        </p:txBody>
      </p:sp>
      <p:pic>
        <p:nvPicPr>
          <p:cNvPr id="4" name="Graphic 75" descr="Research with solid fill">
            <a:extLst>
              <a:ext uri="{FF2B5EF4-FFF2-40B4-BE49-F238E27FC236}">
                <a16:creationId xmlns:a16="http://schemas.microsoft.com/office/drawing/2014/main" id="{9BC78888-FAEA-44D1-98B8-4BF51786E9B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LightScreen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xmlns:lc="http://schemas.openxmlformats.org/drawingml/2006/lockedCanvas" r:embed="rId10"/>
              </a:ext>
            </a:extLst>
          </a:blip>
          <a:stretch>
            <a:fillRect/>
          </a:stretch>
        </p:blipFill>
        <p:spPr>
          <a:xfrm>
            <a:off x="1043608" y="3212976"/>
            <a:ext cx="257175" cy="25717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043608" y="3636345"/>
            <a:ext cx="256054" cy="256054"/>
          </a:xfrm>
          <a:prstGeom prst="rect">
            <a:avLst/>
          </a:prstGeom>
        </p:spPr>
      </p:pic>
      <p:pic>
        <p:nvPicPr>
          <p:cNvPr id="9" name="Graphic 30" descr="Customer review with solid fill">
            <a:extLst>
              <a:ext uri="{FF2B5EF4-FFF2-40B4-BE49-F238E27FC236}">
                <a16:creationId xmlns:a16="http://schemas.microsoft.com/office/drawing/2014/main" id="{EE0903BB-DD3E-2C99-DA41-7AF972C0A485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xmlns:lc="http://schemas.openxmlformats.org/drawingml/2006/lockedCanvas" r:embed="rId5"/>
              </a:ext>
            </a:extLst>
          </a:blip>
          <a:stretch>
            <a:fillRect/>
          </a:stretch>
        </p:blipFill>
        <p:spPr>
          <a:xfrm>
            <a:off x="251520" y="2204864"/>
            <a:ext cx="513304" cy="459040"/>
          </a:xfrm>
          <a:prstGeom prst="rect">
            <a:avLst/>
          </a:prstGeom>
        </p:spPr>
      </p:pic>
      <p:pic>
        <p:nvPicPr>
          <p:cNvPr id="10" name="Graphic 30" descr="Customer review with solid fill">
            <a:extLst>
              <a:ext uri="{FF2B5EF4-FFF2-40B4-BE49-F238E27FC236}">
                <a16:creationId xmlns:a16="http://schemas.microsoft.com/office/drawing/2014/main" id="{EE0903BB-DD3E-2C99-DA41-7AF972C0A485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xmlns:lc="http://schemas.openxmlformats.org/drawingml/2006/lockedCanvas" r:embed="rId5"/>
              </a:ext>
            </a:extLst>
          </a:blip>
          <a:stretch>
            <a:fillRect/>
          </a:stretch>
        </p:blipFill>
        <p:spPr>
          <a:xfrm>
            <a:off x="227485" y="4725144"/>
            <a:ext cx="513304" cy="459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1365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2060848"/>
            <a:ext cx="8229600" cy="2620888"/>
          </a:xfrm>
        </p:spPr>
        <p:txBody>
          <a:bodyPr/>
          <a:lstStyle/>
          <a:p>
            <a:pPr marL="0" indent="0" algn="ctr">
              <a:buNone/>
            </a:pPr>
            <a:r>
              <a:rPr lang="bg-BG" dirty="0" smtClean="0">
                <a:latin typeface="Georgia" panose="02040502050405020303" pitchFamily="18" charset="0"/>
              </a:rPr>
              <a:t>Благодаря за вниманието!</a:t>
            </a:r>
            <a:endParaRPr lang="en-US" dirty="0"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172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27784" y="1268760"/>
            <a:ext cx="3685644" cy="2179737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835696" y="3861048"/>
            <a:ext cx="669674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en-US" sz="1600" dirty="0" smtClean="0">
              <a:latin typeface="Georgia" panose="02040502050405020303" pitchFamily="18" charset="0"/>
            </a:endParaRPr>
          </a:p>
          <a:p>
            <a:pPr indent="288925" algn="just"/>
            <a:r>
              <a:rPr lang="bg-BG" sz="1600" dirty="0" smtClean="0">
                <a:latin typeface="Georgia" panose="02040502050405020303" pitchFamily="18" charset="0"/>
              </a:rPr>
              <a:t>Агенция „Митници“, като  институция, събираща и съхраняваща големи масиви от данни.</a:t>
            </a:r>
          </a:p>
          <a:p>
            <a:pPr algn="just"/>
            <a:r>
              <a:rPr lang="bg-BG" sz="1600" dirty="0" smtClean="0">
                <a:latin typeface="Georgia" panose="02040502050405020303" pitchFamily="18" charset="0"/>
              </a:rPr>
              <a:t>Основно предизвикателство се явява развитието и въвеждането на  различни информационни технологии, които дават възможност за превръщане на данните в информация, а информацията в знания.</a:t>
            </a:r>
          </a:p>
          <a:p>
            <a:pPr algn="just"/>
            <a:endParaRPr lang="bg-BG" sz="1600" dirty="0"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9215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1143000"/>
          </a:xfrm>
        </p:spPr>
        <p:txBody>
          <a:bodyPr>
            <a:normAutofit/>
          </a:bodyPr>
          <a:lstStyle/>
          <a:p>
            <a:r>
              <a:rPr lang="bg-BG" sz="3600" dirty="0">
                <a:latin typeface="Georgia" panose="02040502050405020303" pitchFamily="18" charset="0"/>
              </a:rPr>
              <a:t>Данните като фактор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560" y="1600201"/>
            <a:ext cx="7992888" cy="3412976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endParaRPr lang="bg-BG" sz="1200" dirty="0" smtClean="0">
              <a:latin typeface="Georgia" panose="02040502050405020303" pitchFamily="18" charset="0"/>
            </a:endParaRPr>
          </a:p>
          <a:p>
            <a:pPr marL="0" indent="0" algn="just">
              <a:buNone/>
            </a:pPr>
            <a:r>
              <a:rPr lang="bg-BG" sz="1200" dirty="0" smtClean="0">
                <a:latin typeface="Georgia" panose="02040502050405020303" pitchFamily="18" charset="0"/>
              </a:rPr>
              <a:t>Събирането и обработката на данни от Агенция „Митници“, като водеща държавна институция в процесите по </a:t>
            </a:r>
            <a:r>
              <a:rPr lang="bg-BG" sz="1200" dirty="0">
                <a:latin typeface="Georgia" panose="02040502050405020303" pitchFamily="18" charset="0"/>
              </a:rPr>
              <a:t>събиране, обработване, съхраняване, контрол и предоставяне на информация относно митническата и акцизна дейност, контрола на пътните </a:t>
            </a:r>
            <a:r>
              <a:rPr lang="bg-BG" sz="1200" dirty="0" smtClean="0">
                <a:latin typeface="Georgia" panose="02040502050405020303" pitchFamily="18" charset="0"/>
              </a:rPr>
              <a:t>такси, има различни цели, основните от които са:</a:t>
            </a:r>
          </a:p>
          <a:p>
            <a:pPr algn="just"/>
            <a:r>
              <a:rPr lang="bg-BG" sz="1200" dirty="0" smtClean="0">
                <a:latin typeface="Georgia" panose="02040502050405020303" pitchFamily="18" charset="0"/>
              </a:rPr>
              <a:t>предоставяне на информация за приходите, администрирани от АМ;</a:t>
            </a:r>
          </a:p>
          <a:p>
            <a:pPr algn="just"/>
            <a:r>
              <a:rPr lang="bg-BG" sz="1200" dirty="0" smtClean="0">
                <a:latin typeface="Georgia" panose="02040502050405020303" pitchFamily="18" charset="0"/>
              </a:rPr>
              <a:t>предоставяне на статистическа и аналитична информация за управленски нужди;</a:t>
            </a:r>
          </a:p>
          <a:p>
            <a:pPr algn="just"/>
            <a:r>
              <a:rPr lang="bg-BG" sz="1200" dirty="0" smtClean="0">
                <a:latin typeface="Georgia" panose="02040502050405020303" pitchFamily="18" charset="0"/>
              </a:rPr>
              <a:t>предоставяне на информация към Европейската комисия и други международни;</a:t>
            </a:r>
          </a:p>
          <a:p>
            <a:pPr algn="just"/>
            <a:r>
              <a:rPr lang="bg-BG" sz="1200" dirty="0" smtClean="0">
                <a:latin typeface="Georgia" panose="02040502050405020303" pitchFamily="18" charset="0"/>
              </a:rPr>
              <a:t>използване на информация за анализ на риска и изготвяне на рискови профили;</a:t>
            </a:r>
          </a:p>
          <a:p>
            <a:pPr algn="just"/>
            <a:r>
              <a:rPr lang="bg-BG" sz="1200" dirty="0" smtClean="0">
                <a:latin typeface="Georgia" panose="02040502050405020303" pitchFamily="18" charset="0"/>
              </a:rPr>
              <a:t>аналитична информация за последващ контрол;</a:t>
            </a:r>
          </a:p>
          <a:p>
            <a:pPr algn="just"/>
            <a:r>
              <a:rPr lang="bg-BG" sz="1200" dirty="0" smtClean="0">
                <a:latin typeface="Georgia" panose="02040502050405020303" pitchFamily="18" charset="0"/>
              </a:rPr>
              <a:t>използване на информация за анализ и оценка на работните процеси в АМ</a:t>
            </a:r>
          </a:p>
          <a:p>
            <a:pPr algn="just"/>
            <a:r>
              <a:rPr lang="bg-BG" sz="1200" dirty="0" smtClean="0">
                <a:latin typeface="Georgia" panose="02040502050405020303" pitchFamily="18" charset="0"/>
              </a:rPr>
              <a:t>други.</a:t>
            </a:r>
            <a:endParaRPr lang="bg-BG" sz="1200" dirty="0"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2601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6462" y="620688"/>
            <a:ext cx="8229600" cy="1143000"/>
          </a:xfrm>
        </p:spPr>
        <p:txBody>
          <a:bodyPr>
            <a:normAutofit/>
          </a:bodyPr>
          <a:lstStyle/>
          <a:p>
            <a:r>
              <a:rPr lang="bg-BG" sz="3600" dirty="0" smtClean="0">
                <a:latin typeface="Georgia" panose="02040502050405020303" pitchFamily="18" charset="0"/>
              </a:rPr>
              <a:t>Дейност 4</a:t>
            </a:r>
            <a:endParaRPr lang="en-US" sz="3600" dirty="0">
              <a:latin typeface="Georgia" panose="020405020504050203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6462" y="2132856"/>
            <a:ext cx="8229600" cy="4525963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bg-BG" sz="1600" dirty="0" smtClean="0">
                <a:latin typeface="Georgia" panose="02040502050405020303" pitchFamily="18" charset="0"/>
              </a:rPr>
              <a:t>	„</a:t>
            </a:r>
            <a:r>
              <a:rPr lang="bg-BG" sz="1600" dirty="0">
                <a:latin typeface="Georgia" panose="02040502050405020303" pitchFamily="18" charset="0"/>
              </a:rPr>
              <a:t>Развитие и въвеждане на Институционалната архитектура на АМ за митнически процеси, свързани с разширяване на склада от данни (Data Warehouse) по отношение на справочно-аналитичните изисквания на целева област „Развитие на митническата информационна система–БИМИС 2020“ и по-конкретно, по отношение на МИСВ, МЗ, МИСТ и МИСИ (етап 2.2. от Концепцията за развитие на справочно-аналитична платформа на АМ)”.</a:t>
            </a:r>
          </a:p>
          <a:p>
            <a:pPr marL="0" indent="0" algn="just">
              <a:buNone/>
            </a:pPr>
            <a:r>
              <a:rPr lang="bg-BG" sz="1600" dirty="0">
                <a:latin typeface="Georgia" panose="02040502050405020303" pitchFamily="18" charset="0"/>
              </a:rPr>
              <a:t>Проектът приключи на 30.10.2020 г. </a:t>
            </a:r>
          </a:p>
          <a:p>
            <a:pPr marL="0" indent="0" algn="just">
              <a:buNone/>
            </a:pPr>
            <a:endParaRPr lang="ru-RU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endParaRPr>
          </a:p>
          <a:p>
            <a:pPr marL="0" indent="0" algn="just">
              <a:buNone/>
            </a:pPr>
            <a:endParaRPr lang="bg-BG" sz="1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endParaRPr>
          </a:p>
          <a:p>
            <a:pPr marL="0" indent="0" algn="just">
              <a:buNone/>
            </a:pPr>
            <a:r>
              <a:rPr lang="ru-RU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/>
            </a:r>
            <a:br>
              <a:rPr lang="ru-RU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</a:br>
            <a:r>
              <a:rPr lang="ru-RU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																														</a:t>
            </a:r>
            <a:r>
              <a:rPr lang="bg-BG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/>
            </a:r>
            <a:br>
              <a:rPr lang="bg-BG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</a:br>
            <a:endParaRPr lang="en-US" sz="1600" dirty="0"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2399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29090"/>
            <a:ext cx="8229600" cy="1143000"/>
          </a:xfrm>
        </p:spPr>
        <p:txBody>
          <a:bodyPr>
            <a:normAutofit/>
          </a:bodyPr>
          <a:lstStyle/>
          <a:p>
            <a:r>
              <a:rPr lang="bg-BG" sz="3600" dirty="0" smtClean="0">
                <a:latin typeface="Georgia" panose="02040502050405020303" pitchFamily="18" charset="0"/>
              </a:rPr>
              <a:t>Постигнати резултати</a:t>
            </a:r>
            <a:endParaRPr lang="en-US" sz="3600" dirty="0">
              <a:latin typeface="Georgia" panose="020405020504050203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7136"/>
            <a:ext cx="8229600" cy="4525963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bg-BG" sz="1400" dirty="0" smtClean="0">
                <a:latin typeface="Georgia" panose="02040502050405020303" pitchFamily="18" charset="0"/>
              </a:rPr>
              <a:t>Развита и въведена Институционална архитектура на АМ за митнически процеси, свързани с разширяване на склада от данни (Data Warehouse) по отношение на справочно-аналитичните изисквания на целева област „Развитие на митническата информационна система – БИМИС 2020“ и по- конкретно, по отношение на МИСВ, МЗ, МИСТ и МИСИ, чрез: </a:t>
            </a:r>
          </a:p>
          <a:p>
            <a:pPr marL="0" indent="0" algn="just">
              <a:buNone/>
            </a:pPr>
            <a:r>
              <a:rPr lang="bg-BG" sz="1400" dirty="0" smtClean="0">
                <a:latin typeface="Georgia" panose="02040502050405020303" pitchFamily="18" charset="0"/>
              </a:rPr>
              <a:t>1. Извършен анализ на съществуващата архитектура и модел на данните в Склада от данни (Data Warehouse) на АМ:</a:t>
            </a:r>
          </a:p>
          <a:p>
            <a:pPr marL="568325" indent="-222250" algn="just"/>
            <a:r>
              <a:rPr lang="bg-BG" sz="1400" dirty="0" smtClean="0">
                <a:latin typeface="Georgia" panose="02040502050405020303" pitchFamily="18" charset="0"/>
              </a:rPr>
              <a:t>Анализ на процесите по интеграция на данните и етапите на захранване на склада от данни;</a:t>
            </a:r>
          </a:p>
          <a:p>
            <a:pPr marL="568325" indent="-222250" algn="just"/>
            <a:r>
              <a:rPr lang="bg-BG" sz="1400" dirty="0" smtClean="0">
                <a:latin typeface="Georgia" panose="02040502050405020303" pitchFamily="18" charset="0"/>
              </a:rPr>
              <a:t>Анализ на източниците, каталог на активите от данни за основните митнически процеси;</a:t>
            </a:r>
          </a:p>
          <a:p>
            <a:pPr marL="568325" indent="-222250" algn="just"/>
            <a:r>
              <a:rPr lang="bg-BG" sz="1400" dirty="0" smtClean="0">
                <a:latin typeface="Georgia" panose="02040502050405020303" pitchFamily="18" charset="0"/>
              </a:rPr>
              <a:t>Бизнес речник на данните и атрибутите за основните митнически процеси;</a:t>
            </a:r>
          </a:p>
          <a:p>
            <a:pPr marL="568325" indent="-222250" algn="just"/>
            <a:r>
              <a:rPr lang="bg-BG" sz="1400" dirty="0" smtClean="0">
                <a:latin typeface="Georgia" panose="02040502050405020303" pitchFamily="18" charset="0"/>
              </a:rPr>
              <a:t>Дефиниции, формулировки и методи за измерване на ключовите индикатори за основните митнически процеси;</a:t>
            </a:r>
          </a:p>
          <a:p>
            <a:pPr marL="568325" indent="-222250" algn="just"/>
            <a:r>
              <a:rPr lang="bg-BG" sz="1400" dirty="0" smtClean="0">
                <a:latin typeface="Georgia" panose="02040502050405020303" pitchFamily="18" charset="0"/>
              </a:rPr>
              <a:t>Логически модели на склада от данни. </a:t>
            </a:r>
          </a:p>
          <a:p>
            <a:pPr marL="0" indent="0" algn="just">
              <a:buNone/>
            </a:pPr>
            <a:r>
              <a:rPr lang="bg-BG" sz="1400" dirty="0" smtClean="0">
                <a:latin typeface="Georgia" panose="02040502050405020303" pitchFamily="18" charset="0"/>
              </a:rPr>
              <a:t>2. Реализирани, тествани и внедрени 3 броя процедури:</a:t>
            </a:r>
          </a:p>
          <a:p>
            <a:pPr marL="568325" indent="-279400" algn="just"/>
            <a:r>
              <a:rPr lang="bg-BG" sz="1400" dirty="0" smtClean="0">
                <a:latin typeface="Georgia" panose="02040502050405020303" pitchFamily="18" charset="0"/>
              </a:rPr>
              <a:t>Процедури по интеграция на данните в митническата област; </a:t>
            </a:r>
          </a:p>
          <a:p>
            <a:pPr marL="568325" indent="-279400" algn="just"/>
            <a:r>
              <a:rPr lang="bg-BG" sz="1400" dirty="0" smtClean="0">
                <a:latin typeface="Georgia" panose="02040502050405020303" pitchFamily="18" charset="0"/>
              </a:rPr>
              <a:t>Изграден физически модел на склада от данни в митническата област;</a:t>
            </a:r>
          </a:p>
          <a:p>
            <a:pPr marL="568325" indent="-279400" algn="just"/>
            <a:r>
              <a:rPr lang="bg-BG" sz="1400" dirty="0" smtClean="0">
                <a:latin typeface="Georgia" panose="02040502050405020303" pitchFamily="18" charset="0"/>
              </a:rPr>
              <a:t>Реализирана визуализация на данните: Изградени оперативни отчети и аналитични справки и </a:t>
            </a:r>
            <a:r>
              <a:rPr lang="bg-BG" sz="1400" dirty="0" err="1" smtClean="0">
                <a:latin typeface="Georgia" panose="02040502050405020303" pitchFamily="18" charset="0"/>
              </a:rPr>
              <a:t>дашборди</a:t>
            </a:r>
            <a:r>
              <a:rPr lang="bg-BG" sz="1400" dirty="0" smtClean="0">
                <a:latin typeface="Georgia" panose="02040502050405020303" pitchFamily="18" charset="0"/>
              </a:rPr>
              <a:t> в митническата област чрез средствата на платформата </a:t>
            </a:r>
            <a:r>
              <a:rPr lang="en-US" sz="1400" dirty="0" smtClean="0">
                <a:latin typeface="Georgia" panose="02040502050405020303" pitchFamily="18" charset="0"/>
              </a:rPr>
              <a:t>Cognos BI</a:t>
            </a:r>
            <a:r>
              <a:rPr lang="bg-BG" sz="1400" dirty="0" smtClean="0">
                <a:latin typeface="Georgia" panose="02040502050405020303" pitchFamily="18" charset="0"/>
              </a:rPr>
              <a:t>;</a:t>
            </a:r>
          </a:p>
          <a:p>
            <a:pPr marL="0" indent="0" algn="just">
              <a:buNone/>
            </a:pPr>
            <a:r>
              <a:rPr lang="bg-BG" sz="1400" dirty="0" smtClean="0">
                <a:latin typeface="Georgia" panose="02040502050405020303" pitchFamily="18" charset="0"/>
              </a:rPr>
              <a:t>3. Повишена компетентност на митническите служители чрез обучение на 37 служителя.</a:t>
            </a:r>
          </a:p>
          <a:p>
            <a:pPr marL="0" indent="0">
              <a:buNone/>
            </a:pPr>
            <a:endParaRPr lang="en-US" sz="1400" dirty="0"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4636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bg-BG" sz="3200" dirty="0" smtClean="0">
                <a:latin typeface="Georgia" panose="02040502050405020303" pitchFamily="18" charset="0"/>
              </a:rPr>
              <a:t>Постигнати резултати</a:t>
            </a:r>
            <a:endParaRPr lang="en-US" sz="3200" dirty="0">
              <a:latin typeface="Georgia" panose="020405020504050203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bg-BG" sz="1600" dirty="0" smtClean="0">
                <a:latin typeface="Georgia" panose="02040502050405020303" pitchFamily="18" charset="0"/>
              </a:rPr>
              <a:t>С изпълнението на Дейност 4, значително се подобри процеса по съхранение и обработка на данни в митническата област, инструментите за изготвяне на справочна, аналитична и прогностична информация, възможностите за подобряване на разкриваемостта и контрола на дейностите.</a:t>
            </a:r>
            <a:endParaRPr lang="en-US" sz="1600" dirty="0">
              <a:latin typeface="Georgia" panose="02040502050405020303" pitchFamily="18" charset="0"/>
            </a:endParaRPr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2780928"/>
            <a:ext cx="5829300" cy="326834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55220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>
            <a:normAutofit/>
          </a:bodyPr>
          <a:lstStyle/>
          <a:p>
            <a:r>
              <a:rPr lang="bg-BG" sz="3600" dirty="0" smtClean="0">
                <a:latin typeface="Georgia" panose="02040502050405020303" pitchFamily="18" charset="0"/>
              </a:rPr>
              <a:t>Дейност 3</a:t>
            </a:r>
            <a:endParaRPr lang="en-US" sz="3600" dirty="0">
              <a:latin typeface="Georgia" panose="020405020504050203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525963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1600" dirty="0" smtClean="0">
                <a:latin typeface="Georgia" panose="02040502050405020303" pitchFamily="18" charset="0"/>
              </a:rPr>
              <a:t>„Развитие и въвеждане </a:t>
            </a:r>
            <a:r>
              <a:rPr lang="ru-RU" sz="1600" dirty="0" err="1" smtClean="0">
                <a:latin typeface="Georgia" panose="02040502050405020303" pitchFamily="18" charset="0"/>
              </a:rPr>
              <a:t>институционалната</a:t>
            </a:r>
            <a:r>
              <a:rPr lang="ru-RU" sz="1600" dirty="0" smtClean="0">
                <a:latin typeface="Georgia" panose="02040502050405020303" pitchFamily="18" charset="0"/>
              </a:rPr>
              <a:t> архитектура на АМ по отношение на </a:t>
            </a:r>
            <a:r>
              <a:rPr lang="ru-RU" sz="1600" dirty="0" err="1" smtClean="0">
                <a:latin typeface="Georgia" panose="02040502050405020303" pitchFamily="18" charset="0"/>
              </a:rPr>
              <a:t>модул</a:t>
            </a:r>
            <a:r>
              <a:rPr lang="ru-RU" sz="1600" dirty="0" smtClean="0">
                <a:latin typeface="Georgia" panose="02040502050405020303" pitchFamily="18" charset="0"/>
              </a:rPr>
              <a:t> „Анализ на риска“, </a:t>
            </a:r>
            <a:r>
              <a:rPr lang="ru-RU" sz="1600" dirty="0" err="1" smtClean="0">
                <a:latin typeface="Georgia" panose="02040502050405020303" pitchFamily="18" charset="0"/>
              </a:rPr>
              <a:t>модул</a:t>
            </a:r>
            <a:r>
              <a:rPr lang="ru-RU" sz="1600" dirty="0" smtClean="0">
                <a:latin typeface="Georgia" panose="02040502050405020303" pitchFamily="18" charset="0"/>
              </a:rPr>
              <a:t> „</a:t>
            </a:r>
            <a:r>
              <a:rPr lang="ru-RU" sz="1600" dirty="0" err="1">
                <a:latin typeface="Georgia" panose="02040502050405020303" pitchFamily="18" charset="0"/>
              </a:rPr>
              <a:t>О</a:t>
            </a:r>
            <a:r>
              <a:rPr lang="ru-RU" sz="1600" dirty="0" err="1" smtClean="0">
                <a:latin typeface="Georgia" panose="02040502050405020303" pitchFamily="18" charset="0"/>
              </a:rPr>
              <a:t>бработване</a:t>
            </a:r>
            <a:r>
              <a:rPr lang="ru-RU" sz="1600" dirty="0" smtClean="0">
                <a:latin typeface="Georgia" panose="02040502050405020303" pitchFamily="18" charset="0"/>
              </a:rPr>
              <a:t> на </a:t>
            </a:r>
            <a:r>
              <a:rPr lang="ru-RU" sz="1600" dirty="0" err="1" smtClean="0">
                <a:latin typeface="Georgia" panose="02040502050405020303" pitchFamily="18" charset="0"/>
              </a:rPr>
              <a:t>рискова</a:t>
            </a:r>
            <a:r>
              <a:rPr lang="ru-RU" sz="1600" dirty="0" smtClean="0">
                <a:latin typeface="Georgia" panose="02040502050405020303" pitchFamily="18" charset="0"/>
              </a:rPr>
              <a:t> информация“, </a:t>
            </a:r>
            <a:r>
              <a:rPr lang="ru-RU" sz="1600" dirty="0" err="1" smtClean="0">
                <a:latin typeface="Georgia" panose="02040502050405020303" pitchFamily="18" charset="0"/>
              </a:rPr>
              <a:t>модул</a:t>
            </a:r>
            <a:r>
              <a:rPr lang="ru-RU" sz="1600" dirty="0" smtClean="0">
                <a:latin typeface="Georgia" panose="02040502050405020303" pitchFamily="18" charset="0"/>
              </a:rPr>
              <a:t> АНП, </a:t>
            </a:r>
            <a:r>
              <a:rPr lang="ru-RU" sz="1600" dirty="0" err="1" smtClean="0">
                <a:latin typeface="Georgia" panose="02040502050405020303" pitchFamily="18" charset="0"/>
              </a:rPr>
              <a:t>модул</a:t>
            </a:r>
            <a:r>
              <a:rPr lang="ru-RU" sz="1600" dirty="0" smtClean="0">
                <a:latin typeface="Georgia" panose="02040502050405020303" pitchFamily="18" charset="0"/>
              </a:rPr>
              <a:t> „Декларация за </a:t>
            </a:r>
            <a:r>
              <a:rPr lang="ru-RU" sz="1600" dirty="0" err="1" smtClean="0">
                <a:latin typeface="Georgia" panose="02040502050405020303" pitchFamily="18" charset="0"/>
              </a:rPr>
              <a:t>парични</a:t>
            </a:r>
            <a:r>
              <a:rPr lang="ru-RU" sz="1600" dirty="0" smtClean="0">
                <a:latin typeface="Georgia" panose="02040502050405020303" pitchFamily="18" charset="0"/>
              </a:rPr>
              <a:t> средства“ и </a:t>
            </a:r>
            <a:r>
              <a:rPr lang="ru-RU" sz="1600" dirty="0" err="1" smtClean="0">
                <a:latin typeface="Georgia" panose="02040502050405020303" pitchFamily="18" charset="0"/>
              </a:rPr>
              <a:t>модул</a:t>
            </a:r>
            <a:r>
              <a:rPr lang="ru-RU" sz="1600" dirty="0" smtClean="0">
                <a:latin typeface="Georgia" panose="02040502050405020303" pitchFamily="18" charset="0"/>
              </a:rPr>
              <a:t> РЕЗМА авт</a:t>
            </a:r>
            <a:r>
              <a:rPr lang="ru-RU" sz="1600" dirty="0">
                <a:latin typeface="Georgia" panose="02040502050405020303" pitchFamily="18" charset="0"/>
              </a:rPr>
              <a:t>. </a:t>
            </a:r>
            <a:r>
              <a:rPr lang="ru-RU" sz="1600" dirty="0" err="1">
                <a:latin typeface="Georgia" panose="02040502050405020303" pitchFamily="18" charset="0"/>
              </a:rPr>
              <a:t>събиране</a:t>
            </a:r>
            <a:r>
              <a:rPr lang="ru-RU" sz="1600" dirty="0">
                <a:latin typeface="Georgia" panose="02040502050405020303" pitchFamily="18" charset="0"/>
              </a:rPr>
              <a:t> на </a:t>
            </a:r>
            <a:r>
              <a:rPr lang="ru-RU" sz="1600" dirty="0" err="1">
                <a:latin typeface="Georgia" panose="02040502050405020303" pitchFamily="18" charset="0"/>
              </a:rPr>
              <a:t>задълженията</a:t>
            </a:r>
            <a:r>
              <a:rPr lang="ru-RU" sz="1600" dirty="0">
                <a:latin typeface="Georgia" panose="02040502050405020303" pitchFamily="18" charset="0"/>
              </a:rPr>
              <a:t> и </a:t>
            </a:r>
            <a:r>
              <a:rPr lang="ru-RU" sz="1600" dirty="0" err="1">
                <a:latin typeface="Georgia" panose="02040502050405020303" pitchFamily="18" charset="0"/>
              </a:rPr>
              <a:t>интерфейси</a:t>
            </a:r>
            <a:r>
              <a:rPr lang="ru-RU" sz="1600" dirty="0">
                <a:latin typeface="Georgia" panose="02040502050405020303" pitchFamily="18" charset="0"/>
              </a:rPr>
              <a:t> </a:t>
            </a:r>
            <a:r>
              <a:rPr lang="ru-RU" sz="1600" dirty="0" err="1">
                <a:latin typeface="Georgia" panose="02040502050405020303" pitchFamily="18" charset="0"/>
              </a:rPr>
              <a:t>към</a:t>
            </a:r>
            <a:r>
              <a:rPr lang="ru-RU" sz="1600" dirty="0">
                <a:latin typeface="Georgia" panose="02040502050405020303" pitchFamily="18" charset="0"/>
              </a:rPr>
              <a:t> </a:t>
            </a:r>
            <a:r>
              <a:rPr lang="ru-RU" sz="1600" dirty="0" err="1">
                <a:latin typeface="Georgia" panose="02040502050405020303" pitchFamily="18" charset="0"/>
              </a:rPr>
              <a:t>средата</a:t>
            </a:r>
            <a:r>
              <a:rPr lang="ru-RU" sz="1600" dirty="0">
                <a:latin typeface="Georgia" panose="02040502050405020303" pitchFamily="18" charset="0"/>
              </a:rPr>
              <a:t> за </a:t>
            </a:r>
            <a:r>
              <a:rPr lang="ru-RU" sz="1600" dirty="0" err="1">
                <a:latin typeface="Georgia" panose="02040502050405020303" pitchFamily="18" charset="0"/>
              </a:rPr>
              <a:t>междурегистров</a:t>
            </a:r>
            <a:r>
              <a:rPr lang="ru-RU" sz="1600" dirty="0">
                <a:latin typeface="Georgia" panose="02040502050405020303" pitchFamily="18" charset="0"/>
              </a:rPr>
              <a:t> обмен (</a:t>
            </a:r>
            <a:r>
              <a:rPr lang="ru-RU" sz="1600" dirty="0" err="1">
                <a:latin typeface="Georgia" panose="02040502050405020303" pitchFamily="18" charset="0"/>
              </a:rPr>
              <a:t>RegiX</a:t>
            </a:r>
            <a:r>
              <a:rPr lang="ru-RU" sz="1600" dirty="0">
                <a:latin typeface="Georgia" panose="02040502050405020303" pitchFamily="18" charset="0"/>
              </a:rPr>
              <a:t>)“. </a:t>
            </a:r>
            <a:endParaRPr lang="ru-RU" sz="1600" dirty="0" smtClean="0">
              <a:latin typeface="Georgia" panose="02040502050405020303" pitchFamily="18" charset="0"/>
            </a:endParaRPr>
          </a:p>
          <a:p>
            <a:pPr marL="0" indent="0" algn="just">
              <a:buNone/>
            </a:pPr>
            <a:r>
              <a:rPr lang="ru-RU" sz="1600" dirty="0" err="1" smtClean="0">
                <a:latin typeface="Georgia" panose="02040502050405020303" pitchFamily="18" charset="0"/>
              </a:rPr>
              <a:t>Проектът</a:t>
            </a:r>
            <a:r>
              <a:rPr lang="ru-RU" sz="1600" dirty="0" smtClean="0">
                <a:latin typeface="Georgia" panose="02040502050405020303" pitchFamily="18" charset="0"/>
              </a:rPr>
              <a:t> приключи </a:t>
            </a:r>
            <a:r>
              <a:rPr lang="ru-RU" sz="1600" dirty="0">
                <a:latin typeface="Georgia" panose="02040502050405020303" pitchFamily="18" charset="0"/>
              </a:rPr>
              <a:t>на 15.12.2021 г. </a:t>
            </a:r>
            <a:endParaRPr lang="en-US" sz="1600" dirty="0"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039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8715"/>
            <a:ext cx="8229600" cy="1143000"/>
          </a:xfrm>
        </p:spPr>
        <p:txBody>
          <a:bodyPr>
            <a:normAutofit/>
          </a:bodyPr>
          <a:lstStyle/>
          <a:p>
            <a:r>
              <a:rPr lang="bg-BG" sz="3600" dirty="0" smtClean="0">
                <a:latin typeface="Georgia" panose="02040502050405020303" pitchFamily="18" charset="0"/>
              </a:rPr>
              <a:t>Постигнати резултати</a:t>
            </a:r>
            <a:endParaRPr lang="en-US" sz="3600" dirty="0">
              <a:latin typeface="Georgia" panose="020405020504050203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bg-BG" sz="1400" dirty="0" smtClean="0">
                <a:latin typeface="Georgia" panose="02040502050405020303" pitchFamily="18" charset="0"/>
              </a:rPr>
              <a:t>	Автоматизирани дейности за анализа на риска, чрез което се осигурява възможност за ефективно разпределение на ограничените ресурси за извършване на проверки, като се концентрират усилията върху превенция и анализа на митнически документи, стоки, превозни средства и лица, които представляват риск, имат голямо икономическо значение за страната и при които има най-голяма вероятност да бъдат нарушени нормативните разпоредби при прилагане на общата методика за управление на риска;</a:t>
            </a:r>
          </a:p>
          <a:p>
            <a:pPr marL="0" indent="0" algn="just">
              <a:buNone/>
            </a:pPr>
            <a:r>
              <a:rPr lang="bg-BG" sz="1400" dirty="0" smtClean="0">
                <a:latin typeface="Georgia" panose="02040502050405020303" pitchFamily="18" charset="0"/>
              </a:rPr>
              <a:t>	Автоматизиране на дейностите по контрол на паричните средства, изделията от благородни метали и скъпоценните камъни, които се внасят или се изнасят през границите на Република  България, като се приложи правната уредба за предотвратяване на изпирането на пари и финансирането на тероризма;</a:t>
            </a:r>
          </a:p>
          <a:p>
            <a:pPr marL="0" indent="0" algn="just">
              <a:buNone/>
            </a:pPr>
            <a:r>
              <a:rPr lang="bg-BG" sz="1400" dirty="0" smtClean="0">
                <a:latin typeface="Georgia" panose="02040502050405020303" pitchFamily="18" charset="0"/>
              </a:rPr>
              <a:t>	Автоматизиране на дейностите по издаване на удостоверения за наличието или липсата на задължения  към митническата администрация чрез Среда за </a:t>
            </a:r>
            <a:r>
              <a:rPr lang="bg-BG" sz="1400" dirty="0" err="1" smtClean="0">
                <a:latin typeface="Georgia" panose="02040502050405020303" pitchFamily="18" charset="0"/>
              </a:rPr>
              <a:t>междурегистров</a:t>
            </a:r>
            <a:r>
              <a:rPr lang="bg-BG" sz="1400" dirty="0" smtClean="0">
                <a:latin typeface="Georgia" panose="02040502050405020303" pitchFamily="18" charset="0"/>
              </a:rPr>
              <a:t> обмен на данни (</a:t>
            </a:r>
            <a:r>
              <a:rPr lang="bg-BG" sz="1400" dirty="0" err="1" smtClean="0">
                <a:latin typeface="Georgia" panose="02040502050405020303" pitchFamily="18" charset="0"/>
              </a:rPr>
              <a:t>RegiX</a:t>
            </a:r>
            <a:r>
              <a:rPr lang="bg-BG" sz="1400" dirty="0" smtClean="0">
                <a:latin typeface="Georgia" panose="02040502050405020303" pitchFamily="18" charset="0"/>
              </a:rPr>
              <a:t>), </a:t>
            </a:r>
            <a:r>
              <a:rPr lang="bg-BG" sz="1400" dirty="0" err="1" smtClean="0">
                <a:latin typeface="Georgia" panose="02040502050405020303" pitchFamily="18" charset="0"/>
              </a:rPr>
              <a:t>съзададена</a:t>
            </a:r>
            <a:r>
              <a:rPr lang="bg-BG" sz="1400" dirty="0" smtClean="0">
                <a:latin typeface="Georgia" panose="02040502050405020303" pitchFamily="18" charset="0"/>
              </a:rPr>
              <a:t> с  Решение № 338 от 23 юни 2017 г. Министерският съвет предприе мерки за намаляване на административната тежест върху гражданите и бизнеса чрез премахване на изискването за представяне на някои официални удостоверителни документи на хартиен носител.  (REGIX);</a:t>
            </a:r>
          </a:p>
          <a:p>
            <a:pPr marL="0" indent="0">
              <a:buNone/>
            </a:pPr>
            <a:endParaRPr lang="en-US" sz="1400" dirty="0"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847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bg-BG" dirty="0" smtClean="0">
                <a:latin typeface="Georgia" panose="02040502050405020303" pitchFamily="18" charset="0"/>
              </a:rPr>
              <a:t> </a:t>
            </a:r>
            <a:r>
              <a:rPr lang="bg-BG" sz="1800" dirty="0" smtClean="0">
                <a:latin typeface="Georgia" panose="02040502050405020303" pitchFamily="18" charset="0"/>
              </a:rPr>
              <a:t>Внедрени модули за:</a:t>
            </a:r>
          </a:p>
          <a:p>
            <a:pPr marL="0" indent="461963" algn="just">
              <a:buNone/>
              <a:tabLst>
                <a:tab pos="682625" algn="l"/>
              </a:tabLst>
            </a:pPr>
            <a:r>
              <a:rPr lang="bg-BG" sz="1400" dirty="0" smtClean="0">
                <a:latin typeface="Georgia" panose="02040502050405020303" pitchFamily="18" charset="0"/>
              </a:rPr>
              <a:t>•	Обмен на оперативна информация за превенция, разузнаване, разкриване и разследване на административни нарушения и престъпления от компетентността на митническите органи; досъдебно производство, борба с измамите и защита на правата на интелектуална собственост;</a:t>
            </a:r>
          </a:p>
          <a:p>
            <a:pPr marL="0" indent="461963" algn="just">
              <a:buNone/>
              <a:tabLst>
                <a:tab pos="682625" algn="l"/>
              </a:tabLst>
            </a:pPr>
            <a:r>
              <a:rPr lang="bg-BG" sz="1400" dirty="0" smtClean="0">
                <a:latin typeface="Georgia" panose="02040502050405020303" pitchFamily="18" charset="0"/>
              </a:rPr>
              <a:t>•	Мониторинг на административно наказателното производство и проследяване на обжалването на издадените наказателни постановления;</a:t>
            </a:r>
          </a:p>
          <a:p>
            <a:pPr marL="0" indent="461963" algn="just">
              <a:buNone/>
              <a:tabLst>
                <a:tab pos="682625" algn="l"/>
              </a:tabLst>
            </a:pPr>
            <a:endParaRPr lang="bg-BG" sz="1400" dirty="0" smtClean="0">
              <a:latin typeface="Georgia" panose="02040502050405020303" pitchFamily="18" charset="0"/>
            </a:endParaRPr>
          </a:p>
          <a:p>
            <a:pPr marL="0" indent="0" algn="just">
              <a:buNone/>
            </a:pPr>
            <a:r>
              <a:rPr lang="bg-BG" sz="1400" dirty="0" smtClean="0">
                <a:latin typeface="Georgia" panose="02040502050405020303" pitchFamily="18" charset="0"/>
              </a:rPr>
              <a:t>Повишена компетентност на митническите служители чрез обучени 307 служителя.</a:t>
            </a:r>
            <a:endParaRPr lang="bg-BG" sz="1400" dirty="0"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1419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тема">
  <a:themeElements>
    <a:clrScheme name="О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О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О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859</TotalTime>
  <Words>1053</Words>
  <Application>Microsoft Office PowerPoint</Application>
  <PresentationFormat>On-screen Show (4:3)</PresentationFormat>
  <Paragraphs>82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Arial</vt:lpstr>
      <vt:lpstr>Calibri</vt:lpstr>
      <vt:lpstr>Georgia</vt:lpstr>
      <vt:lpstr>Wingdings</vt:lpstr>
      <vt:lpstr>Office тема</vt:lpstr>
      <vt:lpstr>Съвременни технологии при обработката на данни</vt:lpstr>
      <vt:lpstr>PowerPoint Presentation</vt:lpstr>
      <vt:lpstr>Данните като фактор</vt:lpstr>
      <vt:lpstr>Дейност 4</vt:lpstr>
      <vt:lpstr>Постигнати резултати</vt:lpstr>
      <vt:lpstr>Постигнати резултати</vt:lpstr>
      <vt:lpstr>Дейност 3</vt:lpstr>
      <vt:lpstr>Постигнати резултати</vt:lpstr>
      <vt:lpstr>PowerPoint Presentation</vt:lpstr>
      <vt:lpstr>Изкуствен интелект (AI)</vt:lpstr>
      <vt:lpstr>Изкуствен интелект (AI)</vt:lpstr>
      <vt:lpstr>Изкуствен интелект (AI)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MG DESIGN OFFICE</dc:creator>
  <cp:lastModifiedBy>Вяра Т.Генова</cp:lastModifiedBy>
  <cp:revision>47</cp:revision>
  <dcterms:created xsi:type="dcterms:W3CDTF">2020-05-12T09:06:58Z</dcterms:created>
  <dcterms:modified xsi:type="dcterms:W3CDTF">2023-09-27T12:42:56Z</dcterms:modified>
</cp:coreProperties>
</file>