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0" r:id="rId3"/>
    <p:sldId id="318" r:id="rId4"/>
    <p:sldId id="319" r:id="rId5"/>
    <p:sldId id="320" r:id="rId6"/>
    <p:sldId id="321" r:id="rId7"/>
    <p:sldId id="322" r:id="rId8"/>
    <p:sldId id="335" r:id="rId9"/>
    <p:sldId id="336" r:id="rId10"/>
    <p:sldId id="323" r:id="rId11"/>
    <p:sldId id="324" r:id="rId12"/>
    <p:sldId id="325" r:id="rId13"/>
    <p:sldId id="326" r:id="rId14"/>
    <p:sldId id="327" r:id="rId15"/>
    <p:sldId id="328" r:id="rId16"/>
    <p:sldId id="334" r:id="rId17"/>
    <p:sldId id="329" r:id="rId18"/>
    <p:sldId id="330" r:id="rId19"/>
    <p:sldId id="331" r:id="rId20"/>
    <p:sldId id="332" r:id="rId21"/>
    <p:sldId id="333" r:id="rId22"/>
  </p:sldIdLst>
  <p:sldSz cx="12192000" cy="6858000"/>
  <p:notesSz cx="6858000" cy="9926638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F6510-C21A-4D92-90EC-919A569F06C2}" type="datetimeFigureOut">
              <a:rPr lang="bg-BG" smtClean="0"/>
              <a:t>18.6.2021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7615E-7984-41CF-871B-3D238308BE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009824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3893F-4923-4B86-9100-EFC1FEB50598}" type="datetimeFigureOut">
              <a:rPr lang="bg-BG" smtClean="0"/>
              <a:t>18.6.2021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B2460-BF2A-447E-A500-301C02C6FA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641184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2460-BF2A-447E-A500-301C02C6FA20}" type="slidenum">
              <a:rPr lang="bg-BG" smtClean="0"/>
              <a:t>1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43785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1A14-0CCA-4644-8232-FB6E0FF5FC80}" type="datetime1">
              <a:rPr lang="bg-BG" smtClean="0"/>
              <a:t>18.6.2021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4881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39A0-1E4B-48E7-999F-A7307449F732}" type="datetime1">
              <a:rPr lang="bg-BG" smtClean="0"/>
              <a:t>18.6.2021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0064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03BD-D61B-45F0-9530-8C9A3270E852}" type="datetime1">
              <a:rPr lang="bg-BG" smtClean="0"/>
              <a:t>18.6.2021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3449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B939-3E66-416B-9416-D051E7D84274}" type="datetime1">
              <a:rPr lang="bg-BG" smtClean="0"/>
              <a:t>18.6.2021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4997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2C95-774A-4E2D-AE6F-B5A74040DF25}" type="datetime1">
              <a:rPr lang="bg-BG" smtClean="0"/>
              <a:t>18.6.2021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28536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216-5FBC-424A-A0A9-1B13268DF144}" type="datetime1">
              <a:rPr lang="bg-BG" smtClean="0"/>
              <a:t>18.6.2021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9700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972E6-B6E5-4A7E-A0D1-4F9757BFE28E}" type="datetime1">
              <a:rPr lang="bg-BG" smtClean="0"/>
              <a:t>18.6.2021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108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EE244-103E-4FAF-9443-6744935BF5F1}" type="datetime1">
              <a:rPr lang="bg-BG" smtClean="0"/>
              <a:t>18.6.2021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4010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38C2-4675-4FF2-83EA-525371D8AAE2}" type="datetime1">
              <a:rPr lang="bg-BG" smtClean="0"/>
              <a:t>18.6.2021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56423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D560-C9F1-4BC0-9061-E66F2A7B7E17}" type="datetime1">
              <a:rPr lang="bg-BG" smtClean="0"/>
              <a:t>18.6.2021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8361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2D7E-3E36-4343-8726-349682FE8293}" type="datetime1">
              <a:rPr lang="bg-BG" smtClean="0"/>
              <a:t>18.6.2021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2091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E49B5-DAF6-490F-9626-08021A09115A}" type="datetime1">
              <a:rPr lang="bg-BG" smtClean="0"/>
              <a:t>18.6.2021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BFC83-ED95-4048-8DE8-9BE9E6006A2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899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p.customs.bg/eportal/public/index?pageId=38&amp;isActive=id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p.customs.bg/eportal/public/index?pageId=8&amp;isActive=id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p.customs.bg/eportal/public/index?pageId=8&amp;isActive=id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servicedesk@customs.b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r@customs.b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01600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-947"/>
            <a:ext cx="12192000" cy="6858000"/>
          </a:xfrm>
          <a:prstGeom prst="rect">
            <a:avLst/>
          </a:prstGeom>
          <a:gradFill flip="none" rotWithShape="1">
            <a:gsLst>
              <a:gs pos="60000">
                <a:srgbClr val="5F7EA4"/>
              </a:gs>
              <a:gs pos="17000">
                <a:srgbClr val="8AA1BF"/>
              </a:gs>
              <a:gs pos="100000">
                <a:schemeClr val="accent1">
                  <a:lumMod val="70000"/>
                  <a:alpha val="79000"/>
                </a:schemeClr>
              </a:gs>
              <a:gs pos="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marL="1879600" algn="ctr">
              <a:lnSpc>
                <a:spcPct val="150000"/>
              </a:lnSpc>
              <a:defRPr/>
            </a:pPr>
            <a:endParaRPr 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8821" y="1097592"/>
            <a:ext cx="1133628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79600" algn="ctr">
              <a:lnSpc>
                <a:spcPct val="150000"/>
              </a:lnSpc>
              <a:defRPr/>
            </a:pPr>
            <a:r>
              <a:rPr lang="bg-BG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</a:t>
            </a:r>
            <a:r>
              <a:rPr lang="bg-BG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юли 2021 г. на промените в митническото и данъчното законодателство </a:t>
            </a:r>
          </a:p>
        </p:txBody>
      </p:sp>
    </p:spTree>
    <p:extLst>
      <p:ext uri="{BB962C8B-B14F-4D97-AF65-F5344CB8AC3E}">
        <p14:creationId xmlns:p14="http://schemas.microsoft.com/office/powerpoint/2010/main" val="2607163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998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bg-BG" sz="17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Специален </a:t>
            </a:r>
            <a:r>
              <a:rPr lang="bg-BG" sz="17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режим за деклариране и отсрочено плащане на данъка при </a:t>
            </a:r>
            <a:r>
              <a:rPr lang="bg-BG" sz="17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внос (Специален режим)</a:t>
            </a:r>
            <a:endParaRPr lang="bg-BG" sz="17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79388" lv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bg-BG" sz="15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Условията за използване на специалния режим за деклариране и отсрочено плащане на данъка при внос са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5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регламентирани в чл. чл. 57б, 57в и 57г от ЗДДС.</a:t>
            </a:r>
          </a:p>
          <a:p>
            <a:pPr lv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bg-BG" sz="15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С</a:t>
            </a:r>
            <a:r>
              <a:rPr lang="bg-BG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пециалният режим за деклариране и отсрочено плащане на данъка при внос може да се прилага от данъчно задължено лице, което към датата на вноса отговаря едновременно на следните условия:</a:t>
            </a:r>
            <a:endParaRPr lang="en-US" sz="15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bg-BG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1. представя пред митническите органи стоки:</a:t>
            </a:r>
            <a:endParaRPr lang="en-US" sz="15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5080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bg-BG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а) под формата на пратки със собствена стойност, ненадвишаваща левовата равностойност на 150 </a:t>
            </a:r>
            <a:r>
              <a:rPr lang="en-US" sz="15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bg-BG" sz="15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5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5080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bg-BG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б) различни от акцизни стоки;</a:t>
            </a:r>
            <a:endParaRPr lang="en-US" sz="15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5080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bg-BG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в) за които не е приложен специален режим за дистанционни продажби на стоки, внасяни от трети страни или 		територии, по чл. 152, ал. 5 от ЗДДС (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IOSS)</a:t>
            </a:r>
            <a:r>
              <a:rPr lang="bg-BG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5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5080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bg-BG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г) които се допускат за свободно обращение на територията на страната;</a:t>
            </a:r>
            <a:endParaRPr lang="en-US" sz="15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5080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bg-BG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д) на които изпращането или транспортирането завършва на територията на страната;</a:t>
            </a:r>
            <a:endParaRPr lang="en-US" sz="15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5080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bg-BG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е) на които получател е данъчно незадължено лице, установено на територията на страната;</a:t>
            </a:r>
            <a:endParaRPr lang="en-US" sz="15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bg-BG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2. регистрирано е на основание чл. 96, ал. 1 от ЗДДС или чл. 100, ал. 1 от ЗДДС;</a:t>
            </a:r>
            <a:endParaRPr lang="en-US" sz="15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bg-BG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3. има разрешение за отсрочено </a:t>
            </a:r>
            <a:r>
              <a:rPr lang="bg-BG" sz="15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плащане на вносни мита, </a:t>
            </a:r>
            <a:r>
              <a:rPr lang="bg-BG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издадено при условията и по реда на митническото законодателство на Съюза;</a:t>
            </a:r>
            <a:endParaRPr lang="en-US" sz="15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bg-BG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4. действа като косвен представител по митническото законодателство на Съюза.</a:t>
            </a:r>
          </a:p>
          <a:p>
            <a:pPr marL="0" lvl="0" indent="0" algn="just">
              <a:lnSpc>
                <a:spcPct val="120000"/>
              </a:lnSpc>
              <a:buNone/>
            </a:pPr>
            <a:endParaRPr lang="bg-BG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7195"/>
          </a:xfrm>
          <a:prstGeom prst="rect">
            <a:avLst/>
          </a:prstGeom>
          <a:gradFill flip="none" rotWithShape="1">
            <a:gsLst>
              <a:gs pos="60000">
                <a:srgbClr val="5F7EA4"/>
              </a:gs>
              <a:gs pos="30500">
                <a:srgbClr val="8AA1BF"/>
              </a:gs>
              <a:gs pos="100000">
                <a:schemeClr val="accent1">
                  <a:lumMod val="70000"/>
                  <a:alpha val="79000"/>
                </a:schemeClr>
              </a:gs>
              <a:gs pos="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marL="1879600" algn="just">
              <a:lnSpc>
                <a:spcPct val="150000"/>
              </a:lnSpc>
              <a:defRPr/>
            </a:pPr>
            <a:r>
              <a:rPr lang="bg-BG" sz="1300" dirty="0"/>
              <a:t>    	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юли 2021 г. на промените в митническото и данъчното законодателство </a:t>
            </a:r>
            <a:b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300" dirty="0"/>
              <a:t>	</a:t>
            </a:r>
            <a:endParaRPr lang="bg-B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10</a:t>
            </a:fld>
            <a:endParaRPr lang="bg-BG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2651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38200" y="1825624"/>
            <a:ext cx="10515600" cy="4713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134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99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Специален режим за деклариране и отсрочено плащане на данъка при внос</a:t>
            </a:r>
          </a:p>
          <a:p>
            <a:pPr marL="0" indent="0" algn="ctr">
              <a:buNone/>
            </a:pPr>
            <a:endParaRPr lang="bg-BG" sz="16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285750" algn="just">
              <a:lnSpc>
                <a:spcPct val="120000"/>
              </a:lnSpc>
              <a:spcAft>
                <a:spcPts val="0"/>
              </a:spcAft>
              <a:buFontTx/>
              <a:buChar char="-"/>
            </a:pPr>
            <a:r>
              <a:rPr lang="bg-BG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Получателят,</a:t>
            </a:r>
            <a:r>
              <a:rPr 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който е предназначена пратката, е длъжен да </a:t>
            </a:r>
            <a:r>
              <a:rPr lang="bg-BG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заплати</a:t>
            </a:r>
            <a:r>
              <a:rPr 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данъка по митническата декларация за внос на титуляря на разрешението за отсрочено плащане </a:t>
            </a:r>
            <a:r>
              <a:rPr lang="bg-BG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приемане </a:t>
            </a:r>
            <a:r>
              <a:rPr 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пратката.</a:t>
            </a:r>
          </a:p>
          <a:p>
            <a:pPr marL="514350" indent="-285750" algn="just">
              <a:lnSpc>
                <a:spcPct val="120000"/>
              </a:lnSpc>
              <a:spcAft>
                <a:spcPts val="0"/>
              </a:spcAft>
              <a:buFontTx/>
              <a:buChar char="-"/>
            </a:pPr>
            <a:r>
              <a:rPr lang="bg-BG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Титулярят на разрешението за отсрочено плащане </a:t>
            </a:r>
            <a:r>
              <a:rPr 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отговорен за </a:t>
            </a:r>
            <a:r>
              <a:rPr lang="bg-BG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събирането</a:t>
            </a:r>
            <a:r>
              <a:rPr 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ДДС от получателите и трябва да </a:t>
            </a:r>
            <a:r>
              <a:rPr lang="bg-BG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плати </a:t>
            </a:r>
            <a:r>
              <a:rPr 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събрания ДДС на Агенция „Митници“ за съответния период до 16-то число на следващия месец.</a:t>
            </a:r>
          </a:p>
          <a:p>
            <a:pPr marL="514350" indent="-285750" algn="just">
              <a:lnSpc>
                <a:spcPct val="120000"/>
              </a:lnSpc>
              <a:spcAft>
                <a:spcPts val="0"/>
              </a:spcAft>
              <a:buFontTx/>
              <a:buChar char="-"/>
            </a:pPr>
            <a:r>
              <a:rPr lang="bg-BG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Титулярят на разрешението за отсрочено плащане </a:t>
            </a:r>
            <a:r>
              <a:rPr lang="bg-BG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трябва да </a:t>
            </a:r>
            <a:r>
              <a:rPr lang="bg-BG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отчете</a:t>
            </a:r>
            <a:r>
              <a:rPr lang="bg-BG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събрания ДДС за съответния период от получателите с месечна декларация по чл. 50а от ППЗДДС </a:t>
            </a:r>
            <a:r>
              <a:rPr 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16-то число на следващия месец</a:t>
            </a:r>
            <a:r>
              <a:rPr lang="bg-BG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285750" algn="just">
              <a:lnSpc>
                <a:spcPct val="120000"/>
              </a:lnSpc>
              <a:spcAft>
                <a:spcPts val="0"/>
              </a:spcAft>
              <a:buFontTx/>
              <a:buChar char="-"/>
            </a:pPr>
            <a:r>
              <a:rPr lang="bg-BG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Титулярят на разрешението за отсрочено плащане</a:t>
            </a:r>
            <a:r>
              <a:rPr lang="bg-BG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трябва да </a:t>
            </a:r>
            <a:r>
              <a:rPr lang="bg-BG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води електронен регистър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чл. 50, ал. 4 от ППЗДДС), който позволява на митническите органи да проверяват правилното начисляване на данъка при специалния режим за деклариране и отсрочено плащане на данъка при внос. </a:t>
            </a:r>
            <a:endParaRPr lang="bg-BG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7195"/>
          </a:xfrm>
          <a:prstGeom prst="rect">
            <a:avLst/>
          </a:prstGeom>
          <a:gradFill flip="none" rotWithShape="1">
            <a:gsLst>
              <a:gs pos="60000">
                <a:srgbClr val="5F7EA4"/>
              </a:gs>
              <a:gs pos="30500">
                <a:srgbClr val="8AA1BF"/>
              </a:gs>
              <a:gs pos="100000">
                <a:schemeClr val="accent1">
                  <a:lumMod val="70000"/>
                  <a:alpha val="79000"/>
                </a:schemeClr>
              </a:gs>
              <a:gs pos="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marL="1879600" algn="just">
              <a:lnSpc>
                <a:spcPct val="150000"/>
              </a:lnSpc>
              <a:defRPr/>
            </a:pPr>
            <a:r>
              <a:rPr lang="bg-BG" sz="1300" dirty="0"/>
              <a:t>    	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юли 2021 г. на промените в митническото и данъчното законодателство </a:t>
            </a:r>
            <a:b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300" dirty="0"/>
              <a:t>	</a:t>
            </a:r>
            <a:endParaRPr lang="bg-B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11</a:t>
            </a:fld>
            <a:endParaRPr lang="bg-BG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2651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0663" algn="just">
              <a:spcAft>
                <a:spcPts val="600"/>
              </a:spcAft>
            </a:pP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38200" y="1825624"/>
            <a:ext cx="10515600" cy="4713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23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75535" cy="448998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bg-BG" sz="1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Стандарт</a:t>
            </a:r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e</a:t>
            </a:r>
            <a:r>
              <a:rPr lang="bg-BG" sz="1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 механизъм за </a:t>
            </a:r>
            <a:r>
              <a:rPr lang="bg-BG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събиране на ДДС и подаване на МД по колона Н7 </a:t>
            </a:r>
          </a:p>
          <a:p>
            <a:pPr marL="0" lvl="0" indent="0" algn="ctr">
              <a:buNone/>
            </a:pPr>
            <a:r>
              <a:rPr lang="bg-BG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(без използване на двата специални режима  - IOSS или Специален режим)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 algn="ctr">
              <a:buNone/>
            </a:pP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bg-BG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EUAlbertina"/>
              </a:rPr>
              <a:t>	Митническа декларация с намален набор от данни по колона Н7 от Приложение Б </a:t>
            </a:r>
            <a:r>
              <a:rPr lang="bg-BG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EUAlbertina"/>
              </a:rPr>
              <a:t>на </a:t>
            </a:r>
            <a:r>
              <a:rPr lang="bg-BG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EUAlbertina"/>
              </a:rPr>
              <a:t>Делегирания регламент на Комисията (EC) 2015/2446 (ДР) може да се подава от 01 юли 2021 г. в </a:t>
            </a:r>
            <a:r>
              <a:rPr lang="bg-BG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EUAlbertina"/>
              </a:rPr>
              <a:t>МИСВ, </a:t>
            </a:r>
            <a:r>
              <a:rPr lang="bg-BG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EUAlbertina"/>
              </a:rPr>
              <a:t>от всяко лице, което декларира за допускане за свободно обращение:</a:t>
            </a:r>
          </a:p>
          <a:p>
            <a:pPr lv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стоки, изпратени под формата на пратка </a:t>
            </a:r>
            <a:r>
              <a:rPr lang="bg-BG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със</a:t>
            </a:r>
            <a:r>
              <a:rPr 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собствена стойност до 150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която се ползва от освобождаване от вносни мита в съответствие с чл. 23, параграф 1 от Регламент (ЕО) № 1186/2009 или </a:t>
            </a:r>
            <a:r>
              <a:rPr lang="bg-BG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със собствена стойност до 45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която се ползва от освобождаване от вносни мита в съответствие с чл. 25, параграф 1 от Регламент (ЕО) № </a:t>
            </a: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1186/2009,</a:t>
            </a:r>
            <a:endParaRPr lang="bg-B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които </a:t>
            </a: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предмет на забрани и </a:t>
            </a: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 и</a:t>
            </a:r>
            <a:endParaRPr lang="bg-B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които са </a:t>
            </a:r>
            <a:r>
              <a:rPr 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различни от акцизни </a:t>
            </a: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стоки, с изключение на тези, които се ползват от освобождаване от вносни мита в съответствие с чл. 25, параграф 1 от Регламент (ЕО) № 1186/2009.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bg-BG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случай, че стоките не отговарят на горепосочените условия, същите следва да бъдат декларирани в МИСВ със стандартна митническа декларация по колона Н1 </a:t>
            </a:r>
            <a:r>
              <a:rPr lang="bg-BG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Приложение Б на ДР </a:t>
            </a:r>
            <a:r>
              <a:rPr lang="bg-BG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или, ако е приложимо, </a:t>
            </a:r>
            <a:r>
              <a:rPr lang="bg-BG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bg-BG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колона </a:t>
            </a:r>
            <a:r>
              <a:rPr lang="bg-BG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H6 от Приложение Б на ДР. </a:t>
            </a:r>
            <a:endParaRPr lang="bg-BG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285750" algn="just">
              <a:lnSpc>
                <a:spcPct val="120000"/>
              </a:lnSpc>
              <a:spcAft>
                <a:spcPts val="0"/>
              </a:spcAft>
              <a:buFontTx/>
              <a:buChar char="-"/>
            </a:pPr>
            <a:endParaRPr lang="bg-BG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7195"/>
          </a:xfrm>
          <a:prstGeom prst="rect">
            <a:avLst/>
          </a:prstGeom>
          <a:gradFill flip="none" rotWithShape="1">
            <a:gsLst>
              <a:gs pos="60000">
                <a:srgbClr val="5F7EA4"/>
              </a:gs>
              <a:gs pos="30500">
                <a:srgbClr val="8AA1BF"/>
              </a:gs>
              <a:gs pos="100000">
                <a:schemeClr val="accent1">
                  <a:lumMod val="70000"/>
                  <a:alpha val="79000"/>
                </a:schemeClr>
              </a:gs>
              <a:gs pos="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marL="1879600" algn="just">
              <a:lnSpc>
                <a:spcPct val="150000"/>
              </a:lnSpc>
              <a:defRPr/>
            </a:pPr>
            <a:r>
              <a:rPr lang="bg-BG" sz="1300" dirty="0"/>
              <a:t>    	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юли 2021 г. на промените в митническото и данъчното законодателство </a:t>
            </a:r>
            <a:b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300" dirty="0"/>
              <a:t>	</a:t>
            </a:r>
            <a:endParaRPr lang="bg-B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12</a:t>
            </a:fld>
            <a:endParaRPr lang="bg-BG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2651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0663" algn="just">
              <a:spcAft>
                <a:spcPts val="600"/>
              </a:spcAft>
            </a:pP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38200" y="1825624"/>
            <a:ext cx="10515600" cy="4713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760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9982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Кодове за различните </a:t>
            </a:r>
            <a:r>
              <a:rPr lang="bg-BG" sz="1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механизми за събиране на ДДС с </a:t>
            </a:r>
            <a:r>
              <a:rPr lang="bg-BG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подаване на МД по колона Н7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bg-BG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Кодовете, които следва да бъдат използвани в МД по колона Н7, са следните:</a:t>
            </a:r>
          </a:p>
          <a:p>
            <a:pPr lvl="0" algn="just">
              <a:lnSpc>
                <a:spcPct val="150000"/>
              </a:lnSpc>
            </a:pPr>
            <a:r>
              <a:rPr lang="bg-BG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IOSS - в ЕД 1/11 „Допълнителен режим“ се декларира </a:t>
            </a:r>
            <a:r>
              <a:rPr lang="bg-BG" sz="1400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код F48 </a:t>
            </a:r>
            <a:r>
              <a:rPr lang="bg-BG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„Внос </a:t>
            </a:r>
            <a:r>
              <a:rPr lang="bg-BG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 специалния режим за дистанционни продажби на стоки, внасяни от трети държави или трети територии, установен в дял XII, глава 6, раздел 4 от Директива 2006/112/ЕО” и </a:t>
            </a:r>
            <a:r>
              <a:rPr lang="bg-BG" sz="1400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код С07 </a:t>
            </a:r>
            <a:r>
              <a:rPr lang="bg-BG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„Пратки </a:t>
            </a:r>
            <a:r>
              <a:rPr lang="bg-BG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незначителна стойност” на ниво стокова позиция.</a:t>
            </a:r>
          </a:p>
          <a:p>
            <a:pPr lvl="0" algn="just">
              <a:lnSpc>
                <a:spcPct val="150000"/>
              </a:lnSpc>
            </a:pPr>
            <a:r>
              <a:rPr lang="bg-BG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Специален режим -  в ЕД 1/11 „Допълнителен режим“ се декларира </a:t>
            </a:r>
            <a:r>
              <a:rPr lang="bg-BG" sz="1400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код F49 </a:t>
            </a:r>
            <a:r>
              <a:rPr lang="bg-BG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„Внос </a:t>
            </a:r>
            <a:r>
              <a:rPr lang="bg-BG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 специалния режим за режим за деклариране и плащане на ДДС при внос, установен в дял XII, глава 7 от Директива 2006/112/ЕО” и </a:t>
            </a:r>
            <a:r>
              <a:rPr lang="bg-BG" sz="1400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код С07 </a:t>
            </a:r>
            <a:r>
              <a:rPr lang="bg-BG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„Пратки </a:t>
            </a:r>
            <a:r>
              <a:rPr lang="bg-BG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незначителна стойност” на ниво стокова позиция.</a:t>
            </a:r>
          </a:p>
          <a:p>
            <a:pPr lvl="0" algn="just">
              <a:lnSpc>
                <a:spcPct val="150000"/>
              </a:lnSpc>
            </a:pPr>
            <a:r>
              <a:rPr lang="bg-BG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Стандартен механизъм - </a:t>
            </a:r>
            <a:r>
              <a:rPr lang="bg-BG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ЕД 1/11 „Допълнителен режим“ се декларира </a:t>
            </a:r>
            <a:r>
              <a:rPr lang="bg-BG" sz="1400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 код С07</a:t>
            </a:r>
            <a:r>
              <a:rPr lang="en-US" sz="1400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„Пратки </a:t>
            </a:r>
            <a:r>
              <a:rPr lang="bg-BG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незначителна стойност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bg-BG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bg-BG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ратки, изпратени от едно частно лице </a:t>
            </a:r>
            <a:r>
              <a:rPr lang="bg-BG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друго частно лице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bg-BG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ЕД 1/11 „Допълнителен режим“ се декларира </a:t>
            </a:r>
            <a:r>
              <a:rPr lang="bg-BG" sz="1400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 код С08.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endParaRPr lang="bg-BG" sz="1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bg-B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7195"/>
          </a:xfrm>
          <a:prstGeom prst="rect">
            <a:avLst/>
          </a:prstGeom>
          <a:gradFill flip="none" rotWithShape="1">
            <a:gsLst>
              <a:gs pos="60000">
                <a:srgbClr val="5F7EA4"/>
              </a:gs>
              <a:gs pos="30500">
                <a:srgbClr val="8AA1BF"/>
              </a:gs>
              <a:gs pos="100000">
                <a:schemeClr val="accent1">
                  <a:lumMod val="70000"/>
                  <a:alpha val="79000"/>
                </a:schemeClr>
              </a:gs>
              <a:gs pos="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marL="1879600" algn="just">
              <a:lnSpc>
                <a:spcPct val="150000"/>
              </a:lnSpc>
              <a:defRPr/>
            </a:pPr>
            <a:r>
              <a:rPr lang="bg-BG" sz="1300" dirty="0"/>
              <a:t>    	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юли 2021 г. на промените в митническото и данъчното законодателство </a:t>
            </a:r>
            <a:b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300" dirty="0"/>
              <a:t>	</a:t>
            </a:r>
            <a:endParaRPr lang="bg-B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13</a:t>
            </a:fld>
            <a:endParaRPr lang="bg-BG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2651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0663" algn="just">
              <a:spcAft>
                <a:spcPts val="600"/>
              </a:spcAft>
            </a:pP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38200" y="1825624"/>
            <a:ext cx="10515600" cy="4713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534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998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bg-BG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EUAlbertina"/>
              </a:rPr>
              <a:t>	</a:t>
            </a:r>
            <a:r>
              <a:rPr lang="bg-BG" sz="2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Вземане под отчет и погасяване на възникналите задължения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bg-BG" sz="2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специален режим за деклариране и отсрочено плащане на данъка при внос в </a:t>
            </a:r>
            <a:endParaRPr lang="bg-BG" sz="23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bg-BG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 </a:t>
            </a:r>
            <a:r>
              <a:rPr lang="bg-BG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митническо задължение и управление на обезпечението (ММЗУО) </a:t>
            </a:r>
            <a:endParaRPr lang="bg-BG" sz="23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bg-BG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EUAlbertina"/>
              </a:rPr>
              <a:t>Всяка митническа декларация с намален набор от данни по колона Н7 от Приложение Б </a:t>
            </a:r>
            <a:r>
              <a:rPr lang="bg-BG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EUAlbertina"/>
              </a:rPr>
              <a:t>на </a:t>
            </a:r>
            <a:r>
              <a:rPr lang="bg-BG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EUAlbertina"/>
              </a:rPr>
              <a:t>ДР подлежи на вземане под отчет;</a:t>
            </a:r>
          </a:p>
          <a:p>
            <a:pPr algn="just">
              <a:lnSpc>
                <a:spcPct val="200000"/>
              </a:lnSpc>
            </a:pPr>
            <a:r>
              <a:rPr lang="bg-BG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EUAlbertina"/>
              </a:rPr>
              <a:t>Изпълнението </a:t>
            </a:r>
            <a:r>
              <a:rPr lang="bg-BG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EUAlbertina"/>
              </a:rPr>
              <a:t>на финансовите условия се извършва </a:t>
            </a:r>
            <a:r>
              <a:rPr lang="bg-BG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EUAlbertina"/>
              </a:rPr>
              <a:t>автоматично;</a:t>
            </a:r>
            <a:endParaRPr lang="bg-BG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EUAlbertina"/>
            </a:endParaRPr>
          </a:p>
          <a:p>
            <a:pPr algn="just">
              <a:lnSpc>
                <a:spcPct val="200000"/>
              </a:lnSpc>
            </a:pPr>
            <a:r>
              <a:rPr lang="bg-BG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EUAlbertina"/>
              </a:rPr>
              <a:t>Заплащане на събрания ДДС при внос към митническите органи и подаване на месечната декларация по чл. 50а от ППЗДДС до 16-то число на следващия месец;</a:t>
            </a:r>
          </a:p>
          <a:p>
            <a:pPr algn="just">
              <a:lnSpc>
                <a:spcPct val="200000"/>
              </a:lnSpc>
            </a:pPr>
            <a:r>
              <a:rPr lang="bg-BG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EUAlbertina"/>
              </a:rPr>
              <a:t>Погасяване на задълженията – въз основа на месечната декларация по чл. 50а от ППЗДДС автоматично в ММЗУО;</a:t>
            </a:r>
          </a:p>
          <a:p>
            <a:pPr algn="just">
              <a:lnSpc>
                <a:spcPct val="200000"/>
              </a:lnSpc>
            </a:pPr>
            <a:r>
              <a:rPr lang="bg-BG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EUAlbertina"/>
              </a:rPr>
              <a:t>Размерът на общото обезпечение се актуализира след обработката на месечната декларация.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EUAlbertina"/>
            </a:endParaRPr>
          </a:p>
          <a:p>
            <a:pPr marL="0" lvl="0" indent="0">
              <a:buNone/>
            </a:pPr>
            <a:endParaRPr lang="bg-BG" sz="1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bg-B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7195"/>
          </a:xfrm>
          <a:prstGeom prst="rect">
            <a:avLst/>
          </a:prstGeom>
          <a:gradFill flip="none" rotWithShape="1">
            <a:gsLst>
              <a:gs pos="60000">
                <a:srgbClr val="5F7EA4"/>
              </a:gs>
              <a:gs pos="30500">
                <a:srgbClr val="8AA1BF"/>
              </a:gs>
              <a:gs pos="100000">
                <a:schemeClr val="accent1">
                  <a:lumMod val="70000"/>
                  <a:alpha val="79000"/>
                </a:schemeClr>
              </a:gs>
              <a:gs pos="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marL="1879600" algn="just">
              <a:lnSpc>
                <a:spcPct val="150000"/>
              </a:lnSpc>
              <a:defRPr/>
            </a:pPr>
            <a:r>
              <a:rPr lang="bg-BG" sz="1300" dirty="0"/>
              <a:t>    	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юли 2021 г. на промените в митническото и данъчното законодателство </a:t>
            </a:r>
            <a:b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300" dirty="0"/>
              <a:t>	</a:t>
            </a:r>
            <a:endParaRPr lang="bg-B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14</a:t>
            </a:fld>
            <a:endParaRPr lang="bg-BG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2651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0663" algn="just">
              <a:spcAft>
                <a:spcPts val="600"/>
              </a:spcAft>
            </a:pP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38200" y="1825624"/>
            <a:ext cx="10515600" cy="4713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799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9982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EUAlbertina"/>
              </a:rPr>
              <a:t>	</a:t>
            </a:r>
            <a:r>
              <a:rPr lang="bg-BG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Получаване на права за подаване на МД H7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Стъпки на икономическите оператори за получаване на права за подаване на МД H7: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икономически оператори, ПРИТЕЖАВАЩИ регистрация за електронно общуване с Агенция „Митници“</a:t>
            </a:r>
          </a:p>
          <a:p>
            <a:pPr lvl="1"/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 услуга „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tooltip="Управление на потребители и достъп"/>
              </a:rPr>
              <a:t>Управление на потребители и достъп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 -  </a:t>
            </a:r>
            <a:r>
              <a:rPr lang="bg-BG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Суперпотребителите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трябва да заявят за служителите си новия профил MISVH7_TRADER.</a:t>
            </a:r>
          </a:p>
          <a:p>
            <a:pPr lvl="1"/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случай че е необходимо, за профил MISVH7_TRADER може да се делегира и митническо представителство.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оператори, НЕПРИТЕЖАВАЩИ регистрация за електронно общуване с Агенция „Митници“</a:t>
            </a:r>
          </a:p>
          <a:p>
            <a:pPr lvl="1"/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Регистрация за електронно общуване с Агенция „Митници“ (на Е-Портала на Агенция „Митници“).</a:t>
            </a:r>
          </a:p>
          <a:p>
            <a:pPr lvl="1"/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 услуга „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tooltip="Управление на потребители и достъп"/>
              </a:rPr>
              <a:t>Управление на потребители и достъп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 -  </a:t>
            </a:r>
            <a:r>
              <a:rPr lang="bg-BG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Суперпотребителите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трябва да заявят за служителите си новия профил MISVH7_TRADER.</a:t>
            </a:r>
          </a:p>
          <a:p>
            <a:pPr lvl="1"/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случай, че е необходимо за профил MISVH7_TRADER може да се делегира и митническо представителство.</a:t>
            </a:r>
          </a:p>
          <a:p>
            <a:pPr indent="220663" algn="just">
              <a:spcAft>
                <a:spcPts val="600"/>
              </a:spcAft>
            </a:pPr>
            <a:endParaRPr lang="bg-BG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bg-BG" sz="1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bg-B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7195"/>
          </a:xfrm>
          <a:prstGeom prst="rect">
            <a:avLst/>
          </a:prstGeom>
          <a:gradFill flip="none" rotWithShape="1">
            <a:gsLst>
              <a:gs pos="60000">
                <a:srgbClr val="5F7EA4"/>
              </a:gs>
              <a:gs pos="30500">
                <a:srgbClr val="8AA1BF"/>
              </a:gs>
              <a:gs pos="100000">
                <a:schemeClr val="accent1">
                  <a:lumMod val="70000"/>
                  <a:alpha val="79000"/>
                </a:schemeClr>
              </a:gs>
              <a:gs pos="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marL="1879600" algn="just">
              <a:lnSpc>
                <a:spcPct val="150000"/>
              </a:lnSpc>
              <a:defRPr/>
            </a:pPr>
            <a:r>
              <a:rPr lang="bg-BG" sz="1300" dirty="0"/>
              <a:t>    	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юли 2021 г. на промените в митническото и данъчното законодателство </a:t>
            </a:r>
            <a:b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300" dirty="0"/>
              <a:t>	</a:t>
            </a:r>
            <a:endParaRPr lang="bg-B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15</a:t>
            </a:fld>
            <a:endParaRPr lang="bg-BG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2651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0663" algn="just">
              <a:spcAft>
                <a:spcPts val="600"/>
              </a:spcAft>
            </a:pP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38200" y="1825624"/>
            <a:ext cx="10515600" cy="4713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217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9982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EUAlbertina"/>
              </a:rPr>
              <a:t>	</a:t>
            </a:r>
            <a:r>
              <a:rPr lang="bg-BG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Получаване на права </a:t>
            </a:r>
            <a:r>
              <a:rPr lang="bg-BG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подаване на МД по колона </a:t>
            </a:r>
            <a:r>
              <a:rPr 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H7</a:t>
            </a:r>
            <a:endParaRPr lang="bg-BG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0663" algn="just">
              <a:spcAft>
                <a:spcPts val="600"/>
              </a:spcAft>
            </a:pP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bg-BG" sz="1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bg-B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7195"/>
          </a:xfrm>
          <a:prstGeom prst="rect">
            <a:avLst/>
          </a:prstGeom>
          <a:gradFill flip="none" rotWithShape="1">
            <a:gsLst>
              <a:gs pos="60000">
                <a:srgbClr val="5F7EA4"/>
              </a:gs>
              <a:gs pos="30500">
                <a:srgbClr val="8AA1BF"/>
              </a:gs>
              <a:gs pos="100000">
                <a:schemeClr val="accent1">
                  <a:lumMod val="70000"/>
                  <a:alpha val="79000"/>
                </a:schemeClr>
              </a:gs>
              <a:gs pos="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marL="1879600" algn="just">
              <a:lnSpc>
                <a:spcPct val="150000"/>
              </a:lnSpc>
              <a:defRPr/>
            </a:pPr>
            <a:r>
              <a:rPr lang="bg-BG" sz="1300" dirty="0"/>
              <a:t>    	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юли 2021 г. на промените в митническото и данъчното законодателство </a:t>
            </a:r>
            <a:b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300" dirty="0"/>
              <a:t>	</a:t>
            </a:r>
            <a:endParaRPr lang="bg-B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16</a:t>
            </a:fld>
            <a:endParaRPr lang="bg-BG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2651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0663" algn="just">
              <a:spcAft>
                <a:spcPts val="600"/>
              </a:spcAft>
            </a:pP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38200" y="1825624"/>
            <a:ext cx="10515600" cy="4713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1129934" y="2360879"/>
            <a:ext cx="8156054" cy="419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381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998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Достъп</a:t>
            </a:r>
            <a:r>
              <a:rPr lang="bg-BG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algn="just">
              <a:lnSpc>
                <a:spcPct val="200000"/>
              </a:lnSpc>
            </a:pPr>
            <a:r>
              <a:rPr lang="bg-BG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Достъпът до митническа декларация по колона Н7 се осъществява през работното пространство на МИСВ чрез Е-Портала на Агенция „Митници“ или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B2B</a:t>
            </a:r>
            <a:r>
              <a:rPr lang="bg-BG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600"/>
              </a:spcAft>
              <a:buNone/>
            </a:pP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bg-BG" sz="1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bg-B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7195"/>
          </a:xfrm>
          <a:prstGeom prst="rect">
            <a:avLst/>
          </a:prstGeom>
          <a:gradFill flip="none" rotWithShape="1">
            <a:gsLst>
              <a:gs pos="60000">
                <a:srgbClr val="5F7EA4"/>
              </a:gs>
              <a:gs pos="30500">
                <a:srgbClr val="8AA1BF"/>
              </a:gs>
              <a:gs pos="100000">
                <a:schemeClr val="accent1">
                  <a:lumMod val="70000"/>
                  <a:alpha val="79000"/>
                </a:schemeClr>
              </a:gs>
              <a:gs pos="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marL="1879600" algn="just">
              <a:lnSpc>
                <a:spcPct val="150000"/>
              </a:lnSpc>
              <a:defRPr/>
            </a:pPr>
            <a:r>
              <a:rPr lang="bg-BG" sz="1300" dirty="0"/>
              <a:t>    	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юли 2021 г. на промените в митническото и данъчното законодателство </a:t>
            </a:r>
            <a:b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300" dirty="0"/>
              <a:t>	</a:t>
            </a:r>
            <a:endParaRPr lang="bg-B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17</a:t>
            </a:fld>
            <a:endParaRPr lang="bg-BG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2651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0663" algn="just">
              <a:spcAft>
                <a:spcPts val="600"/>
              </a:spcAft>
            </a:pP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38200" y="1825624"/>
            <a:ext cx="10515600" cy="4713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1067747" y="3458818"/>
            <a:ext cx="9514355" cy="280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307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998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Достъп</a:t>
            </a:r>
            <a:r>
              <a:rPr lang="bg-BG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algn="just">
              <a:lnSpc>
                <a:spcPct val="200000"/>
              </a:lnSpc>
            </a:pPr>
            <a:r>
              <a:rPr lang="bg-BG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влизане в МИСВ чрез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bg-BG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-Портала на Агенция „Митници“ е необходимо да се избере отметка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десния горен ъгъл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0" algn="just">
              <a:spcAft>
                <a:spcPts val="600"/>
              </a:spcAft>
              <a:buNone/>
            </a:pP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bg-BG" sz="1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bg-B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7195"/>
          </a:xfrm>
          <a:prstGeom prst="rect">
            <a:avLst/>
          </a:prstGeom>
          <a:gradFill flip="none" rotWithShape="1">
            <a:gsLst>
              <a:gs pos="60000">
                <a:srgbClr val="5F7EA4"/>
              </a:gs>
              <a:gs pos="30500">
                <a:srgbClr val="8AA1BF"/>
              </a:gs>
              <a:gs pos="100000">
                <a:schemeClr val="accent1">
                  <a:lumMod val="70000"/>
                  <a:alpha val="79000"/>
                </a:schemeClr>
              </a:gs>
              <a:gs pos="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marL="1879600" algn="just">
              <a:lnSpc>
                <a:spcPct val="150000"/>
              </a:lnSpc>
              <a:defRPr/>
            </a:pPr>
            <a:r>
              <a:rPr lang="bg-BG" sz="1300" dirty="0"/>
              <a:t>    	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юли 2021 г. на промените в митническото и данъчното законодателство </a:t>
            </a:r>
            <a:b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300" dirty="0"/>
              <a:t>	</a:t>
            </a:r>
            <a:endParaRPr lang="bg-B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18</a:t>
            </a:fld>
            <a:endParaRPr lang="bg-BG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2651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0663" algn="just">
              <a:spcAft>
                <a:spcPts val="600"/>
              </a:spcAft>
            </a:pP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38200" y="1825624"/>
            <a:ext cx="10515600" cy="4713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935" y="3352019"/>
            <a:ext cx="9761734" cy="292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433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99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Полезни връзки</a:t>
            </a:r>
          </a:p>
          <a:p>
            <a:pPr marL="0" indent="0" algn="ctr">
              <a:buNone/>
            </a:pPr>
            <a:endParaRPr lang="bg-BG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bg-BG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Ръководство за външни потребители на митническа информационна система за внасяне/IOSS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 публикувано на Е-Портала на Агенция „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Митници“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Документи -&gt; 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 на документи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https://ep.customs.bg/eportal/public/index?pageId=8&amp;isActive=id4"/>
              </a:rPr>
              <a:t>https://ep.customs.bg/eportal/public/index?pageId=8&amp;isActive=id4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 01.07.2021 г. ръководството ще се публикува на Е-Портала на Агенция „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Митници“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Документи -&gt; 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Актуални документи.</a:t>
            </a:r>
          </a:p>
          <a:p>
            <a:pPr indent="0" algn="just">
              <a:spcAft>
                <a:spcPts val="0"/>
              </a:spcAft>
              <a:buNone/>
            </a:pPr>
            <a:endParaRPr lang="bg-B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7195"/>
          </a:xfrm>
          <a:prstGeom prst="rect">
            <a:avLst/>
          </a:prstGeom>
          <a:gradFill flip="none" rotWithShape="1">
            <a:gsLst>
              <a:gs pos="60000">
                <a:srgbClr val="5F7EA4"/>
              </a:gs>
              <a:gs pos="30500">
                <a:srgbClr val="8AA1BF"/>
              </a:gs>
              <a:gs pos="100000">
                <a:schemeClr val="accent1">
                  <a:lumMod val="70000"/>
                  <a:alpha val="79000"/>
                </a:schemeClr>
              </a:gs>
              <a:gs pos="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marL="1879600" algn="just">
              <a:lnSpc>
                <a:spcPct val="150000"/>
              </a:lnSpc>
              <a:defRPr/>
            </a:pPr>
            <a:r>
              <a:rPr lang="bg-BG" sz="1300" dirty="0"/>
              <a:t>    	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юли 2021 г. на промените в митническото и данъчното законодателство </a:t>
            </a:r>
            <a:b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300" dirty="0"/>
              <a:t>	</a:t>
            </a:r>
            <a:endParaRPr lang="bg-B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19</a:t>
            </a:fld>
            <a:endParaRPr lang="bg-BG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2651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0663" algn="just">
              <a:spcAft>
                <a:spcPts val="600"/>
              </a:spcAft>
            </a:pP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38200" y="1825624"/>
            <a:ext cx="10515600" cy="4713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268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0023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bg-B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bg-BG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Съдържание</a:t>
            </a:r>
            <a:endParaRPr lang="bg-BG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bg-BG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Въведение</a:t>
            </a:r>
          </a:p>
          <a:p>
            <a:pPr marL="342900" indent="-342900" algn="just">
              <a:lnSpc>
                <a:spcPct val="200000"/>
              </a:lnSpc>
              <a:buSzPts val="1400"/>
              <a:buFont typeface="+mj-lt"/>
              <a:buAutoNum type="arabicPeriod"/>
            </a:pPr>
            <a:r>
              <a:rPr lang="bg-BG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Механизми </a:t>
            </a:r>
            <a:r>
              <a:rPr lang="bg-BG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събиране на ДДС с </a:t>
            </a:r>
            <a:r>
              <a:rPr lang="bg-BG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подаване на митническа </a:t>
            </a:r>
            <a:r>
              <a:rPr lang="bg-BG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декларация по колона </a:t>
            </a:r>
            <a:r>
              <a:rPr lang="bg-BG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Н7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bg-BG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Права за </a:t>
            </a:r>
            <a:r>
              <a:rPr lang="bg-BG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подаване на митническа декларация</a:t>
            </a:r>
            <a:r>
              <a:rPr 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колона </a:t>
            </a:r>
            <a:r>
              <a:rPr 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H7</a:t>
            </a:r>
            <a:endParaRPr lang="bg-BG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bg-BG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Достъп</a:t>
            </a:r>
          </a:p>
          <a:p>
            <a:pPr marL="342900" lvl="0" indent="-342900" algn="just">
              <a:lnSpc>
                <a:spcPct val="200000"/>
              </a:lnSpc>
              <a:spcAft>
                <a:spcPts val="800"/>
              </a:spcAft>
              <a:buSzPts val="1400"/>
              <a:buFont typeface="+mj-lt"/>
              <a:buAutoNum type="arabicPeriod"/>
            </a:pPr>
            <a:r>
              <a:rPr lang="bg-BG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Полезни връзки</a:t>
            </a:r>
          </a:p>
          <a:p>
            <a:pPr marL="342900" lvl="0" indent="-342900" algn="just">
              <a:lnSpc>
                <a:spcPct val="200000"/>
              </a:lnSpc>
              <a:spcAft>
                <a:spcPts val="800"/>
              </a:spcAft>
              <a:buSzPts val="1400"/>
              <a:buFont typeface="+mj-lt"/>
              <a:buAutoNum type="arabicPeriod"/>
            </a:pPr>
            <a:r>
              <a:rPr lang="bg-BG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Сървис </a:t>
            </a:r>
            <a:r>
              <a:rPr lang="bg-BG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Деск</a:t>
            </a:r>
            <a:endParaRPr lang="bg-BG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 flip="none" rotWithShape="1">
            <a:gsLst>
              <a:gs pos="60000">
                <a:srgbClr val="5F7EA4"/>
              </a:gs>
              <a:gs pos="30500">
                <a:srgbClr val="8AA1BF"/>
              </a:gs>
              <a:gs pos="100000">
                <a:schemeClr val="accent1">
                  <a:lumMod val="70000"/>
                  <a:alpha val="79000"/>
                </a:schemeClr>
              </a:gs>
              <a:gs pos="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marL="1879600" algn="just">
              <a:lnSpc>
                <a:spcPct val="150000"/>
              </a:lnSpc>
              <a:defRPr/>
            </a:pPr>
            <a:r>
              <a:rPr lang="bg-BG" sz="1300" dirty="0"/>
              <a:t>    	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юли 2021 г. на промените в митническото и данъчното законодателство </a:t>
            </a:r>
            <a:b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300" dirty="0"/>
              <a:t>	</a:t>
            </a:r>
            <a:endParaRPr lang="bg-B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1897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998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bg-BG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Полезни връзки</a:t>
            </a:r>
          </a:p>
          <a:p>
            <a:pPr lvl="0">
              <a:lnSpc>
                <a:spcPct val="200000"/>
              </a:lnSpc>
            </a:pPr>
            <a: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Функционална спецификация за електронен обмен на данни при деклариране с набор от данни по колона Н7 чрез предварително изградена връзка от тип </a:t>
            </a:r>
            <a: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„система </a:t>
            </a:r>
            <a: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система“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публикувана на Е-Портала на Агенция „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Митници“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Документи -&gt; </a:t>
            </a:r>
            <a: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 на документи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lnSpc>
                <a:spcPct val="200000"/>
              </a:lnSpc>
              <a:buNone/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https://ep.customs.bg/eportal/public/index?pageId=8&amp;isActive=id4"/>
              </a:rPr>
              <a:t>https://ep.customs.bg/eportal/public/index?pageId=8&amp;isActive=id4</a:t>
            </a:r>
            <a:endParaRPr lang="bg-BG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</a:pP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 01.07.2021 г. функционалната спецификация ще се публикува на Е-Портала на Агенция „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Митници“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Документи -&gt; </a:t>
            </a:r>
            <a: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Актуални документи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spcAft>
                <a:spcPts val="0"/>
              </a:spcAft>
              <a:buNone/>
            </a:pPr>
            <a:endParaRPr lang="bg-B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7195"/>
          </a:xfrm>
          <a:prstGeom prst="rect">
            <a:avLst/>
          </a:prstGeom>
          <a:gradFill flip="none" rotWithShape="1">
            <a:gsLst>
              <a:gs pos="60000">
                <a:srgbClr val="5F7EA4"/>
              </a:gs>
              <a:gs pos="30500">
                <a:srgbClr val="8AA1BF"/>
              </a:gs>
              <a:gs pos="100000">
                <a:schemeClr val="accent1">
                  <a:lumMod val="70000"/>
                  <a:alpha val="79000"/>
                </a:schemeClr>
              </a:gs>
              <a:gs pos="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marL="1879600" algn="just">
              <a:lnSpc>
                <a:spcPct val="150000"/>
              </a:lnSpc>
              <a:defRPr/>
            </a:pPr>
            <a:r>
              <a:rPr lang="bg-BG" sz="1300" dirty="0"/>
              <a:t>    	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юли 2021 г. на промените в митническото и данъчното законодателство </a:t>
            </a:r>
            <a:b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300" dirty="0"/>
              <a:t>	</a:t>
            </a:r>
            <a:endParaRPr lang="bg-B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20</a:t>
            </a:fld>
            <a:endParaRPr lang="bg-BG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2651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0663" algn="just">
              <a:spcAft>
                <a:spcPts val="600"/>
              </a:spcAft>
            </a:pP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38200" y="1825624"/>
            <a:ext cx="10515600" cy="4713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56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998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bg-BG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Сървис </a:t>
            </a:r>
            <a:r>
              <a:rPr lang="bg-BG" sz="18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Деск</a:t>
            </a:r>
            <a:endParaRPr lang="bg-BG" sz="18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bg-BG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възникнали допълнителни </a:t>
            </a:r>
            <a:r>
              <a:rPr lang="bg-BG" sz="16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въпроси свързани с деклариране в МИСВ на „пратки с незначителна стойност“, икономическите оператори могат да регистрират заявка за услуга в Сървис </a:t>
            </a:r>
            <a:r>
              <a:rPr lang="bg-BG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Деск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Агенция „Митници“ по един от следните канали: </a:t>
            </a:r>
          </a:p>
          <a:p>
            <a:pPr lvl="0">
              <a:lnSpc>
                <a:spcPct val="150000"/>
              </a:lnSpc>
            </a:pP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Като регистриран потребител на адрес: https://servicedesk.customs.bg/; </a:t>
            </a:r>
          </a:p>
          <a:p>
            <a:pPr lvl="0">
              <a:lnSpc>
                <a:spcPct val="150000"/>
              </a:lnSpc>
            </a:pP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e-</a:t>
            </a:r>
            <a:r>
              <a:rPr lang="bg-BG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адрес: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servicedesk@customs.bg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lnSpc>
                <a:spcPct val="150000"/>
              </a:lnSpc>
            </a:pP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телефон: +359 2 98594980.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Възникнали въпроси относно </a:t>
            </a:r>
            <a:r>
              <a:rPr lang="bg-BG" sz="16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прилагането на законодателството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във връзка с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ДДС пакета в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областта на електронната търговия, икономическите оператори могат да отправят на е-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pr@customs.bg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bg-B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7195"/>
          </a:xfrm>
          <a:prstGeom prst="rect">
            <a:avLst/>
          </a:prstGeom>
          <a:gradFill flip="none" rotWithShape="1">
            <a:gsLst>
              <a:gs pos="60000">
                <a:srgbClr val="5F7EA4"/>
              </a:gs>
              <a:gs pos="30500">
                <a:srgbClr val="8AA1BF"/>
              </a:gs>
              <a:gs pos="100000">
                <a:schemeClr val="accent1">
                  <a:lumMod val="70000"/>
                  <a:alpha val="79000"/>
                </a:schemeClr>
              </a:gs>
              <a:gs pos="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marL="1879600" algn="just">
              <a:lnSpc>
                <a:spcPct val="150000"/>
              </a:lnSpc>
              <a:defRPr/>
            </a:pPr>
            <a:r>
              <a:rPr lang="bg-BG" sz="1300" dirty="0"/>
              <a:t>    	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юли 2021 г. на промените в митническото и данъчното законодателство </a:t>
            </a:r>
            <a:b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300" dirty="0"/>
              <a:t>	</a:t>
            </a:r>
            <a:endParaRPr lang="bg-B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21</a:t>
            </a:fld>
            <a:endParaRPr lang="bg-BG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2651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0663" algn="just">
              <a:spcAft>
                <a:spcPts val="600"/>
              </a:spcAft>
            </a:pP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38200" y="1825624"/>
            <a:ext cx="10515600" cy="4713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812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00233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Въведение</a:t>
            </a: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bg-BG" sz="1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0" algn="just">
              <a:lnSpc>
                <a:spcPct val="120000"/>
              </a:lnSpc>
              <a:spcBef>
                <a:spcPts val="300"/>
              </a:spcBef>
              <a:buNone/>
            </a:pP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Актуализацията на 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Митническата информационна система за внасяне (МИСВ)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произтича от измененията в 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данъчното законодателството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облагане с ДДС на електронната търговия (ДДС пакет) и измененията в митническото законодателство на Съюза - </a:t>
            </a:r>
            <a: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Делегиран </a:t>
            </a:r>
            <a: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регламент (ЕС) 2019/1143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Комисията от 14 март 2019 година за изменение на Делегиран регламент (ЕС) 2015/2446 по отношение на декларирането на някои пратки с ниска стойност и </a:t>
            </a:r>
            <a: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Регламент за изпълнение (ЕС) 2019/1394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Комисията от 10 септември 2019 година за изменение и поправка на Регламент за изпълнение (ЕС) 2015/2447 по отношение на някои правила за наблюдението на допускането за свободно обращение и за напускането на митническата територия на Съюза.</a:t>
            </a:r>
            <a:endParaRPr lang="bg-BG" sz="16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bg-B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70572"/>
          </a:xfrm>
          <a:prstGeom prst="rect">
            <a:avLst/>
          </a:prstGeom>
          <a:gradFill flip="none" rotWithShape="1">
            <a:gsLst>
              <a:gs pos="60000">
                <a:srgbClr val="5F7EA4"/>
              </a:gs>
              <a:gs pos="30500">
                <a:srgbClr val="8AA1BF"/>
              </a:gs>
              <a:gs pos="100000">
                <a:schemeClr val="accent1">
                  <a:lumMod val="70000"/>
                  <a:alpha val="79000"/>
                </a:schemeClr>
              </a:gs>
              <a:gs pos="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marL="1879600" algn="just">
              <a:lnSpc>
                <a:spcPct val="150000"/>
              </a:lnSpc>
              <a:defRPr/>
            </a:pPr>
            <a:r>
              <a:rPr lang="bg-BG" sz="1300" dirty="0"/>
              <a:t>    	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юли 2021 г. на промените в митническото и данъчното законодателство </a:t>
            </a:r>
            <a:b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300" dirty="0"/>
              <a:t>	</a:t>
            </a:r>
            <a:endParaRPr lang="bg-B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28228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00233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С премахването на прага за освобождаване от ДДС от 10/22 EUR (за България е 30 лв.) от 1 юли 2021 г. всички стоки, </a:t>
            </a:r>
            <a:r>
              <a:rPr lang="bg-BG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внесени </a:t>
            </a: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bg-BG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Съюза, </a:t>
            </a: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ще бъдат облагани с ДДС, независимо от тяхната стойност. </a:t>
            </a:r>
          </a:p>
          <a:p>
            <a:pPr marL="0" lvl="0" indent="0" algn="just">
              <a:buNone/>
            </a:pP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Заедно с премахването на освобождаването от ДДС за внос на стоки с ниска стойност, в законодателството се въвеждат две опростявания за събиране на ДДС при внос на пратки със собствена стойност, непревишаващи 150 EUR:</a:t>
            </a:r>
            <a:endParaRPr lang="en-US" sz="11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bg-BG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 С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пециален режим за дистанционни продажби на стоки, внасяни от трети територии или трети държави (обслужване на едно гише при внос - IOSS)</a:t>
            </a:r>
            <a:r>
              <a:rPr lang="bg-BG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посочена в дял XII, глава 6, раздел 4 от 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Директива 2006/112/ЕО на Съвета от 28 ноември 2006 година относно общата система на данъка върху добавената стойност, (Директивата за ДДС), </a:t>
            </a:r>
            <a:r>
              <a:rPr lang="bg-BG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изменена с Директива (ЕС) 2017/2455 и 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Директива (ЕС) 2019/1995 на Съвета</a:t>
            </a:r>
            <a:r>
              <a:rPr lang="bg-BG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или</a:t>
            </a:r>
            <a:endParaRPr lang="bg-BG" sz="11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bg-BG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2) Специален режим за деклариране и отсрочено плащане на данъка при внос, определен в дял XII, глава 7 от 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Директивата за ДДС.</a:t>
            </a:r>
            <a:endParaRPr lang="bg-BG" sz="1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bg-BG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bg-BG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Тези директиви са транспонирани в националното данъчно законодателство с изменението на Закона за данък върху добавената стойност (ЗДДС) –  ДВ, бр. 104 от 2020 г., в сила от 01.07.2021 г. и на Правилника за прилагане на Закона за данък върху добавената стойност (ППЗДДС).</a:t>
            </a:r>
            <a:endParaRPr lang="bg-BG" sz="16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bg-B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2174"/>
          </a:xfrm>
          <a:prstGeom prst="rect">
            <a:avLst/>
          </a:prstGeom>
          <a:gradFill flip="none" rotWithShape="1">
            <a:gsLst>
              <a:gs pos="60000">
                <a:srgbClr val="5F7EA4"/>
              </a:gs>
              <a:gs pos="30500">
                <a:srgbClr val="8AA1BF"/>
              </a:gs>
              <a:gs pos="100000">
                <a:schemeClr val="accent1">
                  <a:lumMod val="70000"/>
                  <a:alpha val="79000"/>
                </a:schemeClr>
              </a:gs>
              <a:gs pos="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marL="1879600" algn="just">
              <a:lnSpc>
                <a:spcPct val="150000"/>
              </a:lnSpc>
              <a:defRPr/>
            </a:pPr>
            <a:r>
              <a:rPr lang="bg-BG" sz="1300" dirty="0"/>
              <a:t>    	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юли 2021 г. на промените в митническото и данъчното законодателство </a:t>
            </a:r>
            <a:b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300" dirty="0"/>
              <a:t>	</a:t>
            </a:r>
            <a:endParaRPr lang="bg-B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92495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00233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bg-B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 flip="none" rotWithShape="1">
            <a:gsLst>
              <a:gs pos="60000">
                <a:srgbClr val="5F7EA4"/>
              </a:gs>
              <a:gs pos="30500">
                <a:srgbClr val="8AA1BF"/>
              </a:gs>
              <a:gs pos="100000">
                <a:schemeClr val="accent1">
                  <a:lumMod val="70000"/>
                  <a:alpha val="79000"/>
                </a:schemeClr>
              </a:gs>
              <a:gs pos="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marL="1879600" algn="just">
              <a:lnSpc>
                <a:spcPct val="150000"/>
              </a:lnSpc>
              <a:defRPr/>
            </a:pPr>
            <a:r>
              <a:rPr lang="bg-BG" sz="1300" dirty="0"/>
              <a:t>    	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юли 2021 г. на промените в митническото и данъчното законодателство </a:t>
            </a:r>
            <a:b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300" dirty="0"/>
              <a:t>	</a:t>
            </a:r>
            <a:endParaRPr lang="bg-B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5</a:t>
            </a:fld>
            <a:endParaRPr lang="bg-BG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2651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Планирано въвеждане в експлоатация на актуализирана МИСВ - 01.07.2021 г.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0663" algn="just">
              <a:spcAft>
                <a:spcPts val="600"/>
              </a:spcAft>
            </a:pP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440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00233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bg-B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5379"/>
          </a:xfrm>
          <a:prstGeom prst="rect">
            <a:avLst/>
          </a:prstGeom>
          <a:gradFill flip="none" rotWithShape="1">
            <a:gsLst>
              <a:gs pos="60000">
                <a:srgbClr val="5F7EA4"/>
              </a:gs>
              <a:gs pos="30500">
                <a:srgbClr val="8AA1BF"/>
              </a:gs>
              <a:gs pos="100000">
                <a:schemeClr val="accent1">
                  <a:lumMod val="70000"/>
                  <a:alpha val="79000"/>
                </a:schemeClr>
              </a:gs>
              <a:gs pos="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marL="1879600" algn="just">
              <a:lnSpc>
                <a:spcPct val="150000"/>
              </a:lnSpc>
              <a:defRPr/>
            </a:pPr>
            <a:r>
              <a:rPr lang="bg-BG" sz="1300" dirty="0"/>
              <a:t>    	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юли 2021 г. на промените в митническото и данъчното законодателство </a:t>
            </a:r>
            <a:b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300" dirty="0"/>
              <a:t>	</a:t>
            </a:r>
            <a:endParaRPr lang="bg-B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6</a:t>
            </a:fld>
            <a:endParaRPr lang="bg-BG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2651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0663" algn="just">
              <a:spcAft>
                <a:spcPts val="600"/>
              </a:spcAft>
            </a:pP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38200" y="1825624"/>
            <a:ext cx="10515600" cy="4713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Механизми за събиране на ДДС с подаване на митническа декларация по колона Н7 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(Митническа декларация за допускане за свободно обращение за пратка, която се ползва от освобождаване от вносно мито в съответствие с чл. 23, параграф 1 или чл. 25, параграф 1 от Регламент (ЕО) № 1186/2009</a:t>
            </a:r>
            <a:r>
              <a:rPr lang="bg-BG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bg-BG" sz="1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Font typeface="Arial" panose="020B0604020202020204" pitchFamily="34" charset="0"/>
              <a:buNone/>
            </a:pPr>
            <a:endParaRPr lang="bg-BG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Обслужване на едно гише при внос (IOSS);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Специален режим за деклариране и отсрочено плащане на данъка при внос;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Стандартен механизъм за събиране на ДДС.</a:t>
            </a:r>
            <a:endParaRPr lang="bg-BG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796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998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bg-BG" sz="1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Обслужване на едно гише при внос – IOSS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bg-BG" sz="17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Условията за използване на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режима за обслужване на едно гише при внос (IOSS) с</a:t>
            </a:r>
            <a:r>
              <a:rPr lang="bg-BG" sz="17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регламентирани в чл. </a:t>
            </a:r>
            <a:r>
              <a:rPr lang="bg-BG" sz="17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57а, чл. 152, ал. 5 </a:t>
            </a:r>
            <a:r>
              <a:rPr lang="bg-BG" sz="17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чл. 157а от ЗДДС.</a:t>
            </a:r>
          </a:p>
          <a:p>
            <a:pPr marL="0" lvl="0" indent="0" algn="just">
              <a:lnSpc>
                <a:spcPct val="120000"/>
              </a:lnSpc>
              <a:buNone/>
            </a:pPr>
            <a:r>
              <a:rPr lang="bg-BG" sz="17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1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Схемата IOSS представлява система за обслужване на едно гише при внос, при която </a:t>
            </a:r>
            <a:r>
              <a:rPr lang="bg-BG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доставчикът/електронният интерфейс</a:t>
            </a:r>
            <a:r>
              <a:rPr lang="en-US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bg-BG" sz="1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може да изпълнява всички задължения във връзка с ДДС (отчитане и плащане) в една държава членка пряко или чрез посредник, посочен за тази цел. ДДС, плащан от потребителя на доставчика към момента на продажбата, се декларира и плаща на месечна основа чрез една справка-декларация за ДДС по IOSS пряко от доставчика или от неговия посредник. В резултат </a:t>
            </a:r>
            <a:r>
              <a:rPr lang="bg-BG" sz="17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bg-BG" sz="1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това вносът на стоките в ЕС е освободен от ДДС. Доставчикът </a:t>
            </a:r>
            <a:r>
              <a:rPr lang="bg-BG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декларира и заплаща този ДДС на държавата членка по идентификация, която след това го разпределя между държавите членки на получаване на стоките. </a:t>
            </a:r>
            <a:endParaRPr lang="en-US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buNone/>
            </a:pPr>
            <a:r>
              <a:rPr lang="en-US" sz="17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случай, че ще използва схемата IOSS, данъчно задълженото лице или неговият посредник трябва да се регистрира, при което ще получи идентификационен номер по IOSS за целите на ДДС.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bg-BG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7195"/>
          </a:xfrm>
          <a:prstGeom prst="rect">
            <a:avLst/>
          </a:prstGeom>
          <a:gradFill flip="none" rotWithShape="1">
            <a:gsLst>
              <a:gs pos="60000">
                <a:srgbClr val="5F7EA4"/>
              </a:gs>
              <a:gs pos="30500">
                <a:srgbClr val="8AA1BF"/>
              </a:gs>
              <a:gs pos="100000">
                <a:schemeClr val="accent1">
                  <a:lumMod val="70000"/>
                  <a:alpha val="79000"/>
                </a:schemeClr>
              </a:gs>
              <a:gs pos="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marL="1879600" algn="just">
              <a:lnSpc>
                <a:spcPct val="150000"/>
              </a:lnSpc>
              <a:defRPr/>
            </a:pPr>
            <a:r>
              <a:rPr lang="bg-BG" sz="1300" dirty="0"/>
              <a:t>    	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юли 2021 г. на промените в митническото и данъчното законодателство </a:t>
            </a:r>
            <a:b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300" dirty="0"/>
              <a:t>	</a:t>
            </a:r>
            <a:endParaRPr lang="bg-B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7</a:t>
            </a:fld>
            <a:endParaRPr lang="bg-BG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bg-BG" sz="1200" dirty="0">
                <a:solidFill>
                  <a:prstClr val="black"/>
                </a:solidFill>
                <a:latin typeface="Times New Roman" panose="02020603050405020304" pitchFamily="18" charset="0"/>
              </a:rPr>
              <a:t>	</a:t>
            </a:r>
          </a:p>
          <a:p>
            <a:pPr indent="220663" algn="just">
              <a:spcAft>
                <a:spcPts val="600"/>
              </a:spcAft>
            </a:pP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38200" y="1825624"/>
            <a:ext cx="10515600" cy="4713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139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99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bg-BG" sz="1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Обслужване на едно гише при внос – IOSS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bg-BG" sz="17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dirty="0"/>
              <a:t> </a:t>
            </a:r>
            <a:r>
              <a:rPr lang="bg-BG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Доставчик, който е избрал да използва схемата IOSS, трябва да декларира всички свои дистанционни продажби на внасяни стоки с ниска стойност на потребители в Съюза, като използва идентификационен номер по IOSS за целите на ДДС.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Специалният идентификационен номер по IOSS се декларира в ЕД 3/40 „Идентификационен номер на допълнителните данъчни данни“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митническата декларация по колона Н7.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Схемата IOSS може да се използва при дистанционни продажби на стоки в пратки със собствена стойност, ненадвишаваща 150 EUR към момента на доставката, внасяни от трета територия или трета държава в ЕС, предназначени за данъчно незадължени лица. Стоките, подлежащи на облагане с акциз, както и стоките предмет на забрани и ограничения, са изключени от обхвата на IOSS.</a:t>
            </a:r>
            <a:endParaRPr lang="bg-BG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7195"/>
          </a:xfrm>
          <a:prstGeom prst="rect">
            <a:avLst/>
          </a:prstGeom>
          <a:gradFill flip="none" rotWithShape="1">
            <a:gsLst>
              <a:gs pos="60000">
                <a:srgbClr val="5F7EA4"/>
              </a:gs>
              <a:gs pos="30500">
                <a:srgbClr val="8AA1BF"/>
              </a:gs>
              <a:gs pos="100000">
                <a:schemeClr val="accent1">
                  <a:lumMod val="70000"/>
                  <a:alpha val="79000"/>
                </a:schemeClr>
              </a:gs>
              <a:gs pos="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marL="1879600" algn="just">
              <a:lnSpc>
                <a:spcPct val="150000"/>
              </a:lnSpc>
              <a:defRPr/>
            </a:pPr>
            <a:r>
              <a:rPr lang="bg-BG" sz="1300" dirty="0"/>
              <a:t>    	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юли 2021 г. на промените в митническото и данъчното законодателство </a:t>
            </a:r>
            <a:b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300" dirty="0"/>
              <a:t>	</a:t>
            </a:r>
            <a:endParaRPr lang="bg-B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8</a:t>
            </a:fld>
            <a:endParaRPr lang="bg-BG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bg-BG" sz="1200" dirty="0">
                <a:solidFill>
                  <a:prstClr val="black"/>
                </a:solidFill>
                <a:latin typeface="Times New Roman" panose="02020603050405020304" pitchFamily="18" charset="0"/>
              </a:rPr>
              <a:t>	</a:t>
            </a:r>
          </a:p>
          <a:p>
            <a:pPr indent="220663" algn="just">
              <a:spcAft>
                <a:spcPts val="600"/>
              </a:spcAft>
            </a:pP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38200" y="1825624"/>
            <a:ext cx="10515600" cy="4713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098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4" y="596106"/>
            <a:ext cx="1196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99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bg-BG" sz="1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Обслужване на едно гише при внос – IOSS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bg-BG" sz="17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МИСВ е осигурена функционалност за проверка на декларирания идентификационен номер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IOSS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валидност чрез реализирана услуга за валидация. 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Отговорността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представянето на валиден идентификационен номер по IOSS за целите на ДДС е на доставчика (продавача/електронния интерфейс), който трябва да го съобщи на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вносителя (т.е. получателя) или на неговия митнически представител.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Митническата декларация с невалиден идентификационен номер по IOSS ще бъде отхвърлена, при което ще е необходимо да се подаде нова МД, с валиден номер по IOSS или да се подаде нова МД, за да се използва специалния режим или стандартния механизъм за събиране на ДДС и въпросните стоки да се декларират пред компетентното митническо учреждение.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bg-BG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7195"/>
          </a:xfrm>
          <a:prstGeom prst="rect">
            <a:avLst/>
          </a:prstGeom>
          <a:gradFill flip="none" rotWithShape="1">
            <a:gsLst>
              <a:gs pos="60000">
                <a:srgbClr val="5F7EA4"/>
              </a:gs>
              <a:gs pos="30500">
                <a:srgbClr val="8AA1BF"/>
              </a:gs>
              <a:gs pos="100000">
                <a:schemeClr val="accent1">
                  <a:lumMod val="70000"/>
                  <a:alpha val="79000"/>
                </a:schemeClr>
              </a:gs>
              <a:gs pos="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marL="1879600" algn="just">
              <a:lnSpc>
                <a:spcPct val="150000"/>
              </a:lnSpc>
              <a:defRPr/>
            </a:pPr>
            <a:r>
              <a:rPr lang="bg-BG" sz="1300" dirty="0"/>
              <a:t>    	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юли 2021 г. на промените в митническото и данъчното законодателство </a:t>
            </a:r>
            <a:b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300" dirty="0"/>
              <a:t>	</a:t>
            </a:r>
            <a:endParaRPr lang="bg-B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C83-ED95-4048-8DE8-9BE9E6006A23}" type="slidenum">
              <a:rPr lang="bg-BG" smtClean="0"/>
              <a:t>9</a:t>
            </a:fld>
            <a:endParaRPr lang="bg-BG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0" indent="265113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bg-BG" sz="1200" dirty="0">
                <a:solidFill>
                  <a:prstClr val="black"/>
                </a:solidFill>
                <a:latin typeface="Times New Roman" panose="02020603050405020304" pitchFamily="18" charset="0"/>
              </a:rPr>
              <a:t>	</a:t>
            </a:r>
          </a:p>
          <a:p>
            <a:pPr indent="220663" algn="just">
              <a:spcAft>
                <a:spcPts val="600"/>
              </a:spcAft>
            </a:pP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38200" y="1825624"/>
            <a:ext cx="10515600" cy="4713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bg-BG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986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3720</TotalTime>
  <Words>745</Words>
  <Application>Microsoft Office PowerPoint</Application>
  <PresentationFormat>Widescreen</PresentationFormat>
  <Paragraphs>204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EUAlbertina</vt:lpstr>
      <vt:lpstr>Times New Roman</vt:lpstr>
      <vt:lpstr>Wingdings</vt:lpstr>
      <vt:lpstr>Office Theme</vt:lpstr>
      <vt:lpstr>PowerPoint Presentation</vt:lpstr>
      <vt:lpstr>     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1 юли 2021 г. на промените в митническото и данъчното законодателство   </vt:lpstr>
      <vt:lpstr>     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1 юли 2021 г. на промените в митническото и данъчното законодателство   </vt:lpstr>
      <vt:lpstr>     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1 юли 2021 г. на промените в митническото и данъчното законодателство   </vt:lpstr>
      <vt:lpstr>     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1 юли 2021 г. на промените в митническото и данъчното законодателство   </vt:lpstr>
      <vt:lpstr>     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1 юли 2021 г. на промените в митническото и данъчното законодателство   </vt:lpstr>
      <vt:lpstr>     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1 юли 2021 г. на промените в митническото и данъчното законодателство   </vt:lpstr>
      <vt:lpstr>     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1 юли 2021 г. на промените в митническото и данъчното законодателство   </vt:lpstr>
      <vt:lpstr>     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1 юли 2021 г. на промените в митническото и данъчното законодателство   </vt:lpstr>
      <vt:lpstr>     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1 юли 2021 г. на промените в митническото и данъчното законодателство   </vt:lpstr>
      <vt:lpstr>     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1 юли 2021 г. на промените в митническото и данъчното законодателство   </vt:lpstr>
      <vt:lpstr>     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1 юли 2021 г. на промените в митническото и данъчното законодателство   </vt:lpstr>
      <vt:lpstr>     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1 юли 2021 г. на промените в митническото и данъчното законодателство   </vt:lpstr>
      <vt:lpstr>     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1 юли 2021 г. на промените в митническото и данъчното законодателство   </vt:lpstr>
      <vt:lpstr>     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1 юли 2021 г. на промените в митническото и данъчното законодателство   </vt:lpstr>
      <vt:lpstr>     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1 юли 2021 г. на промените в митническото и данъчното законодателство   </vt:lpstr>
      <vt:lpstr>     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1 юли 2021 г. на промените в митническото и данъчното законодателство   </vt:lpstr>
      <vt:lpstr>     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1 юли 2021 г. на промените в митническото и данъчното законодателство   </vt:lpstr>
      <vt:lpstr>     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1 юли 2021 г. на промените в митническото и данъчното законодателство   </vt:lpstr>
      <vt:lpstr>     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1 юли 2021 г. на промените в митническото и данъчното законодателство   </vt:lpstr>
      <vt:lpstr>     Актуализация на МИСВ с цел осигуряване на възможност за деклариране с митническа декларация по колона H7 на стоки, вложени в пратки със собствена стойност, ненадвишаваща 150 EUR, във връзка с влизане в сила на ДДС пакета в областта на електронната търговия и прилагане от 1 юли 2021 г. на промените в митническото и данъчното законодателство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Цялостен процес  по обслужване на заявки за проблеми, инциденти и услуги  на второ и трето ниво на Сървис Деск,  съгласно утвърдена  „Технология и организация на работа  на автоматизирана информационна система  национален Сървис Деск на Агенция „Митници”</dc:title>
  <dc:creator>Lydia Macheva</dc:creator>
  <cp:lastModifiedBy>Windows User</cp:lastModifiedBy>
  <cp:revision>325</cp:revision>
  <cp:lastPrinted>2021-06-02T06:49:22Z</cp:lastPrinted>
  <dcterms:created xsi:type="dcterms:W3CDTF">2016-12-14T14:33:40Z</dcterms:created>
  <dcterms:modified xsi:type="dcterms:W3CDTF">2021-06-18T13:38:30Z</dcterms:modified>
</cp:coreProperties>
</file>